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60" r:id="rId4"/>
    <p:sldId id="261" r:id="rId5"/>
    <p:sldId id="259" r:id="rId6"/>
    <p:sldId id="275" r:id="rId7"/>
    <p:sldId id="264" r:id="rId8"/>
    <p:sldId id="268" r:id="rId9"/>
    <p:sldId id="265" r:id="rId10"/>
    <p:sldId id="276" r:id="rId11"/>
    <p:sldId id="266" r:id="rId12"/>
    <p:sldId id="267" r:id="rId13"/>
    <p:sldId id="269" r:id="rId14"/>
    <p:sldId id="271" r:id="rId15"/>
    <p:sldId id="270" r:id="rId16"/>
    <p:sldId id="273" r:id="rId17"/>
    <p:sldId id="274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94660"/>
  </p:normalViewPr>
  <p:slideViewPr>
    <p:cSldViewPr>
      <p:cViewPr>
        <p:scale>
          <a:sx n="80" d="100"/>
          <a:sy n="80" d="100"/>
        </p:scale>
        <p:origin x="-114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2D895-AACD-48D2-98B6-48F8F4A2B5BD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8FD3D-BF92-4ACA-A77B-8E193DDDDF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7B3C52C-65CB-4170-856C-EBB9E0C28C59}" type="datetimeFigureOut">
              <a:rPr lang="ru-RU" smtClean="0"/>
              <a:pPr/>
              <a:t>11.05.2014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17517-1F3B-4DE0-A9B7-FF439CBFFF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Линейное уравнение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Грушенкова Г.Н., Шаповал С.А.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МАОУ «СОШ « Комплекс «Гармония» с углубленным изучением иностранных языков» г. В.Новгорода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Применение свойств уравнений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умножении или делении обеих частей уравнения на одно и то же число, отличное от нуля, мы получим уравнение с теми же корнями (решениями)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Свойство: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ChangeAspect="1"/>
          </p:cNvGraphicFramePr>
          <p:nvPr>
            <p:ph sz="quarter" idx="4"/>
          </p:nvPr>
        </p:nvGraphicFramePr>
        <p:xfrm>
          <a:off x="4922838" y="2422525"/>
          <a:ext cx="5667375" cy="3946525"/>
        </p:xfrm>
        <a:graphic>
          <a:graphicData uri="http://schemas.openxmlformats.org/presentationml/2006/ole">
            <p:oleObj spid="_x0000_s24578" name="Документ" r:id="rId3" imgW="6125757" imgH="4265098" progId="Word.Document.12">
              <p:embed/>
            </p:oleObj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Уравнение с разными числовыми знаменателями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умножении  обеих частей уравнения на одно и то же число, отличное от нуля, мы получим уравнение с теми же корнями (решениями)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НОК(7;10)=70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10(8х-3)-7(3х+1)=2∙70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80х-30-21х-7=140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80х-21х=140+7+30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59х=177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х=177:59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х=3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Ответ: 3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571744"/>
            <a:ext cx="321471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(8х-3)/7-(3х+1)/10=2</a:t>
            </a:r>
            <a:endParaRPr lang="ru-RU" sz="2400" b="1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Уравнение с числовыми знаменателями (пропорция)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верной пропорции произведение ее крайних членов равно произведению ее средних членов</a:t>
            </a:r>
          </a:p>
          <a:p>
            <a:endParaRPr lang="ru-RU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4(х+2)=5(3Х-5)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4х+8=15х-25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4х-15х=-25-8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-11х=-33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х=-33:11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х=3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Ответ: 3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643182"/>
            <a:ext cx="278608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(х+2)/5=(3х-5)/4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Произведение линейных множителей равно нулю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Произведение множителей равно нулю, когда один из множителей равен нулю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х=0  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или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5х+3=0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5х=-3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х=-0,6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2х-2,6=0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2х=2,6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х=1.3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Ответ: 0;-0,6;1,3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643182"/>
            <a:ext cx="33575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-8х(5х+3)(2х-2,6)=0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Уравнение, содержащее знак модуля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197104"/>
                <a:gridCol w="278129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Times New Roman"/>
                          <a:cs typeface="Times New Roman"/>
                        </a:rPr>
                        <a:t>│х│=8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│х│+1=-8</a:t>
                      </a:r>
                    </a:p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/>
                          <a:cs typeface="Times New Roman"/>
                        </a:rPr>
                        <a:t>│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х+1│=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х=8</a:t>
                      </a:r>
                    </a:p>
                    <a:p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или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х=-8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│х│=-8-1</a:t>
                      </a:r>
                    </a:p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│х│=-7</a:t>
                      </a:r>
                    </a:p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Корней</a:t>
                      </a:r>
                      <a:r>
                        <a:rPr lang="ru-RU" sz="2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нет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х+1=8  </a:t>
                      </a:r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или   </a:t>
                      </a:r>
                      <a:r>
                        <a:rPr lang="ru-RU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х+1+-8</a:t>
                      </a:r>
                    </a:p>
                    <a:p>
                      <a:r>
                        <a:rPr lang="ru-RU" sz="2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х=7                х=-9</a:t>
                      </a:r>
                      <a:endParaRPr lang="ru-RU" sz="2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Линейные уравнения с параметром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Приведи данное уравнение к виду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ax = b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Рассмотри решение  в зависимости от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, т.е 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Если а=в=0, то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/>
              <a:t>∈</a:t>
            </a:r>
            <a:r>
              <a:rPr lang="en-US" i="1" dirty="0" smtClean="0">
                <a:latin typeface="Times New Roman"/>
                <a:cs typeface="Times New Roman"/>
              </a:rPr>
              <a:t>R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Если а=0,в</a:t>
            </a:r>
            <a:r>
              <a:rPr lang="ru-RU" i="1" dirty="0" smtClean="0">
                <a:latin typeface="Times New Roman"/>
                <a:cs typeface="Times New Roman"/>
              </a:rPr>
              <a:t>≠0, то  нет корней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>
                <a:latin typeface="Times New Roman"/>
                <a:cs typeface="Times New Roman"/>
              </a:rPr>
              <a:t>Если а≠0, то  </a:t>
            </a:r>
            <a:r>
              <a:rPr lang="ru-RU" i="1" dirty="0" err="1" smtClean="0">
                <a:latin typeface="Times New Roman"/>
                <a:cs typeface="Times New Roman"/>
              </a:rPr>
              <a:t>х=в:а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3х+4=ах-8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3х-ах=-8-4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(3-а)=-12</a:t>
            </a:r>
          </a:p>
          <a:p>
            <a:pPr>
              <a:buFont typeface="Courier New" pitchFamily="49" charset="0"/>
              <a:buChar char="o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Алгоритм: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Уравнение и его решение: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714876" y="3786190"/>
          <a:ext cx="385765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928826"/>
              </a:tblGrid>
              <a:tr h="285752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3-а=0</a:t>
                      </a: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т.е.</a:t>
                      </a: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а=3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3-а≠0, </a:t>
                      </a:r>
                    </a:p>
                    <a:p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т.е.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а≠3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0х=-12</a:t>
                      </a:r>
                    </a:p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Корней нет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Х=-12: (3-а)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Решите уравнения: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-1,5х-3=0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5х-6=8х+3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2(-5х-1)+4=-5(3х+2)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(х+2)/5=(3х-5)/4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(8х-3)/7-(3х+1)/10=2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ах-2=2х+5</a:t>
            </a: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Решите уравнения: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-4,5х+9=0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3х+6=8х+21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-2(3х+1)-4=5(-2х-3)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(7х-5)/6=(5х+1)/2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(5х+1)/6-(2х-1)/5=0,8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ах+3=-2х-2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/>
                <a:cs typeface="Times New Roman"/>
              </a:rPr>
              <a:t>│вариант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err="1" smtClean="0">
                <a:latin typeface="Times New Roman"/>
                <a:cs typeface="Times New Roman"/>
              </a:rPr>
              <a:t>║вариант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Ответы к самостоятельной работе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-3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-1,6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а=2 решений нет, при а</a:t>
            </a:r>
            <a:r>
              <a:rPr lang="ru-RU" dirty="0" smtClean="0">
                <a:latin typeface="Times New Roman"/>
                <a:cs typeface="Times New Roman"/>
              </a:rPr>
              <a:t>≠ 2 х=7/(а-2)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-3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-2,25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а=-2 решений нет, при а</a:t>
            </a:r>
            <a:r>
              <a:rPr lang="ru-RU" dirty="0" smtClean="0">
                <a:latin typeface="Times New Roman"/>
                <a:cs typeface="Times New Roman"/>
              </a:rPr>
              <a:t>≠-2 х=-5/(а+2)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/>
                <a:cs typeface="Times New Roman"/>
              </a:rPr>
              <a:t>│вариант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err="1" smtClean="0">
                <a:latin typeface="Times New Roman"/>
                <a:cs typeface="Times New Roman"/>
              </a:rPr>
              <a:t>║вариант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0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143240" y="3214686"/>
            <a:ext cx="2500330" cy="1485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Линейное уравнение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ах=в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15008" y="3143248"/>
            <a:ext cx="19859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Уравнения, содержащие, знак модуля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71802" y="1571612"/>
            <a:ext cx="2714644" cy="1128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Уравнения с числовыми знаменателями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572000" y="5000636"/>
            <a:ext cx="235745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Линейное уравнения с параметрами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643042" y="5072074"/>
            <a:ext cx="2214578" cy="12715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линейых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множителей равно нулю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rot="3737435">
            <a:off x="5170805" y="2689971"/>
            <a:ext cx="734867" cy="954938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 rot="16689931">
            <a:off x="2489372" y="3919707"/>
            <a:ext cx="879107" cy="1028573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лево стрелка 15"/>
          <p:cNvSpPr/>
          <p:nvPr/>
        </p:nvSpPr>
        <p:spPr>
          <a:xfrm>
            <a:off x="3214678" y="2643182"/>
            <a:ext cx="785818" cy="857256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лево стрелка 16"/>
          <p:cNvSpPr/>
          <p:nvPr/>
        </p:nvSpPr>
        <p:spPr>
          <a:xfrm rot="9881178">
            <a:off x="5182981" y="4167797"/>
            <a:ext cx="770217" cy="94348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628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642910" y="2857496"/>
            <a:ext cx="2428892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ах+в=сх+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Выгнутая влево стрелка 19"/>
          <p:cNvSpPr/>
          <p:nvPr/>
        </p:nvSpPr>
        <p:spPr>
          <a:xfrm rot="12376765">
            <a:off x="3591366" y="4456227"/>
            <a:ext cx="688355" cy="1042041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Уравнением с одной переменной, называется равенство, содержащее только одну переменную.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Уравнение вида            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называется линейным.   </a:t>
            </a:r>
          </a:p>
          <a:p>
            <a:pPr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3x = 9  ( ax = b ) </a:t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3x - 3 = 9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  3x = 9 + 3 </a:t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3x = 12  ( ax = b ) </a:t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Линейное уравнение: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Примеры линейных  уравнений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lang="en-US" sz="4800" dirty="0" smtClean="0">
                          <a:latin typeface="Times New Roman"/>
                          <a:cs typeface="Times New Roman"/>
                        </a:rPr>
                        <a:t>≠</a:t>
                      </a:r>
                      <a:r>
                        <a:rPr lang="ru-RU" sz="4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а=в=0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а=0,в≠0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3х=18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2х+10=0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7х=0</a:t>
                      </a:r>
                      <a:endParaRPr lang="ru-RU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0х=0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-4х+5=-4х+5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7х-7х=0</a:t>
                      </a:r>
                      <a:endParaRPr lang="ru-RU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0х=7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3х+5=3х+7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0х=-1,6</a:t>
                      </a:r>
                      <a:endParaRPr lang="ru-RU" sz="2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Выбери линейные уравнения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a²+4a=54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0·b=0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y-y=0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6x-2=6x-3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(10x+4)·2-8=20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2a/7=-3/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</a:t>
            </a: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(y-5)/3=(4y+6)/4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0,5(x+3)=0,8(10-x)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a·a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=16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x·2y-7x=21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" presetClass="emph" presetSubtype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mph" presetSubtype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mph" presetSubtype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mph" presetSubtype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" presetClass="emph" presetSubtype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9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Число решений простейшего линейного уравнения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lang="en-US" sz="4800" dirty="0" smtClean="0">
                          <a:latin typeface="Times New Roman"/>
                          <a:cs typeface="Times New Roman"/>
                        </a:rPr>
                        <a:t>≠</a:t>
                      </a:r>
                      <a:r>
                        <a:rPr lang="ru-RU" sz="48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а=в=0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>
                          <a:latin typeface="Times New Roman" pitchFamily="18" charset="0"/>
                          <a:cs typeface="Times New Roman" pitchFamily="18" charset="0"/>
                        </a:rPr>
                        <a:t>а=0,в≠0</a:t>
                      </a:r>
                      <a:endParaRPr lang="ru-RU" sz="4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Уравнение имеет один корень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Уравнение имеет бесконечное множество корней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Уравнение корней не имеет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Х=в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/а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Ø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 сведения линейного уравнения  к виду </a:t>
            </a:r>
            <a:r>
              <a:rPr lang="en-US" b="1" dirty="0" smtClean="0">
                <a:latin typeface="Times New Roman"/>
                <a:cs typeface="Times New Roman"/>
              </a:rPr>
              <a:t>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 = b </a:t>
            </a:r>
            <a:endParaRPr lang="ru-RU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000100" y="1428736"/>
            <a:ext cx="3357586" cy="105727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1.Раскрой скобки, если они есть в уравнении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2571736" y="3929066"/>
            <a:ext cx="3357586" cy="92869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chemeClr val="bg1"/>
                </a:solidFill>
              </a:rPr>
              <a:t>3.Приведи подобные слагаемые</a:t>
            </a:r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3500430" y="4857760"/>
            <a:ext cx="3357586" cy="99060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chemeClr val="bg1"/>
                </a:solidFill>
              </a:rPr>
              <a:t>4.Найди корень уравнения.</a:t>
            </a: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2071670" y="2500306"/>
            <a:ext cx="3357586" cy="1428760"/>
          </a:xfrm>
          <a:prstGeom prst="downArrowCallout">
            <a:avLst>
              <a:gd name="adj1" fmla="val 19435"/>
              <a:gd name="adj2" fmla="val 20362"/>
              <a:gd name="adj3" fmla="val 21290"/>
              <a:gd name="adj4" fmla="val 723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chemeClr val="bg1"/>
                </a:solidFill>
              </a:rPr>
              <a:t>2.Перенеси слагаемые из одной части уравнения в </a:t>
            </a:r>
            <a:r>
              <a:rPr lang="ru-RU" b="1" i="1" dirty="0" smtClean="0"/>
              <a:t>другую.</a:t>
            </a: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4286248" y="5857892"/>
            <a:ext cx="3357586" cy="785818"/>
          </a:xfrm>
          <a:prstGeom prst="downArrowCallout">
            <a:avLst>
              <a:gd name="adj1" fmla="val 25000"/>
              <a:gd name="adj2" fmla="val 25000"/>
              <a:gd name="adj3" fmla="val 0"/>
              <a:gd name="adj4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5.Запиши ответ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 решения линейного уравнения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 Раскрой скобки, если они есть в уравнении.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2.Перенеси слагаемые из одной части уравнения в другую.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3.Приведи подобные слагаемые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4.Найди корень уравнения.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5. Запиши ответ.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5(2х-3)= 2(3х+1)-6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10х-15=6х+2-6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10х-6х=2-6+15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4х=11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х=11:4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х=2,75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2,75</a:t>
            </a:r>
          </a:p>
          <a:p>
            <a:pPr>
              <a:buNone/>
            </a:pPr>
            <a:endParaRPr lang="ru-RU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Алгоритм: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336867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Способы решения уравнений, сводимых к линейным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Применение свойств уравнений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 переносе слагаемого из одной части уравнения в другую с противоположным знаком, получается уравнение с теми же корнями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Свойство: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Уравнение: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4х-8=20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4х=20+8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4х=28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х=7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Ответ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:7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387</TotalTime>
  <Words>781</Words>
  <Application>Microsoft Office PowerPoint</Application>
  <PresentationFormat>Экран (4:3)</PresentationFormat>
  <Paragraphs>202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Эркер</vt:lpstr>
      <vt:lpstr>Документ</vt:lpstr>
      <vt:lpstr>Линейное уравнение</vt:lpstr>
      <vt:lpstr>Определение</vt:lpstr>
      <vt:lpstr>Примеры линейных  уравнений</vt:lpstr>
      <vt:lpstr>Выбери линейные уравнения</vt:lpstr>
      <vt:lpstr>Число решений простейшего линейного уравнения</vt:lpstr>
      <vt:lpstr>Алгоритм сведения линейного уравнения  к виду ax = b </vt:lpstr>
      <vt:lpstr>Пример  решения линейного уравнения</vt:lpstr>
      <vt:lpstr>Способы решения уравнений, сводимых к линейным</vt:lpstr>
      <vt:lpstr>Применение свойств уравнений</vt:lpstr>
      <vt:lpstr>Применение свойств уравнений</vt:lpstr>
      <vt:lpstr>Уравнение с разными числовыми знаменателями</vt:lpstr>
      <vt:lpstr>Уравнение с числовыми знаменателями (пропорция)</vt:lpstr>
      <vt:lpstr>Произведение линейных множителей равно нулю</vt:lpstr>
      <vt:lpstr>Уравнение, содержащее знак модуля</vt:lpstr>
      <vt:lpstr>Линейные уравнения с параметром</vt:lpstr>
      <vt:lpstr>Самостоятельная работа</vt:lpstr>
      <vt:lpstr>Ответы к самостоятельной работе</vt:lpstr>
      <vt:lpstr>Итог урока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Линейное уравнение</dc:title>
  <dc:creator>Admin</dc:creator>
  <cp:lastModifiedBy>re</cp:lastModifiedBy>
  <cp:revision>46</cp:revision>
  <dcterms:created xsi:type="dcterms:W3CDTF">2013-07-12T08:09:43Z</dcterms:created>
  <dcterms:modified xsi:type="dcterms:W3CDTF">2014-05-11T19:21:54Z</dcterms:modified>
</cp:coreProperties>
</file>