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3" r:id="rId2"/>
    <p:sldId id="287" r:id="rId3"/>
    <p:sldId id="288" r:id="rId4"/>
    <p:sldId id="257" r:id="rId5"/>
    <p:sldId id="258" r:id="rId6"/>
    <p:sldId id="273" r:id="rId7"/>
    <p:sldId id="259" r:id="rId8"/>
    <p:sldId id="260" r:id="rId9"/>
    <p:sldId id="289" r:id="rId10"/>
    <p:sldId id="269" r:id="rId11"/>
    <p:sldId id="278" r:id="rId12"/>
    <p:sldId id="261" r:id="rId13"/>
    <p:sldId id="290" r:id="rId14"/>
    <p:sldId id="267" r:id="rId15"/>
    <p:sldId id="262" r:id="rId16"/>
    <p:sldId id="272" r:id="rId17"/>
    <p:sldId id="276" r:id="rId18"/>
    <p:sldId id="268" r:id="rId19"/>
    <p:sldId id="284" r:id="rId20"/>
    <p:sldId id="282" r:id="rId21"/>
    <p:sldId id="264" r:id="rId22"/>
    <p:sldId id="270" r:id="rId23"/>
    <p:sldId id="280" r:id="rId24"/>
    <p:sldId id="279" r:id="rId25"/>
    <p:sldId id="271" r:id="rId26"/>
    <p:sldId id="265" r:id="rId27"/>
    <p:sldId id="263" r:id="rId28"/>
    <p:sldId id="266" r:id="rId29"/>
    <p:sldId id="275" r:id="rId30"/>
    <p:sldId id="274" r:id="rId31"/>
    <p:sldId id="291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CC6600"/>
    <a:srgbClr val="666699"/>
    <a:srgbClr val="006600"/>
    <a:srgbClr val="663300"/>
    <a:srgbClr val="A62016"/>
    <a:srgbClr val="CC3300"/>
    <a:srgbClr val="EC797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548" autoAdjust="0"/>
    <p:restoredTop sz="94660" autoAdjust="0"/>
  </p:normalViewPr>
  <p:slideViewPr>
    <p:cSldViewPr>
      <p:cViewPr varScale="1">
        <p:scale>
          <a:sx n="92" d="100"/>
          <a:sy n="92" d="100"/>
        </p:scale>
        <p:origin x="-120" y="-4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7EC95-8B17-4183-98BC-E3AA35344487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2DC5B08-C352-4DF0-9968-9BDA6CE4EC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CC7EC95-8B17-4183-98BC-E3AA35344487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02DC5B08-C352-4DF0-9968-9BDA6CE4EC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7EC95-8B17-4183-98BC-E3AA35344487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C5B08-C352-4DF0-9968-9BDA6CE4EC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7EC95-8B17-4183-98BC-E3AA35344487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C5B08-C352-4DF0-9968-9BDA6CE4EC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C5B08-C352-4DF0-9968-9BDA6CE4EC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7EC95-8B17-4183-98BC-E3AA35344487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7EC95-8B17-4183-98BC-E3AA35344487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C5B08-C352-4DF0-9968-9BDA6CE4EC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7EC95-8B17-4183-98BC-E3AA35344487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C5B08-C352-4DF0-9968-9BDA6CE4EC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9CC7EC95-8B17-4183-98BC-E3AA35344487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DC5B08-C352-4DF0-9968-9BDA6CE4EC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7EC95-8B17-4183-98BC-E3AA35344487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2DC5B08-C352-4DF0-9968-9BDA6CE4EC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7EC95-8B17-4183-98BC-E3AA35344487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C5B08-C352-4DF0-9968-9BDA6CE4EC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7EC95-8B17-4183-98BC-E3AA35344487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DC5B08-C352-4DF0-9968-9BDA6CE4EC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CC7EC95-8B17-4183-98BC-E3AA35344487}" type="datetimeFigureOut">
              <a:rPr lang="ru-RU" smtClean="0"/>
              <a:pPr/>
              <a:t>14.05.2014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02DC5B08-C352-4DF0-9968-9BDA6CE4EC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2872468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r>
              <a:rPr lang="ru-RU" sz="2800" spc="0" dirty="0" smtClean="0"/>
              <a:t>Учитель математики ГБОУ СОШ № </a:t>
            </a:r>
            <a:r>
              <a:rPr lang="ru-RU" sz="3200" spc="0" dirty="0" smtClean="0"/>
              <a:t>135</a:t>
            </a:r>
          </a:p>
          <a:p>
            <a:r>
              <a:rPr lang="ru-RU" sz="3200" spc="0" dirty="0" smtClean="0"/>
              <a:t>Выборгского района г. </a:t>
            </a:r>
            <a:r>
              <a:rPr lang="ru-RU" sz="3200" spc="0" smtClean="0"/>
              <a:t>Санкт-Петербурга</a:t>
            </a:r>
            <a:endParaRPr lang="ru-RU" sz="3200" spc="0" dirty="0" smtClean="0"/>
          </a:p>
          <a:p>
            <a:r>
              <a:rPr lang="ru-RU" sz="3200" spc="0" dirty="0" err="1" smtClean="0"/>
              <a:t>Голубкова</a:t>
            </a:r>
            <a:r>
              <a:rPr lang="ru-RU" sz="3200" spc="0" dirty="0" smtClean="0"/>
              <a:t> Елена Юрьевна</a:t>
            </a:r>
          </a:p>
          <a:p>
            <a:r>
              <a:rPr lang="ru-RU" sz="2800" spc="0" dirty="0" smtClean="0"/>
              <a:t>5-6 класс</a:t>
            </a:r>
            <a:endParaRPr lang="en-US" sz="2800" spc="0" dirty="0" smtClean="0"/>
          </a:p>
          <a:p>
            <a:endParaRPr lang="ru-RU" sz="2800" spc="0" dirty="0" smtClean="0"/>
          </a:p>
          <a:p>
            <a:endParaRPr lang="ru-RU" sz="2000" spc="0" dirty="0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57200" y="714356"/>
            <a:ext cx="8305800" cy="2700576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ru-RU" sz="4000" dirty="0" smtClean="0"/>
              <a:t>Геометрические тела, математическое конструирование и моделирование на примерах объектов архитектуры</a:t>
            </a:r>
            <a:endParaRPr lang="ru-RU" sz="4000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Мы недавно познакомились с некоторыми объемными телами и их свойствами. </a:t>
            </a:r>
          </a:p>
          <a:p>
            <a:r>
              <a:rPr lang="ru-RU" dirty="0" smtClean="0"/>
              <a:t>На уроке узнаем о некоторых видах этих тел.</a:t>
            </a:r>
          </a:p>
          <a:p>
            <a:r>
              <a:rPr lang="ru-RU" dirty="0" smtClean="0"/>
              <a:t>Поговорим о давней истории нашего края, а именно о первой столице Руси– Старой Ладоге.</a:t>
            </a:r>
          </a:p>
          <a:p>
            <a:r>
              <a:rPr lang="ru-RU" dirty="0" smtClean="0"/>
              <a:t>Попробуем побыть реставраторами и воссоздать Ладожскую крепость с помощью  геометрических тел 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65000"/>
              <a:lumOff val="35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r>
              <a:rPr lang="ru-RU" sz="2800" b="1" dirty="0" smtClean="0"/>
              <a:t>Урок  математики  с элементами истории и практической работой с использованием различных геометрических тел</a:t>
            </a:r>
            <a:endParaRPr lang="ru-RU" sz="2800" b="1" dirty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0034" y="785794"/>
            <a:ext cx="8229600" cy="585791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Старая Ладога –одно из старейших сохранившихся поселений  в северо-западном регионе. Основано скандинавами или голландцами около 753 года, в 760-е годы было разрушено  словенцами и построено  на новый лад. Деревянная крепость была заложена в 870,   а каменная  в 1116 году.</a:t>
            </a:r>
          </a:p>
          <a:p>
            <a:r>
              <a:rPr lang="ru-RU" sz="2400" dirty="0" smtClean="0"/>
              <a:t>На основе крепости развился типичный древнерусский город,  русская по духу крепость, окруженная церквями и монастырями.</a:t>
            </a:r>
          </a:p>
          <a:p>
            <a:r>
              <a:rPr lang="ru-RU" sz="2400" dirty="0" smtClean="0"/>
              <a:t>По одной из версий Старая Ладога была местом княжения </a:t>
            </a:r>
            <a:r>
              <a:rPr lang="ru-RU" sz="2400" dirty="0" err="1" smtClean="0"/>
              <a:t>Рюрика</a:t>
            </a:r>
            <a:r>
              <a:rPr lang="ru-RU" sz="2400" dirty="0" smtClean="0"/>
              <a:t> с 862 по 865 года, что подразумевает, что она могла быть первой столицей Руси.</a:t>
            </a:r>
            <a:endParaRPr lang="ru-RU" sz="24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214290"/>
            <a:ext cx="8229600" cy="642942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rgbClr val="0070C0"/>
                </a:solidFill>
              </a:rPr>
              <a:t>Немного истории</a:t>
            </a:r>
            <a:endParaRPr lang="ru-RU" sz="2800" dirty="0">
              <a:solidFill>
                <a:srgbClr val="0070C0"/>
              </a:solidFill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7215206" y="5143512"/>
            <a:ext cx="1033272" cy="1357322"/>
          </a:xfrm>
          <a:prstGeom prst="verticalScroll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1260</a:t>
            </a:r>
          </a:p>
          <a:p>
            <a:pPr algn="ctr"/>
            <a:r>
              <a:rPr lang="ru-RU" dirty="0" smtClean="0"/>
              <a:t>лет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1" y="2357430"/>
            <a:ext cx="3357570" cy="2787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DSC02957_cxema ladog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142852"/>
            <a:ext cx="9644098" cy="6715148"/>
          </a:xfrm>
        </p:spPr>
      </p:pic>
      <p:sp>
        <p:nvSpPr>
          <p:cNvPr id="5" name="Горизонтальный свиток 4"/>
          <p:cNvSpPr/>
          <p:nvPr/>
        </p:nvSpPr>
        <p:spPr>
          <a:xfrm>
            <a:off x="1500166" y="857232"/>
            <a:ext cx="1500198" cy="1033272"/>
          </a:xfrm>
          <a:prstGeom prst="horizontalScroll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Схема крепости</a:t>
            </a:r>
            <a:endParaRPr lang="ru-RU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rjlhfq hatbw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1524000"/>
            <a:ext cx="7572428" cy="490539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10206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Ладожская крепость была сложена из плитняка на известковом растворе. Стены достигали в высоту   8 м и были построены на земляном валу высотой до 3,6 м и шириной в основании до 2 м. Верхняя часть стены оканчивалась боевым ходом шириной 2 м.</a:t>
            </a:r>
          </a:p>
          <a:p>
            <a:r>
              <a:rPr lang="ru-RU" dirty="0" smtClean="0"/>
              <a:t>В ходе реконструкции </a:t>
            </a:r>
            <a:r>
              <a:rPr lang="en-US" dirty="0" smtClean="0"/>
              <a:t>XV</a:t>
            </a:r>
            <a:r>
              <a:rPr lang="ru-RU" dirty="0" smtClean="0"/>
              <a:t> века стены укрепили валунами и облицевали плитами. Высота  стен увеличилась до 12 м, а ширина основания до 7 м.</a:t>
            </a:r>
          </a:p>
          <a:p>
            <a:r>
              <a:rPr lang="ru-RU" dirty="0" smtClean="0"/>
              <a:t>Главными узлами обороны стали 5 трехъярусных пушечных башен высотой 9 м по периметру крепости. С юга и запада был вырыт ров глубиной 4 м и шириной 12 м. 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476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524000"/>
            <a:ext cx="7929618" cy="497683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Климентовская</a:t>
            </a:r>
            <a:r>
              <a:rPr lang="ru-RU" dirty="0" smtClean="0"/>
              <a:t> башня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gorod-staraya-ladog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285860"/>
            <a:ext cx="7929618" cy="735811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62022"/>
          </a:xfrm>
        </p:spPr>
        <p:txBody>
          <a:bodyPr/>
          <a:lstStyle/>
          <a:p>
            <a:pPr algn="ctr"/>
            <a:r>
              <a:rPr lang="ru-RU" dirty="0" smtClean="0"/>
              <a:t>Воротная башня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Из 5 башен остались целы только 2: Воротная и </a:t>
            </a:r>
            <a:r>
              <a:rPr lang="ru-RU" dirty="0" err="1" smtClean="0"/>
              <a:t>Климентовская</a:t>
            </a:r>
            <a:r>
              <a:rPr lang="ru-RU" dirty="0" smtClean="0"/>
              <a:t> ,часть стены между ними, называемая прясло.</a:t>
            </a:r>
          </a:p>
          <a:p>
            <a:r>
              <a:rPr lang="ru-RU" dirty="0" smtClean="0"/>
              <a:t>Раскатная, Стрелочная, </a:t>
            </a:r>
            <a:r>
              <a:rPr lang="ru-RU" dirty="0" err="1" smtClean="0"/>
              <a:t>Тайничная</a:t>
            </a:r>
            <a:r>
              <a:rPr lang="ru-RU" dirty="0" smtClean="0"/>
              <a:t> башни, северо-западное  и восточное  прясла  дошли до нас в виде руин.</a:t>
            </a:r>
          </a:p>
          <a:p>
            <a:r>
              <a:rPr lang="ru-RU" dirty="0" smtClean="0"/>
              <a:t>Схема крепости простая. Внутри находятся  две  церкви: Георгиевская церковь</a:t>
            </a:r>
            <a:r>
              <a:rPr lang="en-US" dirty="0" smtClean="0"/>
              <a:t> XII</a:t>
            </a:r>
            <a:r>
              <a:rPr lang="ru-RU" dirty="0" smtClean="0"/>
              <a:t> в. и деревянная церковь Святого Дмитрия </a:t>
            </a:r>
            <a:r>
              <a:rPr lang="ru-RU" dirty="0" err="1" smtClean="0"/>
              <a:t>Салунского</a:t>
            </a:r>
            <a:r>
              <a:rPr lang="ru-RU" dirty="0" smtClean="0"/>
              <a:t>- одна из </a:t>
            </a:r>
            <a:r>
              <a:rPr lang="ru-RU" dirty="0" err="1" smtClean="0"/>
              <a:t>сомых</a:t>
            </a:r>
            <a:r>
              <a:rPr lang="ru-RU" dirty="0" smtClean="0"/>
              <a:t> древних каменных построек , сохранившихся на севере  Руси. Храм кубический в объёме имеет </a:t>
            </a:r>
            <a:r>
              <a:rPr lang="ru-RU" dirty="0" err="1" smtClean="0"/>
              <a:t>световошлемовидный</a:t>
            </a:r>
            <a:r>
              <a:rPr lang="ru-RU" dirty="0" smtClean="0"/>
              <a:t> купол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rot="10800000" flipV="1">
            <a:off x="3278362" y="301669"/>
            <a:ext cx="3089662" cy="642942"/>
          </a:xfrm>
          <a:solidFill>
            <a:schemeClr val="bg1">
              <a:lumMod val="50000"/>
              <a:lumOff val="5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Башни</a:t>
            </a:r>
            <a:endParaRPr lang="ru-RU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5429256" y="214290"/>
            <a:ext cx="3357586" cy="5429288"/>
            <a:chOff x="6215074" y="214290"/>
            <a:chExt cx="2571768" cy="4786346"/>
          </a:xfrm>
        </p:grpSpPr>
        <p:sp>
          <p:nvSpPr>
            <p:cNvPr id="6" name="Блок-схема: магнитный диск 5"/>
            <p:cNvSpPr/>
            <p:nvPr/>
          </p:nvSpPr>
          <p:spPr>
            <a:xfrm>
              <a:off x="6357950" y="2071678"/>
              <a:ext cx="2214578" cy="2928958"/>
            </a:xfrm>
            <a:prstGeom prst="flowChartMagneticDisk">
              <a:avLst/>
            </a:prstGeom>
            <a:solidFill>
              <a:srgbClr val="FF66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6429388" y="1857364"/>
              <a:ext cx="2143140" cy="1214446"/>
            </a:xfrm>
            <a:prstGeom prst="ellipse">
              <a:avLst/>
            </a:prstGeom>
            <a:solidFill>
              <a:srgbClr val="A62016"/>
            </a:solidFill>
            <a:ln>
              <a:solidFill>
                <a:srgbClr val="A6201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Равнобедренный треугольник 12"/>
            <p:cNvSpPr/>
            <p:nvPr/>
          </p:nvSpPr>
          <p:spPr>
            <a:xfrm>
              <a:off x="6215074" y="357166"/>
              <a:ext cx="2571768" cy="2500330"/>
            </a:xfrm>
            <a:prstGeom prst="triangle">
              <a:avLst>
                <a:gd name="adj" fmla="val 48000"/>
              </a:avLst>
            </a:prstGeom>
            <a:solidFill>
              <a:srgbClr val="A62016"/>
            </a:solidFill>
            <a:ln>
              <a:solidFill>
                <a:srgbClr val="A6201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5" name="Прямая соединительная линия 14"/>
            <p:cNvCxnSpPr/>
            <p:nvPr/>
          </p:nvCxnSpPr>
          <p:spPr>
            <a:xfrm rot="5400000">
              <a:off x="5750727" y="1035829"/>
              <a:ext cx="2571770" cy="928692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8" name="Куб 7"/>
          <p:cNvSpPr/>
          <p:nvPr/>
        </p:nvSpPr>
        <p:spPr>
          <a:xfrm>
            <a:off x="2928926" y="4786322"/>
            <a:ext cx="45719" cy="45719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782588" y="458912"/>
            <a:ext cx="2826788" cy="5507282"/>
            <a:chOff x="717617" y="203704"/>
            <a:chExt cx="2826788" cy="5507282"/>
          </a:xfrm>
        </p:grpSpPr>
        <p:sp>
          <p:nvSpPr>
            <p:cNvPr id="3" name="Куб 2"/>
            <p:cNvSpPr/>
            <p:nvPr/>
          </p:nvSpPr>
          <p:spPr>
            <a:xfrm>
              <a:off x="736093" y="2861526"/>
              <a:ext cx="2808312" cy="2849460"/>
            </a:xfrm>
            <a:prstGeom prst="cube">
              <a:avLst/>
            </a:prstGeom>
            <a:solidFill>
              <a:srgbClr val="FF66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2" name="Группа 1"/>
            <p:cNvGrpSpPr/>
            <p:nvPr/>
          </p:nvGrpSpPr>
          <p:grpSpPr>
            <a:xfrm>
              <a:off x="717617" y="203704"/>
              <a:ext cx="2234168" cy="3286148"/>
              <a:chOff x="857224" y="1071546"/>
              <a:chExt cx="2234168" cy="3286148"/>
            </a:xfrm>
          </p:grpSpPr>
          <p:sp>
            <p:nvSpPr>
              <p:cNvPr id="10" name="Равнобедренный треугольник 9"/>
              <p:cNvSpPr/>
              <p:nvPr/>
            </p:nvSpPr>
            <p:spPr>
              <a:xfrm>
                <a:off x="857224" y="1071546"/>
                <a:ext cx="2214578" cy="3286148"/>
              </a:xfrm>
              <a:prstGeom prst="triangle">
                <a:avLst>
                  <a:gd name="adj" fmla="val 52310"/>
                </a:avLst>
              </a:prstGeom>
              <a:solidFill>
                <a:srgbClr val="A62016"/>
              </a:solidFill>
              <a:ln>
                <a:solidFill>
                  <a:srgbClr val="CC33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Равнобедренный треугольник 10"/>
              <p:cNvSpPr/>
              <p:nvPr/>
            </p:nvSpPr>
            <p:spPr>
              <a:xfrm rot="19602643">
                <a:off x="1985598" y="1090109"/>
                <a:ext cx="1105794" cy="3247771"/>
              </a:xfrm>
              <a:prstGeom prst="triangle">
                <a:avLst>
                  <a:gd name="adj" fmla="val 93856"/>
                </a:avLst>
              </a:prstGeom>
              <a:solidFill>
                <a:srgbClr val="A62016"/>
              </a:solidFill>
              <a:ln>
                <a:solidFill>
                  <a:srgbClr val="A6201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sp>
        <p:nvSpPr>
          <p:cNvPr id="7" name="Куб 6"/>
          <p:cNvSpPr/>
          <p:nvPr/>
        </p:nvSpPr>
        <p:spPr>
          <a:xfrm rot="10800000" flipV="1">
            <a:off x="7715272" y="4286256"/>
            <a:ext cx="500066" cy="357190"/>
          </a:xfrm>
          <a:prstGeom prst="cube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Куб 16"/>
          <p:cNvSpPr/>
          <p:nvPr/>
        </p:nvSpPr>
        <p:spPr>
          <a:xfrm>
            <a:off x="6143636" y="4286256"/>
            <a:ext cx="571504" cy="358896"/>
          </a:xfrm>
          <a:prstGeom prst="cube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 flipH="1">
            <a:off x="1088387" y="4520709"/>
            <a:ext cx="357190" cy="500066"/>
          </a:xfrm>
          <a:prstGeom prst="rect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2098956" y="4508358"/>
            <a:ext cx="357190" cy="500066"/>
          </a:xfrm>
          <a:prstGeom prst="rect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-214338"/>
            <a:ext cx="8229600" cy="45719"/>
          </a:xfrm>
          <a:solidFill>
            <a:schemeClr val="tx1">
              <a:lumMod val="50000"/>
            </a:schemeClr>
          </a:solidFill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42910" y="3643314"/>
            <a:ext cx="7929618" cy="2357454"/>
          </a:xfrm>
          <a:prstGeom prst="round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Прясло</a:t>
            </a:r>
            <a:endParaRPr lang="ru-RU" dirty="0"/>
          </a:p>
        </p:txBody>
      </p:sp>
      <p:sp>
        <p:nvSpPr>
          <p:cNvPr id="6" name="Арка 5"/>
          <p:cNvSpPr/>
          <p:nvPr/>
        </p:nvSpPr>
        <p:spPr>
          <a:xfrm>
            <a:off x="1000100" y="4357694"/>
            <a:ext cx="2643206" cy="3286148"/>
          </a:xfrm>
          <a:prstGeom prst="blockArc">
            <a:avLst>
              <a:gd name="adj1" fmla="val 10889275"/>
              <a:gd name="adj2" fmla="val 0"/>
              <a:gd name="adj3" fmla="val 25000"/>
            </a:avLst>
          </a:prstGeom>
          <a:solidFill>
            <a:srgbClr val="CC33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Арка 7"/>
          <p:cNvSpPr/>
          <p:nvPr/>
        </p:nvSpPr>
        <p:spPr>
          <a:xfrm>
            <a:off x="4500562" y="4357694"/>
            <a:ext cx="2643206" cy="3214710"/>
          </a:xfrm>
          <a:prstGeom prst="blockArc">
            <a:avLst>
              <a:gd name="adj1" fmla="val 10800005"/>
              <a:gd name="adj2" fmla="val 0"/>
              <a:gd name="adj3" fmla="val 25000"/>
            </a:avLst>
          </a:prstGeom>
          <a:solidFill>
            <a:srgbClr val="CC33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P22494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43042" y="500042"/>
            <a:ext cx="5072097" cy="614366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38702"/>
          </a:xfrm>
        </p:spPr>
        <p:txBody>
          <a:bodyPr/>
          <a:lstStyle/>
          <a:p>
            <a:r>
              <a:rPr lang="ru-RU" dirty="0" smtClean="0"/>
              <a:t> Георгиевская церковь</a:t>
            </a:r>
            <a:r>
              <a:rPr lang="en-US" dirty="0" smtClean="0"/>
              <a:t> XII</a:t>
            </a:r>
            <a:r>
              <a:rPr lang="ru-RU" dirty="0" smtClean="0"/>
              <a:t> в.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857364"/>
            <a:ext cx="821537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ru-RU" sz="2400" dirty="0" smtClean="0"/>
              <a:t>одна из самых древних каменных построек , сохранившихся на севере  Руси. Храм кубический в объёме, имеет световой барабан с восьмью окнами и увенчивает его шлемовидный купол. Высота церкви        15 метров.</a:t>
            </a:r>
          </a:p>
          <a:p>
            <a:pPr>
              <a:buFontTx/>
              <a:buChar char="-"/>
            </a:pPr>
            <a:r>
              <a:rPr lang="ru-RU" sz="2400" dirty="0" smtClean="0"/>
              <a:t>Существует правдоподобная легенда о пребывании на хорах двадцатилетнего князя  Александра Ярославича перед битвой на Неве в 1240 году.</a:t>
            </a:r>
            <a:endParaRPr lang="en-US" sz="2400" dirty="0" smtClean="0"/>
          </a:p>
          <a:p>
            <a:pPr>
              <a:buFontTx/>
              <a:buChar char="-"/>
            </a:pPr>
            <a:endParaRPr lang="en-US" sz="2400" dirty="0" smtClean="0"/>
          </a:p>
          <a:p>
            <a:pPr>
              <a:buFontTx/>
              <a:buChar char="-"/>
            </a:pPr>
            <a:endParaRPr lang="en-US" sz="2400" dirty="0" smtClean="0"/>
          </a:p>
          <a:p>
            <a:pPr>
              <a:buFontTx/>
              <a:buChar char="-"/>
            </a:pPr>
            <a:endParaRPr lang="en-US" sz="2400" dirty="0" smtClean="0"/>
          </a:p>
          <a:p>
            <a:pPr>
              <a:buFontTx/>
              <a:buChar char="-"/>
            </a:pPr>
            <a:endParaRPr lang="en-US" sz="2400" dirty="0" smtClean="0"/>
          </a:p>
          <a:p>
            <a:pPr>
              <a:buFontTx/>
              <a:buChar char="-"/>
            </a:pPr>
            <a:endParaRPr lang="en-US" sz="2400" dirty="0" smtClean="0"/>
          </a:p>
          <a:p>
            <a:pPr>
              <a:buFontTx/>
              <a:buChar char="-"/>
            </a:pPr>
            <a:endParaRPr lang="en-US" sz="2400" dirty="0" smtClean="0"/>
          </a:p>
          <a:p>
            <a:pPr>
              <a:buFontTx/>
              <a:buChar char="-"/>
            </a:pPr>
            <a:endParaRPr lang="en-US" sz="2400" dirty="0" smtClean="0"/>
          </a:p>
          <a:p>
            <a:pPr>
              <a:buFontTx/>
              <a:buChar char="-"/>
            </a:pPr>
            <a:endParaRPr lang="en-US" sz="2400" dirty="0" smtClean="0"/>
          </a:p>
          <a:p>
            <a:pPr>
              <a:buFontTx/>
              <a:buChar char="-"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старая ладог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3" y="1500174"/>
            <a:ext cx="6286544" cy="4572031"/>
          </a:xfr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45719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старая ладога 5jpg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42910" y="2643182"/>
            <a:ext cx="3714776" cy="3357585"/>
          </a:xfrm>
        </p:spPr>
      </p:pic>
      <p:pic>
        <p:nvPicPr>
          <p:cNvPr id="9" name="Содержимое 8" descr="старая ладога 6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14876" y="2714620"/>
            <a:ext cx="3643338" cy="3214710"/>
          </a:xfrm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400" dirty="0" smtClean="0"/>
              <a:t>Церковь  Святого  Дмитрия </a:t>
            </a:r>
            <a:r>
              <a:rPr lang="ru-RU" sz="4400" dirty="0" err="1" smtClean="0"/>
              <a:t>Салунского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45719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-714412" y="1357298"/>
            <a:ext cx="4040188" cy="10058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4"/>
          </p:nvPr>
        </p:nvSpPr>
        <p:spPr>
          <a:xfrm flipV="1">
            <a:off x="4649788" y="6115528"/>
            <a:ext cx="4038600" cy="9955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85720" y="0"/>
            <a:ext cx="8229600" cy="1142984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Церковь  Святого  Дмитрия </a:t>
            </a:r>
            <a:r>
              <a:rPr lang="ru-RU" sz="2800" dirty="0" err="1" smtClean="0"/>
              <a:t>Салунского</a:t>
            </a:r>
            <a:endParaRPr lang="ru-RU" sz="2800" dirty="0"/>
          </a:p>
        </p:txBody>
      </p:sp>
      <p:sp>
        <p:nvSpPr>
          <p:cNvPr id="6" name="Текст 5"/>
          <p:cNvSpPr>
            <a:spLocks noGrp="1"/>
          </p:cNvSpPr>
          <p:nvPr>
            <p:ph type="body" idx="3"/>
          </p:nvPr>
        </p:nvSpPr>
        <p:spPr>
          <a:xfrm>
            <a:off x="4604691" y="264664"/>
            <a:ext cx="4040188" cy="92502"/>
          </a:xfrm>
        </p:spPr>
        <p:txBody>
          <a:bodyPr/>
          <a:lstStyle/>
          <a:p>
            <a:endParaRPr lang="ru-RU" dirty="0"/>
          </a:p>
        </p:txBody>
      </p:sp>
      <p:grpSp>
        <p:nvGrpSpPr>
          <p:cNvPr id="57" name="Группа 56"/>
          <p:cNvGrpSpPr/>
          <p:nvPr/>
        </p:nvGrpSpPr>
        <p:grpSpPr>
          <a:xfrm>
            <a:off x="5000628" y="1214422"/>
            <a:ext cx="2132407" cy="4326865"/>
            <a:chOff x="5072066" y="1142984"/>
            <a:chExt cx="2132407" cy="4326865"/>
          </a:xfrm>
        </p:grpSpPr>
        <p:grpSp>
          <p:nvGrpSpPr>
            <p:cNvPr id="56" name="Группа 55"/>
            <p:cNvGrpSpPr/>
            <p:nvPr/>
          </p:nvGrpSpPr>
          <p:grpSpPr>
            <a:xfrm>
              <a:off x="5072066" y="1428736"/>
              <a:ext cx="2132407" cy="4041113"/>
              <a:chOff x="5041669" y="1357298"/>
              <a:chExt cx="2132407" cy="4041113"/>
            </a:xfrm>
          </p:grpSpPr>
          <p:sp>
            <p:nvSpPr>
              <p:cNvPr id="10" name="Прямоугольник 9"/>
              <p:cNvSpPr/>
              <p:nvPr/>
            </p:nvSpPr>
            <p:spPr>
              <a:xfrm rot="156172">
                <a:off x="5041669" y="3571455"/>
                <a:ext cx="858028" cy="1826956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Прямоугольник 10"/>
              <p:cNvSpPr/>
              <p:nvPr/>
            </p:nvSpPr>
            <p:spPr>
              <a:xfrm rot="21300820">
                <a:off x="6355935" y="3493378"/>
                <a:ext cx="818141" cy="1854974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" name="Шестиугольник 6"/>
              <p:cNvSpPr/>
              <p:nvPr/>
            </p:nvSpPr>
            <p:spPr>
              <a:xfrm>
                <a:off x="5072066" y="3000372"/>
                <a:ext cx="1714512" cy="985838"/>
              </a:xfrm>
              <a:prstGeom prst="hexag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" name="Равнобедренный треугольник 12"/>
              <p:cNvSpPr/>
              <p:nvPr/>
            </p:nvSpPr>
            <p:spPr>
              <a:xfrm rot="2058230">
                <a:off x="5047365" y="2171426"/>
                <a:ext cx="880226" cy="1705095"/>
              </a:xfrm>
              <a:prstGeom prst="triangle">
                <a:avLst>
                  <a:gd name="adj" fmla="val 47467"/>
                </a:avLst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" name="Равнобедренный треугольник 13"/>
              <p:cNvSpPr/>
              <p:nvPr/>
            </p:nvSpPr>
            <p:spPr>
              <a:xfrm rot="19107340">
                <a:off x="5912128" y="2201906"/>
                <a:ext cx="1008449" cy="1623272"/>
              </a:xfrm>
              <a:prstGeom prst="triangle">
                <a:avLst>
                  <a:gd name="adj" fmla="val 62595"/>
                </a:avLst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55" name="Группа 54"/>
              <p:cNvGrpSpPr/>
              <p:nvPr/>
            </p:nvGrpSpPr>
            <p:grpSpPr>
              <a:xfrm>
                <a:off x="5357818" y="1357298"/>
                <a:ext cx="1143008" cy="4000528"/>
                <a:chOff x="5357818" y="1357298"/>
                <a:chExt cx="1143008" cy="4000528"/>
              </a:xfrm>
            </p:grpSpPr>
            <p:sp>
              <p:nvSpPr>
                <p:cNvPr id="18" name="Выноска со стрелками влево/вправо 17"/>
                <p:cNvSpPr/>
                <p:nvPr/>
              </p:nvSpPr>
              <p:spPr>
                <a:xfrm flipV="1">
                  <a:off x="5857884" y="1357298"/>
                  <a:ext cx="285752" cy="495498"/>
                </a:xfrm>
                <a:prstGeom prst="leftRightArrowCallout">
                  <a:avLst>
                    <a:gd name="adj1" fmla="val 0"/>
                    <a:gd name="adj2" fmla="val 25000"/>
                    <a:gd name="adj3" fmla="val 25000"/>
                    <a:gd name="adj4" fmla="val 8123"/>
                  </a:avLst>
                </a:prstGeom>
                <a:solidFill>
                  <a:schemeClr val="accent3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8" name="Прямоугольник 7"/>
                <p:cNvSpPr/>
                <p:nvPr/>
              </p:nvSpPr>
              <p:spPr>
                <a:xfrm>
                  <a:off x="5429256" y="4000504"/>
                  <a:ext cx="1071570" cy="1357322"/>
                </a:xfrm>
                <a:prstGeom prst="rect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solidFill>
                    <a:schemeClr val="accent3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2" name="Равнобедренный треугольник 11"/>
                <p:cNvSpPr/>
                <p:nvPr/>
              </p:nvSpPr>
              <p:spPr>
                <a:xfrm>
                  <a:off x="5357818" y="2285992"/>
                  <a:ext cx="1143008" cy="171451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5" name="Прямоугольник 14"/>
                <p:cNvSpPr/>
                <p:nvPr/>
              </p:nvSpPr>
              <p:spPr>
                <a:xfrm>
                  <a:off x="5857884" y="4071942"/>
                  <a:ext cx="571504" cy="571504"/>
                </a:xfrm>
                <a:prstGeom prst="rect">
                  <a:avLst/>
                </a:prstGeom>
                <a:solidFill>
                  <a:srgbClr val="663300"/>
                </a:solidFill>
                <a:ln>
                  <a:solidFill>
                    <a:srgbClr val="6633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6" name="Сердце 15"/>
                <p:cNvSpPr/>
                <p:nvPr/>
              </p:nvSpPr>
              <p:spPr>
                <a:xfrm rot="10800000">
                  <a:off x="5643570" y="1643050"/>
                  <a:ext cx="714380" cy="857256"/>
                </a:xfrm>
                <a:prstGeom prst="hear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sp>
          <p:nvSpPr>
            <p:cNvPr id="17" name="Тройная стрелка влево/вправо/вверх 16"/>
            <p:cNvSpPr/>
            <p:nvPr/>
          </p:nvSpPr>
          <p:spPr>
            <a:xfrm>
              <a:off x="5786446" y="1142984"/>
              <a:ext cx="500066" cy="564640"/>
            </a:xfrm>
            <a:prstGeom prst="leftRightUpArrow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 flipV="1">
            <a:off x="457200" y="6115527"/>
            <a:ext cx="4038600" cy="45719"/>
          </a:xfrm>
        </p:spPr>
        <p:txBody>
          <a:bodyPr>
            <a:normAutofit fontScale="25000" lnSpcReduction="20000"/>
          </a:bodyPr>
          <a:lstStyle/>
          <a:p>
            <a:pPr algn="r"/>
            <a:endParaRPr lang="ru-RU" sz="2400" dirty="0"/>
          </a:p>
        </p:txBody>
      </p:sp>
      <p:grpSp>
        <p:nvGrpSpPr>
          <p:cNvPr id="59" name="Группа 58"/>
          <p:cNvGrpSpPr/>
          <p:nvPr/>
        </p:nvGrpSpPr>
        <p:grpSpPr>
          <a:xfrm>
            <a:off x="285720" y="1214422"/>
            <a:ext cx="4271986" cy="4144198"/>
            <a:chOff x="142844" y="1071546"/>
            <a:chExt cx="4271986" cy="4144198"/>
          </a:xfrm>
        </p:grpSpPr>
        <p:grpSp>
          <p:nvGrpSpPr>
            <p:cNvPr id="58" name="Группа 57"/>
            <p:cNvGrpSpPr/>
            <p:nvPr/>
          </p:nvGrpSpPr>
          <p:grpSpPr>
            <a:xfrm>
              <a:off x="428596" y="1071546"/>
              <a:ext cx="3986234" cy="4144198"/>
              <a:chOff x="428596" y="1071546"/>
              <a:chExt cx="3986234" cy="4144198"/>
            </a:xfrm>
          </p:grpSpPr>
          <p:sp>
            <p:nvSpPr>
              <p:cNvPr id="23" name="Прямоугольник с двумя вырезанными соседними углами 22"/>
              <p:cNvSpPr/>
              <p:nvPr/>
            </p:nvSpPr>
            <p:spPr>
              <a:xfrm rot="10800000" flipH="1" flipV="1">
                <a:off x="428596" y="2571744"/>
                <a:ext cx="2571768" cy="2643206"/>
              </a:xfrm>
              <a:prstGeom prst="snip2SameRect">
                <a:avLst>
                  <a:gd name="adj1" fmla="val 20681"/>
                  <a:gd name="adj2" fmla="val 0"/>
                </a:avLst>
              </a:prstGeom>
              <a:solidFill>
                <a:schemeClr val="accent2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9" name="Правильный пятиугольник 18"/>
              <p:cNvSpPr/>
              <p:nvPr/>
            </p:nvSpPr>
            <p:spPr>
              <a:xfrm>
                <a:off x="2571736" y="2714620"/>
                <a:ext cx="1817376" cy="2458771"/>
              </a:xfrm>
              <a:prstGeom prst="pentagon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0" name="Блок-схема: данные 19"/>
              <p:cNvSpPr/>
              <p:nvPr/>
            </p:nvSpPr>
            <p:spPr>
              <a:xfrm>
                <a:off x="2714612" y="3357562"/>
                <a:ext cx="45719" cy="45719"/>
              </a:xfrm>
              <a:prstGeom prst="flowChartInputOutpu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Блок-схема: данные 20"/>
              <p:cNvSpPr/>
              <p:nvPr/>
            </p:nvSpPr>
            <p:spPr>
              <a:xfrm rot="17430230" flipV="1">
                <a:off x="1813054" y="2386121"/>
                <a:ext cx="1541203" cy="1431853"/>
              </a:xfrm>
              <a:prstGeom prst="flowChartInputOutpu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5" name="Прямоугольник 24"/>
              <p:cNvSpPr/>
              <p:nvPr/>
            </p:nvSpPr>
            <p:spPr>
              <a:xfrm>
                <a:off x="928662" y="2357430"/>
                <a:ext cx="1200152" cy="1214446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Тройная стрелка влево/вправо/вверх 25"/>
              <p:cNvSpPr/>
              <p:nvPr/>
            </p:nvSpPr>
            <p:spPr>
              <a:xfrm>
                <a:off x="1357290" y="1071546"/>
                <a:ext cx="571504" cy="564640"/>
              </a:xfrm>
              <a:prstGeom prst="leftRightUpArrow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" name="Сердце 23"/>
              <p:cNvSpPr/>
              <p:nvPr/>
            </p:nvSpPr>
            <p:spPr>
              <a:xfrm rot="10800000">
                <a:off x="1137407" y="1566044"/>
                <a:ext cx="914400" cy="914400"/>
              </a:xfrm>
              <a:prstGeom prst="hear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29" name="Прямая соединительная линия 28"/>
              <p:cNvCxnSpPr>
                <a:stCxn id="19" idx="5"/>
                <a:endCxn id="19" idx="5"/>
              </p:cNvCxnSpPr>
              <p:nvPr/>
            </p:nvCxnSpPr>
            <p:spPr>
              <a:xfrm>
                <a:off x="4389110" y="3653784"/>
                <a:ext cx="1588" cy="1588"/>
              </a:xfrm>
              <a:prstGeom prst="line">
                <a:avLst/>
              </a:prstGeom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Прямая соединительная линия 38"/>
              <p:cNvCxnSpPr/>
              <p:nvPr/>
            </p:nvCxnSpPr>
            <p:spPr>
              <a:xfrm rot="16200000" flipH="1">
                <a:off x="3500430" y="2714620"/>
                <a:ext cx="985838" cy="842962"/>
              </a:xfrm>
              <a:prstGeom prst="line">
                <a:avLst/>
              </a:prstGeom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 rot="5400000">
                <a:off x="2286778" y="4571214"/>
                <a:ext cx="1285884" cy="1588"/>
              </a:xfrm>
              <a:prstGeom prst="line">
                <a:avLst/>
              </a:prstGeom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Прямая соединительная линия 47"/>
              <p:cNvCxnSpPr>
                <a:endCxn id="23" idx="1"/>
              </p:cNvCxnSpPr>
              <p:nvPr/>
            </p:nvCxnSpPr>
            <p:spPr>
              <a:xfrm rot="5400000">
                <a:off x="928662" y="4429132"/>
                <a:ext cx="1571636" cy="1588"/>
              </a:xfrm>
              <a:prstGeom prst="line">
                <a:avLst/>
              </a:prstGeom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" name="Равнобедренный треугольник 26"/>
            <p:cNvSpPr/>
            <p:nvPr/>
          </p:nvSpPr>
          <p:spPr>
            <a:xfrm>
              <a:off x="142844" y="2357430"/>
              <a:ext cx="1428760" cy="1214446"/>
            </a:xfrm>
            <a:prstGeom prst="triangle">
              <a:avLst>
                <a:gd name="adj" fmla="val 50140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285752"/>
          </a:xfrm>
        </p:spPr>
        <p:txBody>
          <a:bodyPr>
            <a:normAutofit fontScale="55000" lnSpcReduction="20000"/>
          </a:bodyPr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Храм Георгия</a:t>
            </a:r>
            <a:endParaRPr lang="ru-RU" dirty="0"/>
          </a:p>
        </p:txBody>
      </p:sp>
      <p:grpSp>
        <p:nvGrpSpPr>
          <p:cNvPr id="7" name="Группа 8"/>
          <p:cNvGrpSpPr/>
          <p:nvPr/>
        </p:nvGrpSpPr>
        <p:grpSpPr>
          <a:xfrm>
            <a:off x="1928794" y="1500174"/>
            <a:ext cx="3143272" cy="4572032"/>
            <a:chOff x="1928794" y="1500174"/>
            <a:chExt cx="3143272" cy="4572032"/>
          </a:xfrm>
        </p:grpSpPr>
        <p:sp>
          <p:nvSpPr>
            <p:cNvPr id="4" name="Куб 3"/>
            <p:cNvSpPr/>
            <p:nvPr/>
          </p:nvSpPr>
          <p:spPr>
            <a:xfrm>
              <a:off x="1928794" y="3000372"/>
              <a:ext cx="3143272" cy="3071834"/>
            </a:xfrm>
            <a:prstGeom prst="cube">
              <a:avLst>
                <a:gd name="adj" fmla="val 30581"/>
              </a:avLst>
            </a:prstGeom>
            <a:solidFill>
              <a:schemeClr val="tx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Цилиндр 4"/>
            <p:cNvSpPr/>
            <p:nvPr/>
          </p:nvSpPr>
          <p:spPr>
            <a:xfrm>
              <a:off x="3000364" y="2428868"/>
              <a:ext cx="1128714" cy="1285884"/>
            </a:xfrm>
            <a:prstGeom prst="can">
              <a:avLst/>
            </a:prstGeom>
            <a:solidFill>
              <a:schemeClr val="tx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3000364" y="2000240"/>
              <a:ext cx="1143008" cy="914400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Равнобедренный треугольник 7"/>
            <p:cNvSpPr/>
            <p:nvPr/>
          </p:nvSpPr>
          <p:spPr>
            <a:xfrm>
              <a:off x="3143240" y="1500174"/>
              <a:ext cx="857256" cy="642942"/>
            </a:xfrm>
            <a:prstGeom prst="triangle">
              <a:avLst>
                <a:gd name="adj" fmla="val 43265"/>
              </a:avLst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staroa-ladog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358346" cy="6858000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332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Параллелограмм 39"/>
          <p:cNvSpPr/>
          <p:nvPr/>
        </p:nvSpPr>
        <p:spPr>
          <a:xfrm rot="17039672">
            <a:off x="-1012660" y="3290306"/>
            <a:ext cx="3984588" cy="938459"/>
          </a:xfrm>
          <a:prstGeom prst="parallelogram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араллелограмм 38"/>
          <p:cNvSpPr/>
          <p:nvPr/>
        </p:nvSpPr>
        <p:spPr>
          <a:xfrm rot="20572344">
            <a:off x="1549087" y="763271"/>
            <a:ext cx="3865915" cy="914400"/>
          </a:xfrm>
          <a:prstGeom prst="parallelogram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араллелограмм 16"/>
          <p:cNvSpPr/>
          <p:nvPr/>
        </p:nvSpPr>
        <p:spPr>
          <a:xfrm rot="1794396">
            <a:off x="5078292" y="922019"/>
            <a:ext cx="3907373" cy="781978"/>
          </a:xfrm>
          <a:prstGeom prst="parallelogram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араллелограмм 14"/>
          <p:cNvSpPr/>
          <p:nvPr/>
        </p:nvSpPr>
        <p:spPr>
          <a:xfrm rot="18879503">
            <a:off x="5838942" y="3701412"/>
            <a:ext cx="3211959" cy="886685"/>
          </a:xfrm>
          <a:prstGeom prst="parallelogram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 flipV="1">
            <a:off x="914400" y="6786562"/>
            <a:ext cx="8229600" cy="71438"/>
          </a:xfrm>
          <a:solidFill>
            <a:schemeClr val="tx1">
              <a:lumMod val="50000"/>
            </a:schemeClr>
          </a:solidFill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 rot="20925819">
            <a:off x="776733" y="5015911"/>
            <a:ext cx="5219227" cy="1153744"/>
          </a:xfrm>
          <a:prstGeom prst="round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flipV="1">
            <a:off x="457200" y="0"/>
            <a:ext cx="8229600" cy="15240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6" name="Арка 5"/>
          <p:cNvSpPr/>
          <p:nvPr/>
        </p:nvSpPr>
        <p:spPr>
          <a:xfrm rot="20960319">
            <a:off x="1810688" y="5350089"/>
            <a:ext cx="1644366" cy="1965786"/>
          </a:xfrm>
          <a:prstGeom prst="blockArc">
            <a:avLst>
              <a:gd name="adj1" fmla="val 10889275"/>
              <a:gd name="adj2" fmla="val 0"/>
              <a:gd name="adj3" fmla="val 25000"/>
            </a:avLst>
          </a:prstGeom>
          <a:solidFill>
            <a:srgbClr val="CC33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Арка 7"/>
          <p:cNvSpPr/>
          <p:nvPr/>
        </p:nvSpPr>
        <p:spPr>
          <a:xfrm rot="20869209">
            <a:off x="3834731" y="4938875"/>
            <a:ext cx="1658620" cy="1991580"/>
          </a:xfrm>
          <a:prstGeom prst="blockArc">
            <a:avLst>
              <a:gd name="adj1" fmla="val 10800005"/>
              <a:gd name="adj2" fmla="val 0"/>
              <a:gd name="adj3" fmla="val 25000"/>
            </a:avLst>
          </a:prstGeom>
          <a:solidFill>
            <a:srgbClr val="CC33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Цилиндр 8"/>
          <p:cNvSpPr/>
          <p:nvPr/>
        </p:nvSpPr>
        <p:spPr>
          <a:xfrm>
            <a:off x="0" y="5284658"/>
            <a:ext cx="1000132" cy="1573342"/>
          </a:xfrm>
          <a:prstGeom prst="ca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Цилиндр 9"/>
          <p:cNvSpPr/>
          <p:nvPr/>
        </p:nvSpPr>
        <p:spPr>
          <a:xfrm>
            <a:off x="8229600" y="2214554"/>
            <a:ext cx="914400" cy="1216152"/>
          </a:xfrm>
          <a:prstGeom prst="can">
            <a:avLst/>
          </a:prstGeom>
          <a:solidFill>
            <a:srgbClr val="FF6600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8083296" y="1500174"/>
            <a:ext cx="1060704" cy="914400"/>
          </a:xfrm>
          <a:prstGeom prst="triangle">
            <a:avLst/>
          </a:prstGeom>
          <a:solidFill>
            <a:srgbClr val="A6201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Куб 11"/>
          <p:cNvSpPr/>
          <p:nvPr/>
        </p:nvSpPr>
        <p:spPr>
          <a:xfrm>
            <a:off x="5786446" y="4071942"/>
            <a:ext cx="1143008" cy="1643074"/>
          </a:xfrm>
          <a:prstGeom prst="cube">
            <a:avLst/>
          </a:prstGeom>
          <a:solidFill>
            <a:srgbClr val="FF6600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5643570" y="3143248"/>
            <a:ext cx="1060704" cy="1214446"/>
          </a:xfrm>
          <a:prstGeom prst="triangle">
            <a:avLst>
              <a:gd name="adj" fmla="val 46140"/>
            </a:avLst>
          </a:prstGeom>
          <a:solidFill>
            <a:srgbClr val="A6201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ый треугольник 13"/>
          <p:cNvSpPr/>
          <p:nvPr/>
        </p:nvSpPr>
        <p:spPr>
          <a:xfrm rot="20015313">
            <a:off x="6413055" y="3012319"/>
            <a:ext cx="357663" cy="1295305"/>
          </a:xfrm>
          <a:prstGeom prst="rtTriangle">
            <a:avLst/>
          </a:prstGeom>
          <a:solidFill>
            <a:srgbClr val="A62016"/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Цилиндр 15"/>
          <p:cNvSpPr/>
          <p:nvPr/>
        </p:nvSpPr>
        <p:spPr>
          <a:xfrm>
            <a:off x="5143504" y="0"/>
            <a:ext cx="914400" cy="1216152"/>
          </a:xfrm>
          <a:prstGeom prst="can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2" name="Группа 21"/>
          <p:cNvGrpSpPr/>
          <p:nvPr/>
        </p:nvGrpSpPr>
        <p:grpSpPr>
          <a:xfrm>
            <a:off x="5500694" y="928670"/>
            <a:ext cx="1214446" cy="2144846"/>
            <a:chOff x="3929058" y="1857364"/>
            <a:chExt cx="1214446" cy="2144846"/>
          </a:xfrm>
        </p:grpSpPr>
        <p:sp>
          <p:nvSpPr>
            <p:cNvPr id="18" name="Куб 17"/>
            <p:cNvSpPr/>
            <p:nvPr/>
          </p:nvSpPr>
          <p:spPr>
            <a:xfrm>
              <a:off x="3929058" y="2714620"/>
              <a:ext cx="1214446" cy="1287590"/>
            </a:xfrm>
            <a:prstGeom prst="cube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Цилиндр 18"/>
            <p:cNvSpPr/>
            <p:nvPr/>
          </p:nvSpPr>
          <p:spPr>
            <a:xfrm>
              <a:off x="4357686" y="2500306"/>
              <a:ext cx="428628" cy="428628"/>
            </a:xfrm>
            <a:prstGeom prst="can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4357686" y="2214554"/>
              <a:ext cx="428628" cy="485772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Равнобедренный треугольник 20"/>
            <p:cNvSpPr/>
            <p:nvPr/>
          </p:nvSpPr>
          <p:spPr>
            <a:xfrm>
              <a:off x="4357686" y="1857364"/>
              <a:ext cx="428628" cy="557210"/>
            </a:xfrm>
            <a:prstGeom prst="triangle">
              <a:avLst/>
            </a:prstGeom>
            <a:solidFill>
              <a:schemeClr val="accent1">
                <a:lumMod val="50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3643306" y="1928802"/>
            <a:ext cx="1428760" cy="1843094"/>
            <a:chOff x="1636933" y="1397445"/>
            <a:chExt cx="2680741" cy="2731641"/>
          </a:xfrm>
        </p:grpSpPr>
        <p:sp>
          <p:nvSpPr>
            <p:cNvPr id="23" name="Правильный пятиугольник 22"/>
            <p:cNvSpPr/>
            <p:nvPr/>
          </p:nvSpPr>
          <p:spPr>
            <a:xfrm>
              <a:off x="3071802" y="2214554"/>
              <a:ext cx="1245872" cy="1914532"/>
            </a:xfrm>
            <a:prstGeom prst="pentagon">
              <a:avLst/>
            </a:prstGeom>
            <a:solidFill>
              <a:schemeClr val="accent2"/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 rot="324352">
              <a:off x="1636933" y="2579861"/>
              <a:ext cx="1758261" cy="1469880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Параллелограмм 24"/>
            <p:cNvSpPr/>
            <p:nvPr/>
          </p:nvSpPr>
          <p:spPr>
            <a:xfrm rot="642181">
              <a:off x="1722472" y="2005039"/>
              <a:ext cx="1957898" cy="823785"/>
            </a:xfrm>
            <a:prstGeom prst="parallelogram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Сердце 25"/>
            <p:cNvSpPr/>
            <p:nvPr/>
          </p:nvSpPr>
          <p:spPr>
            <a:xfrm rot="11211477">
              <a:off x="2253788" y="1397445"/>
              <a:ext cx="714380" cy="700086"/>
            </a:xfrm>
            <a:prstGeom prst="hear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28" name="Прямая соединительная линия 27"/>
            <p:cNvCxnSpPr>
              <a:stCxn id="25" idx="3"/>
              <a:endCxn id="24" idx="2"/>
            </p:cNvCxnSpPr>
            <p:nvPr/>
          </p:nvCxnSpPr>
          <p:spPr>
            <a:xfrm rot="5400000">
              <a:off x="1863315" y="3386044"/>
              <a:ext cx="1243938" cy="76918"/>
            </a:xfrm>
            <a:prstGeom prst="line">
              <a:avLst/>
            </a:prstGeom>
            <a:ln>
              <a:solidFill>
                <a:schemeClr val="accent2">
                  <a:lumMod val="40000"/>
                  <a:lumOff val="6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Тройная стрелка влево/вправо/вверх 34"/>
          <p:cNvSpPr/>
          <p:nvPr/>
        </p:nvSpPr>
        <p:spPr>
          <a:xfrm rot="348317">
            <a:off x="4021075" y="1592191"/>
            <a:ext cx="428628" cy="428628"/>
          </a:xfrm>
          <a:prstGeom prst="leftRightUp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Тройная стрелка влево/вправо/вверх 35"/>
          <p:cNvSpPr/>
          <p:nvPr/>
        </p:nvSpPr>
        <p:spPr>
          <a:xfrm>
            <a:off x="5929322" y="714356"/>
            <a:ext cx="428628" cy="357190"/>
          </a:xfrm>
          <a:prstGeom prst="leftRightUpArrow">
            <a:avLst>
              <a:gd name="adj1" fmla="val 0"/>
              <a:gd name="adj2" fmla="val 25000"/>
              <a:gd name="adj3" fmla="val 25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Цилиндр 37"/>
          <p:cNvSpPr/>
          <p:nvPr/>
        </p:nvSpPr>
        <p:spPr>
          <a:xfrm>
            <a:off x="1000100" y="928670"/>
            <a:ext cx="914400" cy="1216152"/>
          </a:xfrm>
          <a:prstGeom prst="can">
            <a:avLst>
              <a:gd name="adj" fmla="val 66500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2" name="Прямая соединительная линия 41"/>
          <p:cNvCxnSpPr/>
          <p:nvPr/>
        </p:nvCxnSpPr>
        <p:spPr>
          <a:xfrm rot="10800000" flipV="1">
            <a:off x="858018" y="857232"/>
            <a:ext cx="427834" cy="1420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Дуга 42"/>
          <p:cNvSpPr/>
          <p:nvPr/>
        </p:nvSpPr>
        <p:spPr>
          <a:xfrm rot="18773642">
            <a:off x="963320" y="951337"/>
            <a:ext cx="831010" cy="899775"/>
          </a:xfrm>
          <a:prstGeom prst="arc">
            <a:avLst>
              <a:gd name="adj1" fmla="val 11924221"/>
              <a:gd name="adj2" fmla="val 1209958"/>
            </a:avLst>
          </a:prstGeom>
          <a:ln w="38100">
            <a:solidFill>
              <a:srgbClr val="66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6" grpId="0" animBg="1"/>
      <p:bldP spid="3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Куб 30"/>
          <p:cNvSpPr/>
          <p:nvPr/>
        </p:nvSpPr>
        <p:spPr>
          <a:xfrm>
            <a:off x="3857620" y="2928934"/>
            <a:ext cx="1428760" cy="2000264"/>
          </a:xfrm>
          <a:prstGeom prst="cub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одержимое 29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Пирамида </a:t>
            </a:r>
          </a:p>
          <a:p>
            <a:pPr lvl="2"/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Параллелепипед</a:t>
            </a:r>
          </a:p>
          <a:p>
            <a:endParaRPr lang="ru-RU" dirty="0" smtClean="0"/>
          </a:p>
          <a:p>
            <a:r>
              <a:rPr lang="ru-RU" dirty="0" smtClean="0"/>
              <a:t>                                                            Конус</a:t>
            </a:r>
          </a:p>
          <a:p>
            <a:endParaRPr lang="ru-RU" dirty="0" smtClean="0"/>
          </a:p>
          <a:p>
            <a:r>
              <a:rPr lang="ru-RU" dirty="0" smtClean="0"/>
              <a:t>                                                            Цилиндр</a:t>
            </a:r>
          </a:p>
          <a:p>
            <a:endParaRPr lang="ru-RU" dirty="0"/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pSp>
        <p:nvGrpSpPr>
          <p:cNvPr id="2" name="Группа 15"/>
          <p:cNvGrpSpPr/>
          <p:nvPr/>
        </p:nvGrpSpPr>
        <p:grpSpPr>
          <a:xfrm>
            <a:off x="6929454" y="857232"/>
            <a:ext cx="1071570" cy="1785950"/>
            <a:chOff x="6215074" y="214290"/>
            <a:chExt cx="2571768" cy="4786346"/>
          </a:xfrm>
        </p:grpSpPr>
        <p:sp>
          <p:nvSpPr>
            <p:cNvPr id="6" name="Блок-схема: магнитный диск 5"/>
            <p:cNvSpPr/>
            <p:nvPr/>
          </p:nvSpPr>
          <p:spPr>
            <a:xfrm>
              <a:off x="6357950" y="2071678"/>
              <a:ext cx="2214578" cy="2928958"/>
            </a:xfrm>
            <a:prstGeom prst="flowChartMagneticDisk">
              <a:avLst/>
            </a:prstGeom>
            <a:solidFill>
              <a:srgbClr val="FF66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/>
            <p:cNvSpPr/>
            <p:nvPr/>
          </p:nvSpPr>
          <p:spPr>
            <a:xfrm>
              <a:off x="6429388" y="1857364"/>
              <a:ext cx="2143140" cy="1214446"/>
            </a:xfrm>
            <a:prstGeom prst="ellipse">
              <a:avLst/>
            </a:prstGeom>
            <a:solidFill>
              <a:srgbClr val="A62016"/>
            </a:solidFill>
            <a:ln>
              <a:solidFill>
                <a:srgbClr val="A6201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Равнобедренный треугольник 12"/>
            <p:cNvSpPr/>
            <p:nvPr/>
          </p:nvSpPr>
          <p:spPr>
            <a:xfrm>
              <a:off x="6215074" y="357166"/>
              <a:ext cx="2571768" cy="2500330"/>
            </a:xfrm>
            <a:prstGeom prst="triangle">
              <a:avLst>
                <a:gd name="adj" fmla="val 48000"/>
              </a:avLst>
            </a:prstGeom>
            <a:solidFill>
              <a:srgbClr val="A62016"/>
            </a:solidFill>
            <a:ln>
              <a:solidFill>
                <a:srgbClr val="A6201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5" name="Прямая соединительная линия 14"/>
            <p:cNvCxnSpPr/>
            <p:nvPr/>
          </p:nvCxnSpPr>
          <p:spPr>
            <a:xfrm rot="5400000">
              <a:off x="5750727" y="1035829"/>
              <a:ext cx="2571770" cy="928692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1" name="Равнобедренный треугольник 10"/>
          <p:cNvSpPr/>
          <p:nvPr/>
        </p:nvSpPr>
        <p:spPr>
          <a:xfrm rot="19057861">
            <a:off x="4371867" y="1683677"/>
            <a:ext cx="741233" cy="1601439"/>
          </a:xfrm>
          <a:prstGeom prst="triangle">
            <a:avLst>
              <a:gd name="adj" fmla="val 93856"/>
            </a:avLst>
          </a:prstGeom>
          <a:solidFill>
            <a:srgbClr val="A62016"/>
          </a:solidFill>
          <a:ln>
            <a:solidFill>
              <a:srgbClr val="A620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Куб 13"/>
          <p:cNvSpPr/>
          <p:nvPr/>
        </p:nvSpPr>
        <p:spPr>
          <a:xfrm>
            <a:off x="285720" y="4429132"/>
            <a:ext cx="1430466" cy="1430466"/>
          </a:xfrm>
          <a:prstGeom prst="cub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2" name="Группа 21"/>
          <p:cNvGrpSpPr/>
          <p:nvPr/>
        </p:nvGrpSpPr>
        <p:grpSpPr>
          <a:xfrm>
            <a:off x="500034" y="2071678"/>
            <a:ext cx="3259966" cy="3227245"/>
            <a:chOff x="1597786" y="1571682"/>
            <a:chExt cx="3259966" cy="3227245"/>
          </a:xfrm>
          <a:solidFill>
            <a:srgbClr val="00B050"/>
          </a:solidFill>
        </p:grpSpPr>
        <p:sp>
          <p:nvSpPr>
            <p:cNvPr id="8" name="Куб 7"/>
            <p:cNvSpPr/>
            <p:nvPr/>
          </p:nvSpPr>
          <p:spPr>
            <a:xfrm>
              <a:off x="2857488" y="4753208"/>
              <a:ext cx="45719" cy="45719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араллелограмм 17"/>
            <p:cNvSpPr/>
            <p:nvPr/>
          </p:nvSpPr>
          <p:spPr>
            <a:xfrm>
              <a:off x="1681561" y="2400599"/>
              <a:ext cx="1415330" cy="764796"/>
            </a:xfrm>
            <a:prstGeom prst="parallelogram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Равнобедренный треугольник 15"/>
            <p:cNvSpPr/>
            <p:nvPr/>
          </p:nvSpPr>
          <p:spPr>
            <a:xfrm>
              <a:off x="1714480" y="1785926"/>
              <a:ext cx="1060704" cy="1428760"/>
            </a:xfrm>
            <a:prstGeom prst="triangle">
              <a:avLst>
                <a:gd name="adj" fmla="val 47501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ый треугольник 16"/>
            <p:cNvSpPr/>
            <p:nvPr/>
          </p:nvSpPr>
          <p:spPr>
            <a:xfrm rot="20250200">
              <a:off x="2423994" y="1571682"/>
              <a:ext cx="1010963" cy="1533351"/>
            </a:xfrm>
            <a:prstGeom prst="rt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Равнобедренный треугольник 18"/>
            <p:cNvSpPr/>
            <p:nvPr/>
          </p:nvSpPr>
          <p:spPr>
            <a:xfrm rot="1789277">
              <a:off x="1597786" y="1823202"/>
              <a:ext cx="520904" cy="1393227"/>
            </a:xfrm>
            <a:prstGeom prst="triangle">
              <a:avLst>
                <a:gd name="adj" fmla="val 48653"/>
              </a:avLst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трелка вправо 19"/>
            <p:cNvSpPr/>
            <p:nvPr/>
          </p:nvSpPr>
          <p:spPr>
            <a:xfrm>
              <a:off x="3000364" y="2000240"/>
              <a:ext cx="1857388" cy="285752"/>
            </a:xfrm>
            <a:prstGeom prst="rightArrow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трелка вправо 20"/>
            <p:cNvSpPr/>
            <p:nvPr/>
          </p:nvSpPr>
          <p:spPr>
            <a:xfrm rot="19676418">
              <a:off x="2930623" y="4155034"/>
              <a:ext cx="1740543" cy="284068"/>
            </a:xfrm>
            <a:prstGeom prst="rightArrow">
              <a:avLst/>
            </a:prstGeom>
            <a:solidFill>
              <a:schemeClr val="accent3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" name="Равнобедренный треугольник 9"/>
          <p:cNvSpPr/>
          <p:nvPr/>
        </p:nvSpPr>
        <p:spPr>
          <a:xfrm>
            <a:off x="3714744" y="1643050"/>
            <a:ext cx="1285884" cy="1643074"/>
          </a:xfrm>
          <a:prstGeom prst="triangle">
            <a:avLst>
              <a:gd name="adj" fmla="val 54509"/>
            </a:avLst>
          </a:prstGeom>
          <a:solidFill>
            <a:srgbClr val="A62016"/>
          </a:solidFill>
          <a:ln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Цилиндр 22"/>
          <p:cNvSpPr/>
          <p:nvPr/>
        </p:nvSpPr>
        <p:spPr>
          <a:xfrm>
            <a:off x="7643834" y="4929198"/>
            <a:ext cx="914400" cy="1216152"/>
          </a:xfrm>
          <a:prstGeom prst="ca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8" name="Группа 27"/>
          <p:cNvGrpSpPr/>
          <p:nvPr/>
        </p:nvGrpSpPr>
        <p:grpSpPr>
          <a:xfrm>
            <a:off x="6286512" y="1643050"/>
            <a:ext cx="928694" cy="1928826"/>
            <a:chOff x="5786446" y="1714488"/>
            <a:chExt cx="928694" cy="1914532"/>
          </a:xfrm>
        </p:grpSpPr>
        <p:sp>
          <p:nvSpPr>
            <p:cNvPr id="24" name="Овал 23"/>
            <p:cNvSpPr/>
            <p:nvPr/>
          </p:nvSpPr>
          <p:spPr>
            <a:xfrm>
              <a:off x="5786446" y="3000372"/>
              <a:ext cx="928694" cy="628648"/>
            </a:xfrm>
            <a:prstGeom prst="ellipse">
              <a:avLst/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5" name="Равнобедренный треугольник 24"/>
            <p:cNvSpPr/>
            <p:nvPr/>
          </p:nvSpPr>
          <p:spPr>
            <a:xfrm>
              <a:off x="5786446" y="1714488"/>
              <a:ext cx="928694" cy="1571636"/>
            </a:xfrm>
            <a:prstGeom prst="triangle">
              <a:avLst>
                <a:gd name="adj" fmla="val 38585"/>
              </a:avLst>
            </a:prstGeom>
            <a:solidFill>
              <a:srgbClr val="00B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6" name="Стрелка вверх 25"/>
          <p:cNvSpPr/>
          <p:nvPr/>
        </p:nvSpPr>
        <p:spPr>
          <a:xfrm>
            <a:off x="7643834" y="2643182"/>
            <a:ext cx="285752" cy="2357454"/>
          </a:xfrm>
          <a:prstGeom prst="up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право 26"/>
          <p:cNvSpPr/>
          <p:nvPr/>
        </p:nvSpPr>
        <p:spPr>
          <a:xfrm rot="18475956">
            <a:off x="6202939" y="1809795"/>
            <a:ext cx="978408" cy="228492"/>
          </a:xfrm>
          <a:prstGeom prst="rightArrow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33333  E" pathEditMode="relative" ptsTypes="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7429_000_P_0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57224" y="500042"/>
            <a:ext cx="7429552" cy="6000792"/>
          </a:xfr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690554"/>
          </a:xfrm>
          <a:solidFill>
            <a:schemeClr val="tx1">
              <a:lumMod val="50000"/>
            </a:schemeClr>
          </a:solidFill>
        </p:spPr>
        <p:txBody>
          <a:bodyPr>
            <a:normAutofit fontScale="92500"/>
          </a:bodyPr>
          <a:lstStyle/>
          <a:p>
            <a:r>
              <a:rPr lang="ru-RU" dirty="0" smtClean="0"/>
              <a:t>       Призма                                      Цилиндр( не круговой)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42910" y="3643314"/>
            <a:ext cx="7929618" cy="2357454"/>
          </a:xfrm>
          <a:prstGeom prst="roundRect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Арка 5"/>
          <p:cNvSpPr/>
          <p:nvPr/>
        </p:nvSpPr>
        <p:spPr>
          <a:xfrm>
            <a:off x="1000100" y="4357694"/>
            <a:ext cx="2643206" cy="3286148"/>
          </a:xfrm>
          <a:prstGeom prst="blockArc">
            <a:avLst>
              <a:gd name="adj1" fmla="val 10889275"/>
              <a:gd name="adj2" fmla="val 0"/>
              <a:gd name="adj3" fmla="val 25000"/>
            </a:avLst>
          </a:prstGeom>
          <a:solidFill>
            <a:srgbClr val="CC33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Арка 7"/>
          <p:cNvSpPr/>
          <p:nvPr/>
        </p:nvSpPr>
        <p:spPr>
          <a:xfrm>
            <a:off x="4500562" y="4357694"/>
            <a:ext cx="2643206" cy="3214710"/>
          </a:xfrm>
          <a:prstGeom prst="blockArc">
            <a:avLst>
              <a:gd name="adj1" fmla="val 10800005"/>
              <a:gd name="adj2" fmla="val 0"/>
              <a:gd name="adj3" fmla="val 25000"/>
            </a:avLst>
          </a:prstGeom>
          <a:solidFill>
            <a:srgbClr val="CC3300"/>
          </a:solidFill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Куб 8"/>
          <p:cNvSpPr/>
          <p:nvPr/>
        </p:nvSpPr>
        <p:spPr>
          <a:xfrm>
            <a:off x="1643042" y="2428868"/>
            <a:ext cx="3143272" cy="571504"/>
          </a:xfrm>
          <a:prstGeom prst="cub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Арка 9"/>
          <p:cNvSpPr/>
          <p:nvPr/>
        </p:nvSpPr>
        <p:spPr>
          <a:xfrm>
            <a:off x="6286512" y="2143116"/>
            <a:ext cx="1357322" cy="1343028"/>
          </a:xfrm>
          <a:prstGeom prst="blockArc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3786182" y="3143248"/>
            <a:ext cx="28575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6572264" y="2857496"/>
            <a:ext cx="214314" cy="16927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 rot="10800000" flipV="1">
            <a:off x="428596" y="285728"/>
            <a:ext cx="5643602" cy="785818"/>
          </a:xfrm>
          <a:solidFill>
            <a:schemeClr val="bg1">
              <a:lumMod val="50000"/>
              <a:lumOff val="50000"/>
            </a:schemeClr>
          </a:solidFill>
        </p:spPr>
        <p:txBody>
          <a:bodyPr>
            <a:normAutofit/>
          </a:bodyPr>
          <a:lstStyle/>
          <a:p>
            <a:r>
              <a:rPr lang="ru-RU" sz="2000" dirty="0" smtClean="0"/>
              <a:t>Назовите геометрические тала входящие в эти башни  </a:t>
            </a:r>
            <a:endParaRPr lang="ru-RU" sz="2000" dirty="0"/>
          </a:p>
        </p:txBody>
      </p:sp>
      <p:sp>
        <p:nvSpPr>
          <p:cNvPr id="8" name="Куб 7"/>
          <p:cNvSpPr/>
          <p:nvPr/>
        </p:nvSpPr>
        <p:spPr>
          <a:xfrm>
            <a:off x="2928926" y="4786322"/>
            <a:ext cx="45719" cy="45719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827584" y="3527027"/>
            <a:ext cx="2786082" cy="3071834"/>
          </a:xfrm>
          <a:prstGeom prst="cub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</p:txBody>
      </p:sp>
      <p:grpSp>
        <p:nvGrpSpPr>
          <p:cNvPr id="3" name="Группа 2"/>
          <p:cNvGrpSpPr/>
          <p:nvPr/>
        </p:nvGrpSpPr>
        <p:grpSpPr>
          <a:xfrm>
            <a:off x="762912" y="980728"/>
            <a:ext cx="2214578" cy="3286148"/>
            <a:chOff x="899592" y="1053105"/>
            <a:chExt cx="2214578" cy="3286148"/>
          </a:xfrm>
        </p:grpSpPr>
        <p:sp>
          <p:nvSpPr>
            <p:cNvPr id="10" name="Равнобедренный треугольник 9"/>
            <p:cNvSpPr/>
            <p:nvPr/>
          </p:nvSpPr>
          <p:spPr>
            <a:xfrm>
              <a:off x="899592" y="1053105"/>
              <a:ext cx="2214578" cy="3286148"/>
            </a:xfrm>
            <a:prstGeom prst="triangle">
              <a:avLst>
                <a:gd name="adj" fmla="val 52310"/>
              </a:avLst>
            </a:prstGeom>
            <a:solidFill>
              <a:srgbClr val="A62016"/>
            </a:solidFill>
            <a:ln>
              <a:solidFill>
                <a:srgbClr val="CC3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Равнобедренный треугольник 10"/>
            <p:cNvSpPr/>
            <p:nvPr/>
          </p:nvSpPr>
          <p:spPr>
            <a:xfrm rot="19602643">
              <a:off x="1985598" y="1090109"/>
              <a:ext cx="1105794" cy="3247771"/>
            </a:xfrm>
            <a:prstGeom prst="triangle">
              <a:avLst>
                <a:gd name="adj" fmla="val 93856"/>
              </a:avLst>
            </a:prstGeom>
            <a:solidFill>
              <a:srgbClr val="A62016"/>
            </a:solidFill>
            <a:ln>
              <a:solidFill>
                <a:srgbClr val="A6201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6" name="Блок-схема: магнитный диск 15"/>
          <p:cNvSpPr/>
          <p:nvPr/>
        </p:nvSpPr>
        <p:spPr>
          <a:xfrm>
            <a:off x="5357818" y="3286123"/>
            <a:ext cx="2891254" cy="3322401"/>
          </a:xfrm>
          <a:prstGeom prst="flowChartMagneticDisk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5222422" y="872343"/>
            <a:ext cx="3071782" cy="3780793"/>
            <a:chOff x="5267554" y="872343"/>
            <a:chExt cx="3071782" cy="3780793"/>
          </a:xfrm>
        </p:grpSpPr>
        <p:sp>
          <p:nvSpPr>
            <p:cNvPr id="17" name="Овал 16"/>
            <p:cNvSpPr/>
            <p:nvPr/>
          </p:nvSpPr>
          <p:spPr>
            <a:xfrm>
              <a:off x="5267554" y="3131522"/>
              <a:ext cx="3071782" cy="1521614"/>
            </a:xfrm>
            <a:prstGeom prst="ellipse">
              <a:avLst/>
            </a:prstGeom>
            <a:solidFill>
              <a:srgbClr val="A62016"/>
            </a:solidFill>
            <a:ln>
              <a:solidFill>
                <a:srgbClr val="A6201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Равнобедренный треугольник 17"/>
            <p:cNvSpPr/>
            <p:nvPr/>
          </p:nvSpPr>
          <p:spPr>
            <a:xfrm>
              <a:off x="5312686" y="872343"/>
              <a:ext cx="2981518" cy="2836196"/>
            </a:xfrm>
            <a:prstGeom prst="triangle">
              <a:avLst>
                <a:gd name="adj" fmla="val 48000"/>
              </a:avLst>
            </a:prstGeom>
            <a:solidFill>
              <a:srgbClr val="A62016"/>
            </a:solidFill>
            <a:ln>
              <a:solidFill>
                <a:srgbClr val="A6201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mph" presetSubtype="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  <p:bldP spid="9" grpId="1" build="p" animBg="1"/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 rot="16200000" flipV="1">
            <a:off x="3750463" y="2678901"/>
            <a:ext cx="2571768" cy="642942"/>
          </a:xfrm>
        </p:spPr>
        <p:txBody>
          <a:bodyPr/>
          <a:lstStyle/>
          <a:p>
            <a:r>
              <a:rPr lang="ru-RU" dirty="0" smtClean="0"/>
              <a:t>П </a:t>
            </a:r>
            <a:r>
              <a:rPr lang="ru-RU" dirty="0" err="1" smtClean="0"/>
              <a:t>р</a:t>
            </a:r>
            <a:r>
              <a:rPr lang="ru-RU" dirty="0" smtClean="0"/>
              <a:t> и </a:t>
            </a:r>
            <a:r>
              <a:rPr lang="ru-RU" dirty="0" err="1" smtClean="0"/>
              <a:t>з</a:t>
            </a:r>
            <a:r>
              <a:rPr lang="ru-RU" dirty="0" smtClean="0"/>
              <a:t> м </a:t>
            </a:r>
            <a:r>
              <a:rPr lang="ru-RU" dirty="0" err="1" smtClean="0"/>
              <a:t>ы</a:t>
            </a:r>
            <a:r>
              <a:rPr lang="ru-RU" dirty="0" smtClean="0"/>
              <a:t>   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4"/>
          </p:nvPr>
        </p:nvSpPr>
        <p:spPr>
          <a:xfrm flipV="1">
            <a:off x="4649788" y="6115528"/>
            <a:ext cx="4038600" cy="99554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85720" y="0"/>
            <a:ext cx="8229600" cy="5000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3"/>
          </p:nvPr>
        </p:nvSpPr>
        <p:spPr>
          <a:xfrm>
            <a:off x="6643702" y="500042"/>
            <a:ext cx="2072615" cy="500066"/>
          </a:xfrm>
        </p:spPr>
        <p:txBody>
          <a:bodyPr/>
          <a:lstStyle/>
          <a:p>
            <a:r>
              <a:rPr lang="ru-RU" dirty="0" smtClean="0"/>
              <a:t>Пирамида </a:t>
            </a:r>
            <a:endParaRPr lang="ru-RU" dirty="0"/>
          </a:p>
        </p:txBody>
      </p:sp>
      <p:grpSp>
        <p:nvGrpSpPr>
          <p:cNvPr id="9" name="Группа 56"/>
          <p:cNvGrpSpPr/>
          <p:nvPr/>
        </p:nvGrpSpPr>
        <p:grpSpPr>
          <a:xfrm>
            <a:off x="7358082" y="2928934"/>
            <a:ext cx="714379" cy="1397907"/>
            <a:chOff x="5072066" y="1142984"/>
            <a:chExt cx="2132407" cy="4326865"/>
          </a:xfrm>
        </p:grpSpPr>
        <p:grpSp>
          <p:nvGrpSpPr>
            <p:cNvPr id="22" name="Группа 55"/>
            <p:cNvGrpSpPr/>
            <p:nvPr/>
          </p:nvGrpSpPr>
          <p:grpSpPr>
            <a:xfrm>
              <a:off x="5072066" y="1428736"/>
              <a:ext cx="2132407" cy="4041113"/>
              <a:chOff x="5041669" y="1357298"/>
              <a:chExt cx="2132407" cy="4041113"/>
            </a:xfrm>
          </p:grpSpPr>
          <p:sp>
            <p:nvSpPr>
              <p:cNvPr id="10" name="Прямоугольник 9"/>
              <p:cNvSpPr/>
              <p:nvPr/>
            </p:nvSpPr>
            <p:spPr>
              <a:xfrm rot="156172">
                <a:off x="5041669" y="3571455"/>
                <a:ext cx="858028" cy="1826956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Прямоугольник 10"/>
              <p:cNvSpPr/>
              <p:nvPr/>
            </p:nvSpPr>
            <p:spPr>
              <a:xfrm rot="21300820">
                <a:off x="6355935" y="3493378"/>
                <a:ext cx="818141" cy="1854974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3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" name="Шестиугольник 6"/>
              <p:cNvSpPr/>
              <p:nvPr/>
            </p:nvSpPr>
            <p:spPr>
              <a:xfrm>
                <a:off x="5072066" y="3000372"/>
                <a:ext cx="1714512" cy="985838"/>
              </a:xfrm>
              <a:prstGeom prst="hexagon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3" name="Равнобедренный треугольник 12"/>
              <p:cNvSpPr/>
              <p:nvPr/>
            </p:nvSpPr>
            <p:spPr>
              <a:xfrm rot="2058230">
                <a:off x="5047365" y="2171426"/>
                <a:ext cx="880226" cy="1705095"/>
              </a:xfrm>
              <a:prstGeom prst="triangle">
                <a:avLst>
                  <a:gd name="adj" fmla="val 47467"/>
                </a:avLst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" name="Равнобедренный треугольник 13"/>
              <p:cNvSpPr/>
              <p:nvPr/>
            </p:nvSpPr>
            <p:spPr>
              <a:xfrm rot="19107340">
                <a:off x="5912128" y="2201906"/>
                <a:ext cx="1008449" cy="1623272"/>
              </a:xfrm>
              <a:prstGeom prst="triangle">
                <a:avLst>
                  <a:gd name="adj" fmla="val 62595"/>
                </a:avLst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28" name="Группа 54"/>
              <p:cNvGrpSpPr/>
              <p:nvPr/>
            </p:nvGrpSpPr>
            <p:grpSpPr>
              <a:xfrm>
                <a:off x="5357818" y="1357298"/>
                <a:ext cx="1143008" cy="4000528"/>
                <a:chOff x="5357818" y="1357298"/>
                <a:chExt cx="1143008" cy="4000528"/>
              </a:xfrm>
            </p:grpSpPr>
            <p:sp>
              <p:nvSpPr>
                <p:cNvPr id="18" name="Выноска со стрелками влево/вправо 17"/>
                <p:cNvSpPr/>
                <p:nvPr/>
              </p:nvSpPr>
              <p:spPr>
                <a:xfrm flipV="1">
                  <a:off x="5857884" y="1357298"/>
                  <a:ext cx="285752" cy="495498"/>
                </a:xfrm>
                <a:prstGeom prst="leftRightArrowCallout">
                  <a:avLst>
                    <a:gd name="adj1" fmla="val 0"/>
                    <a:gd name="adj2" fmla="val 25000"/>
                    <a:gd name="adj3" fmla="val 25000"/>
                    <a:gd name="adj4" fmla="val 8123"/>
                  </a:avLst>
                </a:prstGeom>
                <a:solidFill>
                  <a:schemeClr val="accent3">
                    <a:lumMod val="60000"/>
                    <a:lumOff val="40000"/>
                  </a:scheme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8" name="Прямоугольник 7"/>
                <p:cNvSpPr/>
                <p:nvPr/>
              </p:nvSpPr>
              <p:spPr>
                <a:xfrm>
                  <a:off x="5429256" y="4000504"/>
                  <a:ext cx="1071570" cy="1357322"/>
                </a:xfrm>
                <a:prstGeom prst="rect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solidFill>
                    <a:schemeClr val="accent3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2" name="Равнобедренный треугольник 11"/>
                <p:cNvSpPr/>
                <p:nvPr/>
              </p:nvSpPr>
              <p:spPr>
                <a:xfrm>
                  <a:off x="5357818" y="2285992"/>
                  <a:ext cx="1143008" cy="171451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5" name="Прямоугольник 14"/>
                <p:cNvSpPr/>
                <p:nvPr/>
              </p:nvSpPr>
              <p:spPr>
                <a:xfrm>
                  <a:off x="5857884" y="4071942"/>
                  <a:ext cx="571504" cy="571504"/>
                </a:xfrm>
                <a:prstGeom prst="rect">
                  <a:avLst/>
                </a:prstGeom>
                <a:solidFill>
                  <a:srgbClr val="663300"/>
                </a:solidFill>
                <a:ln>
                  <a:solidFill>
                    <a:srgbClr val="6633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16" name="Сердце 15"/>
                <p:cNvSpPr/>
                <p:nvPr/>
              </p:nvSpPr>
              <p:spPr>
                <a:xfrm rot="10800000">
                  <a:off x="5643570" y="1643050"/>
                  <a:ext cx="714380" cy="857256"/>
                </a:xfrm>
                <a:prstGeom prst="hear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</p:grpSp>
        <p:sp>
          <p:nvSpPr>
            <p:cNvPr id="17" name="Тройная стрелка влево/вправо/вверх 16"/>
            <p:cNvSpPr/>
            <p:nvPr/>
          </p:nvSpPr>
          <p:spPr>
            <a:xfrm>
              <a:off x="5786446" y="1142984"/>
              <a:ext cx="500066" cy="564640"/>
            </a:xfrm>
            <a:prstGeom prst="leftRightUpArrow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 flipV="1">
            <a:off x="457200" y="6115527"/>
            <a:ext cx="4038600" cy="45719"/>
          </a:xfrm>
        </p:spPr>
        <p:txBody>
          <a:bodyPr>
            <a:normAutofit fontScale="25000" lnSpcReduction="20000"/>
          </a:bodyPr>
          <a:lstStyle/>
          <a:p>
            <a:pPr algn="r"/>
            <a:endParaRPr lang="ru-RU" sz="2400" dirty="0"/>
          </a:p>
        </p:txBody>
      </p:sp>
      <p:grpSp>
        <p:nvGrpSpPr>
          <p:cNvPr id="30" name="Группа 58"/>
          <p:cNvGrpSpPr/>
          <p:nvPr/>
        </p:nvGrpSpPr>
        <p:grpSpPr>
          <a:xfrm>
            <a:off x="1071538" y="3714752"/>
            <a:ext cx="1571636" cy="1643868"/>
            <a:chOff x="142844" y="1071546"/>
            <a:chExt cx="4271986" cy="4144198"/>
          </a:xfrm>
        </p:grpSpPr>
        <p:grpSp>
          <p:nvGrpSpPr>
            <p:cNvPr id="31" name="Группа 57"/>
            <p:cNvGrpSpPr/>
            <p:nvPr/>
          </p:nvGrpSpPr>
          <p:grpSpPr>
            <a:xfrm>
              <a:off x="428596" y="1071546"/>
              <a:ext cx="3986234" cy="4144198"/>
              <a:chOff x="428596" y="1071546"/>
              <a:chExt cx="3986234" cy="4144198"/>
            </a:xfrm>
          </p:grpSpPr>
          <p:sp>
            <p:nvSpPr>
              <p:cNvPr id="23" name="Прямоугольник с двумя вырезанными соседними углами 22"/>
              <p:cNvSpPr/>
              <p:nvPr/>
            </p:nvSpPr>
            <p:spPr>
              <a:xfrm rot="10800000" flipH="1" flipV="1">
                <a:off x="428596" y="2571744"/>
                <a:ext cx="2571768" cy="2643206"/>
              </a:xfrm>
              <a:prstGeom prst="snip2SameRect">
                <a:avLst>
                  <a:gd name="adj1" fmla="val 20681"/>
                  <a:gd name="adj2" fmla="val 0"/>
                </a:avLst>
              </a:prstGeom>
              <a:solidFill>
                <a:schemeClr val="accent2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9" name="Правильный пятиугольник 18"/>
              <p:cNvSpPr/>
              <p:nvPr/>
            </p:nvSpPr>
            <p:spPr>
              <a:xfrm>
                <a:off x="2571736" y="2714620"/>
                <a:ext cx="1817376" cy="2458771"/>
              </a:xfrm>
              <a:prstGeom prst="pentagon">
                <a:avLst/>
              </a:prstGeom>
              <a:solidFill>
                <a:schemeClr val="accent2">
                  <a:lumMod val="75000"/>
                </a:schemeClr>
              </a:solidFill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0" name="Блок-схема: данные 19"/>
              <p:cNvSpPr/>
              <p:nvPr/>
            </p:nvSpPr>
            <p:spPr>
              <a:xfrm>
                <a:off x="2714612" y="3357562"/>
                <a:ext cx="45719" cy="45719"/>
              </a:xfrm>
              <a:prstGeom prst="flowChartInputOutpu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1" name="Блок-схема: данные 20"/>
              <p:cNvSpPr/>
              <p:nvPr/>
            </p:nvSpPr>
            <p:spPr>
              <a:xfrm rot="17430230" flipV="1">
                <a:off x="1813054" y="2386121"/>
                <a:ext cx="1541203" cy="1431853"/>
              </a:xfrm>
              <a:prstGeom prst="flowChartInputOutpu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5" name="Прямоугольник 24"/>
              <p:cNvSpPr/>
              <p:nvPr/>
            </p:nvSpPr>
            <p:spPr>
              <a:xfrm>
                <a:off x="928662" y="2357430"/>
                <a:ext cx="1200152" cy="1214446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6" name="Тройная стрелка влево/вправо/вверх 25"/>
              <p:cNvSpPr/>
              <p:nvPr/>
            </p:nvSpPr>
            <p:spPr>
              <a:xfrm>
                <a:off x="1357290" y="1071546"/>
                <a:ext cx="571504" cy="564640"/>
              </a:xfrm>
              <a:prstGeom prst="leftRightUpArrow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4" name="Сердце 23"/>
              <p:cNvSpPr/>
              <p:nvPr/>
            </p:nvSpPr>
            <p:spPr>
              <a:xfrm rot="10800000">
                <a:off x="1137407" y="1566044"/>
                <a:ext cx="914400" cy="914400"/>
              </a:xfrm>
              <a:prstGeom prst="hear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29" name="Прямая соединительная линия 28"/>
              <p:cNvCxnSpPr>
                <a:stCxn id="19" idx="5"/>
                <a:endCxn id="19" idx="5"/>
              </p:cNvCxnSpPr>
              <p:nvPr/>
            </p:nvCxnSpPr>
            <p:spPr>
              <a:xfrm>
                <a:off x="4389110" y="3653784"/>
                <a:ext cx="1588" cy="1588"/>
              </a:xfrm>
              <a:prstGeom prst="line">
                <a:avLst/>
              </a:prstGeom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Прямая соединительная линия 38"/>
              <p:cNvCxnSpPr/>
              <p:nvPr/>
            </p:nvCxnSpPr>
            <p:spPr>
              <a:xfrm rot="16200000" flipH="1">
                <a:off x="3500430" y="2714620"/>
                <a:ext cx="985838" cy="842962"/>
              </a:xfrm>
              <a:prstGeom prst="line">
                <a:avLst/>
              </a:prstGeom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 rot="5400000">
                <a:off x="2286778" y="4571214"/>
                <a:ext cx="1285884" cy="1588"/>
              </a:xfrm>
              <a:prstGeom prst="line">
                <a:avLst/>
              </a:prstGeom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Прямая соединительная линия 47"/>
              <p:cNvCxnSpPr>
                <a:endCxn id="23" idx="1"/>
              </p:cNvCxnSpPr>
              <p:nvPr/>
            </p:nvCxnSpPr>
            <p:spPr>
              <a:xfrm rot="5400000">
                <a:off x="928662" y="4429132"/>
                <a:ext cx="1571636" cy="1588"/>
              </a:xfrm>
              <a:prstGeom prst="line">
                <a:avLst/>
              </a:prstGeom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" name="Равнобедренный треугольник 26"/>
            <p:cNvSpPr/>
            <p:nvPr/>
          </p:nvSpPr>
          <p:spPr>
            <a:xfrm>
              <a:off x="142844" y="2357430"/>
              <a:ext cx="1428760" cy="1214446"/>
            </a:xfrm>
            <a:prstGeom prst="triangle">
              <a:avLst>
                <a:gd name="adj" fmla="val 50140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6" name="Восьмиугольник 35"/>
          <p:cNvSpPr/>
          <p:nvPr/>
        </p:nvSpPr>
        <p:spPr>
          <a:xfrm rot="1637314">
            <a:off x="5572132" y="3357562"/>
            <a:ext cx="914400" cy="914400"/>
          </a:xfrm>
          <a:prstGeom prst="octag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5" name="Группа 54"/>
          <p:cNvGrpSpPr/>
          <p:nvPr/>
        </p:nvGrpSpPr>
        <p:grpSpPr>
          <a:xfrm>
            <a:off x="5455014" y="1597372"/>
            <a:ext cx="1067462" cy="2710534"/>
            <a:chOff x="5455014" y="1597372"/>
            <a:chExt cx="1067462" cy="2710534"/>
          </a:xfrm>
          <a:solidFill>
            <a:srgbClr val="92D050"/>
          </a:solidFill>
        </p:grpSpPr>
        <p:sp>
          <p:nvSpPr>
            <p:cNvPr id="35" name="Восьмиугольник 34"/>
            <p:cNvSpPr/>
            <p:nvPr/>
          </p:nvSpPr>
          <p:spPr>
            <a:xfrm rot="1276795">
              <a:off x="5492573" y="1634930"/>
              <a:ext cx="914400" cy="914400"/>
            </a:xfrm>
            <a:prstGeom prst="octagon">
              <a:avLst/>
            </a:prstGeom>
            <a:grpFill/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38" name="Прямая со стрелкой 37"/>
            <p:cNvCxnSpPr>
              <a:stCxn id="35" idx="3"/>
              <a:endCxn id="36" idx="3"/>
            </p:cNvCxnSpPr>
            <p:nvPr/>
          </p:nvCxnSpPr>
          <p:spPr>
            <a:xfrm rot="16200000" flipH="1">
              <a:off x="4786980" y="3269820"/>
              <a:ext cx="1684828" cy="44039"/>
            </a:xfrm>
            <a:prstGeom prst="straightConnector1">
              <a:avLst/>
            </a:prstGeom>
            <a:grpFill/>
            <a:ln>
              <a:solidFill>
                <a:srgbClr val="92D05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Прямая со стрелкой 41"/>
            <p:cNvCxnSpPr>
              <a:stCxn id="35" idx="2"/>
              <a:endCxn id="36" idx="2"/>
            </p:cNvCxnSpPr>
            <p:nvPr/>
          </p:nvCxnSpPr>
          <p:spPr>
            <a:xfrm rot="16200000" flipH="1">
              <a:off x="5113659" y="3433542"/>
              <a:ext cx="1721018" cy="27710"/>
            </a:xfrm>
            <a:prstGeom prst="straightConnector1">
              <a:avLst/>
            </a:prstGeom>
            <a:grpFill/>
            <a:ln>
              <a:solidFill>
                <a:srgbClr val="92D05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 стрелкой 44"/>
            <p:cNvCxnSpPr>
              <a:stCxn id="35" idx="1"/>
              <a:endCxn id="36" idx="1"/>
            </p:cNvCxnSpPr>
            <p:nvPr/>
          </p:nvCxnSpPr>
          <p:spPr>
            <a:xfrm>
              <a:off x="6307069" y="2434528"/>
              <a:ext cx="41755" cy="1758152"/>
            </a:xfrm>
            <a:prstGeom prst="straightConnector1">
              <a:avLst/>
            </a:prstGeom>
            <a:grpFill/>
            <a:ln>
              <a:solidFill>
                <a:srgbClr val="92D05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Прямая со стрелкой 46"/>
            <p:cNvCxnSpPr>
              <a:stCxn id="35" idx="0"/>
              <a:endCxn id="36" idx="0"/>
            </p:cNvCxnSpPr>
            <p:nvPr/>
          </p:nvCxnSpPr>
          <p:spPr>
            <a:xfrm>
              <a:off x="6444531" y="2081590"/>
              <a:ext cx="77945" cy="1774481"/>
            </a:xfrm>
            <a:prstGeom prst="straightConnector1">
              <a:avLst/>
            </a:prstGeom>
            <a:grpFill/>
            <a:ln>
              <a:solidFill>
                <a:srgbClr val="92D05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 стрелкой 49"/>
            <p:cNvCxnSpPr>
              <a:stCxn id="35" idx="4"/>
              <a:endCxn id="36" idx="4"/>
            </p:cNvCxnSpPr>
            <p:nvPr/>
          </p:nvCxnSpPr>
          <p:spPr>
            <a:xfrm rot="10800000" flipH="1" flipV="1">
              <a:off x="5455014" y="2102669"/>
              <a:ext cx="81173" cy="1670783"/>
            </a:xfrm>
            <a:prstGeom prst="straightConnector1">
              <a:avLst/>
            </a:prstGeom>
            <a:grpFill/>
            <a:ln>
              <a:solidFill>
                <a:srgbClr val="92D05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Прямая со стрелкой 51"/>
            <p:cNvCxnSpPr>
              <a:stCxn id="35" idx="5"/>
              <a:endCxn id="36" idx="5"/>
            </p:cNvCxnSpPr>
            <p:nvPr/>
          </p:nvCxnSpPr>
          <p:spPr>
            <a:xfrm rot="10800000" flipH="1" flipV="1">
              <a:off x="5592476" y="1749732"/>
              <a:ext cx="117363" cy="1687112"/>
            </a:xfrm>
            <a:prstGeom prst="straightConnector1">
              <a:avLst/>
            </a:prstGeom>
            <a:grpFill/>
            <a:ln>
              <a:solidFill>
                <a:srgbClr val="92D05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 стрелкой 53"/>
            <p:cNvCxnSpPr>
              <a:stCxn id="35" idx="6"/>
              <a:endCxn id="36" idx="6"/>
            </p:cNvCxnSpPr>
            <p:nvPr/>
          </p:nvCxnSpPr>
          <p:spPr>
            <a:xfrm rot="16200000" flipH="1">
              <a:off x="5142814" y="2393791"/>
              <a:ext cx="1724246" cy="131408"/>
            </a:xfrm>
            <a:prstGeom prst="straightConnector1">
              <a:avLst/>
            </a:prstGeom>
            <a:grpFill/>
            <a:ln>
              <a:solidFill>
                <a:srgbClr val="92D05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7" name="Прямоугольный треугольник 56"/>
          <p:cNvSpPr/>
          <p:nvPr/>
        </p:nvSpPr>
        <p:spPr>
          <a:xfrm rot="19452052">
            <a:off x="7937396" y="974255"/>
            <a:ext cx="753239" cy="1060736"/>
          </a:xfrm>
          <a:prstGeom prst="rt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9" name="Группа 58"/>
          <p:cNvGrpSpPr/>
          <p:nvPr/>
        </p:nvGrpSpPr>
        <p:grpSpPr>
          <a:xfrm>
            <a:off x="7105954" y="1285860"/>
            <a:ext cx="1252260" cy="914400"/>
            <a:chOff x="7105954" y="1285860"/>
            <a:chExt cx="1169956" cy="914400"/>
          </a:xfrm>
        </p:grpSpPr>
        <p:sp>
          <p:nvSpPr>
            <p:cNvPr id="58" name="Прямоугольный треугольник 57"/>
            <p:cNvSpPr/>
            <p:nvPr/>
          </p:nvSpPr>
          <p:spPr>
            <a:xfrm rot="4027111">
              <a:off x="7130642" y="1377776"/>
              <a:ext cx="690048" cy="739423"/>
            </a:xfrm>
            <a:prstGeom prst="rtTriangle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6" name="Равнобедренный треугольник 55"/>
            <p:cNvSpPr/>
            <p:nvPr/>
          </p:nvSpPr>
          <p:spPr>
            <a:xfrm>
              <a:off x="7215206" y="1285860"/>
              <a:ext cx="1060704" cy="914400"/>
            </a:xfrm>
            <a:prstGeom prst="triangle">
              <a:avLst>
                <a:gd name="adj" fmla="val 42280"/>
              </a:avLst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60" name="Стрелка вправо 59"/>
          <p:cNvSpPr/>
          <p:nvPr/>
        </p:nvSpPr>
        <p:spPr>
          <a:xfrm rot="2432643">
            <a:off x="6476245" y="3641258"/>
            <a:ext cx="978408" cy="285752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Стрелка вниз 60"/>
          <p:cNvSpPr/>
          <p:nvPr/>
        </p:nvSpPr>
        <p:spPr>
          <a:xfrm>
            <a:off x="7786710" y="2285992"/>
            <a:ext cx="285752" cy="978408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Куб 61"/>
          <p:cNvSpPr/>
          <p:nvPr/>
        </p:nvSpPr>
        <p:spPr>
          <a:xfrm>
            <a:off x="1214414" y="2857496"/>
            <a:ext cx="3073540" cy="642942"/>
          </a:xfrm>
          <a:prstGeom prst="cub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Равнобедренный треугольник 62"/>
          <p:cNvSpPr/>
          <p:nvPr/>
        </p:nvSpPr>
        <p:spPr>
          <a:xfrm rot="19755394">
            <a:off x="3158001" y="1569714"/>
            <a:ext cx="1042047" cy="903213"/>
          </a:xfrm>
          <a:prstGeom prst="triangle">
            <a:avLst>
              <a:gd name="adj" fmla="val 37493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Равнобедренный треугольник 63"/>
          <p:cNvSpPr/>
          <p:nvPr/>
        </p:nvSpPr>
        <p:spPr>
          <a:xfrm rot="19623609">
            <a:off x="1098218" y="1517862"/>
            <a:ext cx="1060704" cy="914400"/>
          </a:xfrm>
          <a:prstGeom prst="triangl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6" name="Прямая со стрелкой 65"/>
          <p:cNvCxnSpPr>
            <a:stCxn id="64" idx="4"/>
            <a:endCxn id="63" idx="4"/>
          </p:cNvCxnSpPr>
          <p:nvPr/>
        </p:nvCxnSpPr>
        <p:spPr>
          <a:xfrm rot="16200000" flipH="1">
            <a:off x="3303609" y="1089040"/>
            <a:ext cx="72736" cy="2035415"/>
          </a:xfrm>
          <a:prstGeom prst="straightConnector1">
            <a:avLst/>
          </a:prstGeom>
          <a:ln>
            <a:solidFill>
              <a:srgbClr val="92D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>
            <a:stCxn id="64" idx="0"/>
            <a:endCxn id="63" idx="0"/>
          </p:cNvCxnSpPr>
          <p:nvPr/>
        </p:nvCxnSpPr>
        <p:spPr>
          <a:xfrm rot="16200000" flipH="1">
            <a:off x="2303836" y="667488"/>
            <a:ext cx="108443" cy="1956189"/>
          </a:xfrm>
          <a:prstGeom prst="straightConnector1">
            <a:avLst/>
          </a:prstGeom>
          <a:ln>
            <a:solidFill>
              <a:srgbClr val="92D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>
            <a:stCxn id="64" idx="2"/>
            <a:endCxn id="63" idx="2"/>
          </p:cNvCxnSpPr>
          <p:nvPr/>
        </p:nvCxnSpPr>
        <p:spPr>
          <a:xfrm rot="16200000" flipH="1">
            <a:off x="2432753" y="1646476"/>
            <a:ext cx="28658" cy="2029999"/>
          </a:xfrm>
          <a:prstGeom prst="straightConnector1">
            <a:avLst/>
          </a:prstGeom>
          <a:ln>
            <a:solidFill>
              <a:srgbClr val="92D05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Стрелка вниз 73"/>
          <p:cNvSpPr/>
          <p:nvPr/>
        </p:nvSpPr>
        <p:spPr>
          <a:xfrm rot="1906311">
            <a:off x="3091324" y="3459613"/>
            <a:ext cx="275415" cy="1830996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5" name="Стрелка вниз 74"/>
          <p:cNvSpPr/>
          <p:nvPr/>
        </p:nvSpPr>
        <p:spPr>
          <a:xfrm>
            <a:off x="2000232" y="2643182"/>
            <a:ext cx="285752" cy="1643074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71472" y="1142984"/>
            <a:ext cx="8115328" cy="5189255"/>
          </a:xfrm>
        </p:spPr>
        <p:txBody>
          <a:bodyPr>
            <a:normAutofit/>
          </a:bodyPr>
          <a:lstStyle/>
          <a:p>
            <a:r>
              <a:rPr lang="ru-RU" dirty="0" smtClean="0"/>
              <a:t>                          Конус                                               Шар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                                                                  Цилиндр</a:t>
            </a:r>
          </a:p>
          <a:p>
            <a:endParaRPr lang="ru-RU" dirty="0" smtClean="0"/>
          </a:p>
          <a:p>
            <a:r>
              <a:rPr lang="ru-RU" dirty="0" smtClean="0"/>
              <a:t>                                             Куб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 flipV="1">
            <a:off x="1714480" y="214290"/>
            <a:ext cx="8229600" cy="1000132"/>
          </a:xfrm>
        </p:spPr>
        <p:txBody>
          <a:bodyPr/>
          <a:lstStyle/>
          <a:p>
            <a:endParaRPr lang="ru-RU" dirty="0"/>
          </a:p>
        </p:txBody>
      </p:sp>
      <p:grpSp>
        <p:nvGrpSpPr>
          <p:cNvPr id="9" name="Группа 8"/>
          <p:cNvGrpSpPr/>
          <p:nvPr/>
        </p:nvGrpSpPr>
        <p:grpSpPr>
          <a:xfrm>
            <a:off x="2071670" y="2714620"/>
            <a:ext cx="1500198" cy="3000396"/>
            <a:chOff x="2071670" y="1400782"/>
            <a:chExt cx="3000396" cy="4174464"/>
          </a:xfrm>
        </p:grpSpPr>
        <p:sp>
          <p:nvSpPr>
            <p:cNvPr id="4" name="Куб 3"/>
            <p:cNvSpPr/>
            <p:nvPr/>
          </p:nvSpPr>
          <p:spPr>
            <a:xfrm>
              <a:off x="2071670" y="3000372"/>
              <a:ext cx="3000396" cy="2574874"/>
            </a:xfrm>
            <a:prstGeom prst="cube">
              <a:avLst>
                <a:gd name="adj" fmla="val 30581"/>
              </a:avLst>
            </a:prstGeom>
            <a:solidFill>
              <a:schemeClr val="tx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Цилиндр 4"/>
            <p:cNvSpPr/>
            <p:nvPr/>
          </p:nvSpPr>
          <p:spPr>
            <a:xfrm>
              <a:off x="2928926" y="2295310"/>
              <a:ext cx="1128714" cy="1285884"/>
            </a:xfrm>
            <a:prstGeom prst="can">
              <a:avLst/>
            </a:prstGeom>
            <a:solidFill>
              <a:schemeClr val="tx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Овал 5"/>
            <p:cNvSpPr/>
            <p:nvPr/>
          </p:nvSpPr>
          <p:spPr>
            <a:xfrm>
              <a:off x="2928926" y="1897742"/>
              <a:ext cx="1143008" cy="914400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Равнобедренный треугольник 7"/>
            <p:cNvSpPr/>
            <p:nvPr/>
          </p:nvSpPr>
          <p:spPr>
            <a:xfrm>
              <a:off x="3071802" y="1400782"/>
              <a:ext cx="857256" cy="642943"/>
            </a:xfrm>
            <a:prstGeom prst="triangle">
              <a:avLst>
                <a:gd name="adj" fmla="val 43265"/>
              </a:avLst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" name="Блок-схема: узел 9"/>
          <p:cNvSpPr/>
          <p:nvPr/>
        </p:nvSpPr>
        <p:spPr bwMode="hidden">
          <a:xfrm>
            <a:off x="6715140" y="1214422"/>
            <a:ext cx="1071570" cy="1028704"/>
          </a:xfrm>
          <a:prstGeom prst="flowChartConnec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олилиния 10"/>
          <p:cNvSpPr/>
          <p:nvPr/>
        </p:nvSpPr>
        <p:spPr>
          <a:xfrm flipV="1">
            <a:off x="8215338" y="3571876"/>
            <a:ext cx="258269" cy="142875"/>
          </a:xfrm>
          <a:custGeom>
            <a:avLst/>
            <a:gdLst>
              <a:gd name="connsiteX0" fmla="*/ 53008 w 53008"/>
              <a:gd name="connsiteY0" fmla="*/ 0 h 291548"/>
              <a:gd name="connsiteX1" fmla="*/ 0 w 53008"/>
              <a:gd name="connsiteY1" fmla="*/ 291548 h 291548"/>
              <a:gd name="connsiteX2" fmla="*/ 0 w 53008"/>
              <a:gd name="connsiteY2" fmla="*/ 92765 h 291548"/>
              <a:gd name="connsiteX3" fmla="*/ 53008 w 53008"/>
              <a:gd name="connsiteY3" fmla="*/ 0 h 291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008" h="291548">
                <a:moveTo>
                  <a:pt x="53008" y="0"/>
                </a:moveTo>
                <a:lnTo>
                  <a:pt x="0" y="291548"/>
                </a:lnTo>
                <a:lnTo>
                  <a:pt x="0" y="92765"/>
                </a:lnTo>
                <a:lnTo>
                  <a:pt x="53008" y="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Куб 11"/>
          <p:cNvSpPr/>
          <p:nvPr/>
        </p:nvSpPr>
        <p:spPr>
          <a:xfrm>
            <a:off x="6929454" y="4500570"/>
            <a:ext cx="1714512" cy="1643074"/>
          </a:xfrm>
          <a:prstGeom prst="cub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Цилиндр 12"/>
          <p:cNvSpPr/>
          <p:nvPr/>
        </p:nvSpPr>
        <p:spPr>
          <a:xfrm>
            <a:off x="5214942" y="3143248"/>
            <a:ext cx="914400" cy="1216152"/>
          </a:xfrm>
          <a:prstGeom prst="ca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1500174"/>
            <a:ext cx="1071570" cy="457200"/>
          </a:xfrm>
          <a:prstGeom prst="flowChartConnec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4071934" y="1857364"/>
            <a:ext cx="1071570" cy="42862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Равнобедренный треугольник 15"/>
          <p:cNvSpPr/>
          <p:nvPr/>
        </p:nvSpPr>
        <p:spPr>
          <a:xfrm>
            <a:off x="4071934" y="1071546"/>
            <a:ext cx="1060704" cy="914400"/>
          </a:xfrm>
          <a:prstGeom prst="triangle">
            <a:avLst>
              <a:gd name="adj" fmla="val 51287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лево 16"/>
          <p:cNvSpPr/>
          <p:nvPr/>
        </p:nvSpPr>
        <p:spPr>
          <a:xfrm rot="20834900">
            <a:off x="3150109" y="3503355"/>
            <a:ext cx="2000264" cy="28575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лево 17"/>
          <p:cNvSpPr/>
          <p:nvPr/>
        </p:nvSpPr>
        <p:spPr>
          <a:xfrm rot="19518698">
            <a:off x="2880266" y="2379519"/>
            <a:ext cx="1417752" cy="27177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лево 18"/>
          <p:cNvSpPr/>
          <p:nvPr/>
        </p:nvSpPr>
        <p:spPr>
          <a:xfrm rot="20296680">
            <a:off x="3348841" y="2484176"/>
            <a:ext cx="3430402" cy="22504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лево 19"/>
          <p:cNvSpPr/>
          <p:nvPr/>
        </p:nvSpPr>
        <p:spPr>
          <a:xfrm>
            <a:off x="3643306" y="5072074"/>
            <a:ext cx="3143272" cy="21431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70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1142984"/>
            <a:ext cx="7715303" cy="571501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10892832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1428736"/>
            <a:ext cx="6710372" cy="4572000"/>
          </a:xfr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DSCF89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62000" y="1524000"/>
            <a:ext cx="7620000" cy="4572000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714356"/>
            <a:ext cx="8229600" cy="642942"/>
          </a:xfrm>
        </p:spPr>
        <p:txBody>
          <a:bodyPr>
            <a:normAutofit/>
          </a:bodyPr>
          <a:lstStyle/>
          <a:p>
            <a:r>
              <a:rPr lang="ru-RU" dirty="0" smtClean="0"/>
              <a:t>Назовите тела , составляющие этот храм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-609600"/>
            <a:ext cx="8229600" cy="1219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Куб 3"/>
          <p:cNvSpPr/>
          <p:nvPr/>
        </p:nvSpPr>
        <p:spPr>
          <a:xfrm>
            <a:off x="3071802" y="3143248"/>
            <a:ext cx="3143272" cy="3071834"/>
          </a:xfrm>
          <a:prstGeom prst="cube">
            <a:avLst>
              <a:gd name="adj" fmla="val 30581"/>
            </a:avLst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Цилиндр 4"/>
          <p:cNvSpPr/>
          <p:nvPr/>
        </p:nvSpPr>
        <p:spPr>
          <a:xfrm>
            <a:off x="1970592" y="2492894"/>
            <a:ext cx="1171770" cy="1459485"/>
          </a:xfrm>
          <a:prstGeom prst="can">
            <a:avLst/>
          </a:prstGeom>
          <a:solidFill>
            <a:schemeClr val="tx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9" name="Группа 8"/>
          <p:cNvGrpSpPr/>
          <p:nvPr/>
        </p:nvGrpSpPr>
        <p:grpSpPr>
          <a:xfrm>
            <a:off x="827584" y="1150694"/>
            <a:ext cx="1143008" cy="1510721"/>
            <a:chOff x="1857356" y="1357298"/>
            <a:chExt cx="1143008" cy="1414466"/>
          </a:xfrm>
        </p:grpSpPr>
        <p:sp>
          <p:nvSpPr>
            <p:cNvPr id="6" name="Овал 5"/>
            <p:cNvSpPr/>
            <p:nvPr/>
          </p:nvSpPr>
          <p:spPr>
            <a:xfrm>
              <a:off x="1857356" y="1857364"/>
              <a:ext cx="1143008" cy="914400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Равнобедренный треугольник 7"/>
            <p:cNvSpPr/>
            <p:nvPr/>
          </p:nvSpPr>
          <p:spPr>
            <a:xfrm>
              <a:off x="2000232" y="1357298"/>
              <a:ext cx="857256" cy="642942"/>
            </a:xfrm>
            <a:prstGeom prst="triangle">
              <a:avLst>
                <a:gd name="adj" fmla="val 43265"/>
              </a:avLst>
            </a:prstGeom>
            <a:solidFill>
              <a:schemeClr val="bg2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59259E-6 L 0.22049 -0.001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4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22222E-6 L 0.34705 0.0016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44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staroa-ladoga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-928718"/>
            <a:ext cx="9715568" cy="7786718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000" dirty="0" smtClean="0"/>
              <a:t>Спасибо за работу по реконструкции крепости!</a:t>
            </a:r>
          </a:p>
          <a:p>
            <a:endParaRPr lang="ru-RU" dirty="0" smtClean="0"/>
          </a:p>
          <a:p>
            <a:r>
              <a:rPr lang="ru-RU" dirty="0" smtClean="0"/>
              <a:t>Домашнее задание: составить из разных геометрических тел несколько (2-3) памятников архитектуры Санкт-Петербурга.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865</TotalTime>
  <Words>500</Words>
  <Application>Microsoft Office PowerPoint</Application>
  <PresentationFormat>Экран (4:3)</PresentationFormat>
  <Paragraphs>67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Бумажная</vt:lpstr>
      <vt:lpstr>Геометрические тела, математическое конструирование и моделирование на примерах объектов архитектуры</vt:lpstr>
      <vt:lpstr>Урок  математики  с элементами истории и практической работой с использованием различных геометрических тел</vt:lpstr>
      <vt:lpstr>Немного истории</vt:lpstr>
      <vt:lpstr>Слайд 4</vt:lpstr>
      <vt:lpstr>Слайд 5</vt:lpstr>
      <vt:lpstr>Слайд 6</vt:lpstr>
      <vt:lpstr>Климентовская башня</vt:lpstr>
      <vt:lpstr>Воротная башня</vt:lpstr>
      <vt:lpstr>Слайд 9</vt:lpstr>
      <vt:lpstr>Башни</vt:lpstr>
      <vt:lpstr>Прясло</vt:lpstr>
      <vt:lpstr>Слайд 12</vt:lpstr>
      <vt:lpstr>Слайд 13</vt:lpstr>
      <vt:lpstr>Слайд 14</vt:lpstr>
      <vt:lpstr>Церковь  Святого  Дмитрия Салунского</vt:lpstr>
      <vt:lpstr>Церковь  Святого  Дмитрия Салунского</vt:lpstr>
      <vt:lpstr>Храм Георгия</vt:lpstr>
      <vt:lpstr>Слайд 18</vt:lpstr>
      <vt:lpstr>Слайд 19</vt:lpstr>
      <vt:lpstr>Слайд 20</vt:lpstr>
      <vt:lpstr>Слайд 21</vt:lpstr>
      <vt:lpstr>Слайд 22</vt:lpstr>
      <vt:lpstr>Назовите геометрические тала входящие в эти башни  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Roman</cp:lastModifiedBy>
  <cp:revision>89</cp:revision>
  <dcterms:created xsi:type="dcterms:W3CDTF">2014-01-11T17:15:29Z</dcterms:created>
  <dcterms:modified xsi:type="dcterms:W3CDTF">2014-05-13T20:02:46Z</dcterms:modified>
</cp:coreProperties>
</file>