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4" r:id="rId2"/>
    <p:sldId id="277" r:id="rId3"/>
    <p:sldId id="263" r:id="rId4"/>
    <p:sldId id="266" r:id="rId5"/>
    <p:sldId id="278" r:id="rId6"/>
    <p:sldId id="257" r:id="rId7"/>
    <p:sldId id="259" r:id="rId8"/>
    <p:sldId id="258" r:id="rId9"/>
    <p:sldId id="267" r:id="rId10"/>
    <p:sldId id="282" r:id="rId11"/>
    <p:sldId id="260" r:id="rId12"/>
    <p:sldId id="262" r:id="rId13"/>
    <p:sldId id="284" r:id="rId14"/>
    <p:sldId id="283" r:id="rId15"/>
    <p:sldId id="261" r:id="rId16"/>
    <p:sldId id="265" r:id="rId17"/>
    <p:sldId id="268" r:id="rId18"/>
    <p:sldId id="269" r:id="rId19"/>
    <p:sldId id="280" r:id="rId20"/>
    <p:sldId id="285" r:id="rId21"/>
    <p:sldId id="286" r:id="rId22"/>
    <p:sldId id="279" r:id="rId23"/>
    <p:sldId id="281" r:id="rId24"/>
    <p:sldId id="288" r:id="rId25"/>
    <p:sldId id="270" r:id="rId26"/>
    <p:sldId id="287" r:id="rId27"/>
    <p:sldId id="27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CC"/>
    <a:srgbClr val="0066FF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10" autoAdjust="0"/>
  </p:normalViewPr>
  <p:slideViewPr>
    <p:cSldViewPr showGuides="1">
      <p:cViewPr varScale="1">
        <p:scale>
          <a:sx n="78" d="100"/>
          <a:sy n="78" d="100"/>
        </p:scale>
        <p:origin x="-228" y="-90"/>
      </p:cViewPr>
      <p:guideLst>
        <p:guide orient="horz" pos="21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080B5-63C9-43AD-A668-5ECCBC9144F4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DB080-5DCB-4558-B7CF-C28872696C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0235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B0F9C-D9A9-4162-89EB-C77103F8BEF3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5339D-16A1-4FAC-A99B-21498B5F7E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409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5339D-16A1-4FAC-A99B-21498B5F7E3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5339D-16A1-4FAC-A99B-21498B5F7E3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D23AB-4617-42C3-8089-F9F746CC6F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2C42F-70CC-4773-90D5-B56CDD690ADE}" type="datetimeFigureOut">
              <a:rPr lang="ru-RU" smtClean="0"/>
              <a:pPr/>
              <a:t>06.04.2014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2D7D7-0AD9-4F5F-AE11-84AAB361B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2.oms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3.oms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4.oms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10.jpeg"/><Relationship Id="rId21" Type="http://schemas.openxmlformats.org/officeDocument/2006/relationships/image" Target="../media/image46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1055;&#1088;&#1080;&#1083;&#1086;&#1078;&#1077;&#1085;&#1080;&#1077;%205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6.oms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7.oms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8.oms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9.oms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55;&#1088;&#1080;&#1083;&#1086;&#1078;&#1077;&#1085;&#1080;&#1077;%201.om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3568" y="531346"/>
            <a:ext cx="71287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Кроха  сын к отцу пришел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спросила кроха: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Степень это хорошо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Или это плохо?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Степень – это хорошо!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Степень нам покажет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раз нам умножать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Основанье наше.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Демина А.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orenwiki.ru/images/c/c0/%D0%A1%D1%82%D0%B5%D0%BF%D0%B5%D0%BD%D1%8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144" y="1412777"/>
            <a:ext cx="824819" cy="648072"/>
          </a:xfrm>
          <a:prstGeom prst="rect">
            <a:avLst/>
          </a:prstGeom>
          <a:noFill/>
        </p:spPr>
      </p:pic>
      <p:pic>
        <p:nvPicPr>
          <p:cNvPr id="7" name="Picture 2" descr="http://www.orenwiki.ru/images/c/c0/%D0%A1%D1%82%D0%B5%D0%BF%D0%B5%D0%BD%D1%8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18066" y="260648"/>
            <a:ext cx="976804" cy="864096"/>
          </a:xfrm>
          <a:prstGeom prst="rect">
            <a:avLst/>
          </a:prstGeom>
          <a:noFill/>
        </p:spPr>
      </p:pic>
      <p:pic>
        <p:nvPicPr>
          <p:cNvPr id="8" name="Picture 2" descr="http://www.orenwiki.ru/images/c/c0/%D0%A1%D1%82%D0%B5%D0%BF%D0%B5%D0%BD%D1%8C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5013176"/>
            <a:ext cx="792088" cy="828092"/>
          </a:xfrm>
          <a:prstGeom prst="rect">
            <a:avLst/>
          </a:prstGeom>
          <a:noFill/>
        </p:spPr>
      </p:pic>
      <p:pic>
        <p:nvPicPr>
          <p:cNvPr id="9" name="Picture 2" descr="http://www.orenwiki.ru/images/c/c0/%D0%A1%D1%82%D0%B5%D0%BF%D0%B5%D0%BD%D1%8C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00392" y="2420888"/>
            <a:ext cx="647677" cy="648072"/>
          </a:xfrm>
          <a:prstGeom prst="rect">
            <a:avLst/>
          </a:prstGeom>
          <a:noFill/>
        </p:spPr>
      </p:pic>
      <p:pic>
        <p:nvPicPr>
          <p:cNvPr id="10" name="Picture 2" descr="http://900igr.net/datas/algebra/Delenie-i-umnozhenie-stepenej/0014-014-Fizkultminutka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02984">
            <a:off x="7236296" y="2996952"/>
            <a:ext cx="1080120" cy="2952328"/>
          </a:xfrm>
          <a:prstGeom prst="rect">
            <a:avLst/>
          </a:prstGeom>
          <a:noFill/>
        </p:spPr>
      </p:pic>
      <p:pic>
        <p:nvPicPr>
          <p:cNvPr id="11" name="Picture 2" descr="http://900igr.net/datas/algebra/Delenie-i-umnozhenie-stepenej/0014-014-Fizkultminutka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32656"/>
            <a:ext cx="108012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3861048"/>
            <a:ext cx="55446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(понятие степени с натуральным показателем)</a:t>
            </a:r>
          </a:p>
          <a:p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4544" y="-171400"/>
            <a:ext cx="7452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 современного олимпийского движения и Олимпийских игр </a:t>
            </a:r>
            <a:endParaRPr lang="ru-RU" sz="4000" b="1" dirty="0">
              <a:solidFill>
                <a:srgbClr val="0033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62880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Выполните действия: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2204864"/>
            <a:ext cx="133350" cy="619125"/>
          </a:xfrm>
          <a:prstGeom prst="rect">
            <a:avLst/>
          </a:prstGeom>
          <a:noFill/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2204864"/>
            <a:ext cx="133350" cy="619125"/>
          </a:xfrm>
          <a:prstGeom prst="rect">
            <a:avLst/>
          </a:prstGeom>
          <a:noFill/>
        </p:spPr>
      </p:pic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2276872"/>
            <a:ext cx="133350" cy="619125"/>
          </a:xfrm>
          <a:prstGeom prst="rect">
            <a:avLst/>
          </a:prstGeom>
          <a:noFill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204864"/>
            <a:ext cx="133350" cy="619125"/>
          </a:xfrm>
          <a:prstGeom prst="rect">
            <a:avLst/>
          </a:prstGeom>
          <a:noFill/>
        </p:spPr>
      </p:pic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251520" y="2110299"/>
            <a:ext cx="6624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2123728" y="2132856"/>
            <a:ext cx="1789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067944" y="2132856"/>
            <a:ext cx="6976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508104" y="2132856"/>
            <a:ext cx="10775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6660232" y="2204864"/>
            <a:ext cx="15121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1760" y="2782669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60032" y="2204864"/>
            <a:ext cx="659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971600" y="278266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г)(</a:t>
            </a:r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53" name="Picture 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645024"/>
            <a:ext cx="133350" cy="619125"/>
          </a:xfrm>
          <a:prstGeom prst="rect">
            <a:avLst/>
          </a:prstGeom>
          <a:noFill/>
        </p:spPr>
      </p:pic>
      <p:pic>
        <p:nvPicPr>
          <p:cNvPr id="18452" name="Picture 2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221088"/>
            <a:ext cx="133350" cy="619125"/>
          </a:xfrm>
          <a:prstGeom prst="rect">
            <a:avLst/>
          </a:prstGeom>
          <a:noFill/>
        </p:spPr>
      </p:pic>
      <p:pic>
        <p:nvPicPr>
          <p:cNvPr id="18451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4293096"/>
            <a:ext cx="133350" cy="619125"/>
          </a:xfrm>
          <a:prstGeom prst="rect">
            <a:avLst/>
          </a:prstGeom>
          <a:noFill/>
        </p:spPr>
      </p:pic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179512" y="3550459"/>
            <a:ext cx="6624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б)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: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 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6660232" y="3573016"/>
            <a:ext cx="12618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3779912" y="4221088"/>
            <a:ext cx="5693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4287306" y="4221088"/>
            <a:ext cx="6848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115616" y="4221088"/>
            <a:ext cx="2574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г)(</a:t>
            </a:r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36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en-US" sz="3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600" i="1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60" name="Picture 2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805264"/>
            <a:ext cx="133350" cy="619125"/>
          </a:xfrm>
          <a:prstGeom prst="rect">
            <a:avLst/>
          </a:prstGeom>
          <a:noFill/>
        </p:spPr>
      </p:pic>
      <p:pic>
        <p:nvPicPr>
          <p:cNvPr id="18459" name="Picture 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5805264"/>
            <a:ext cx="133350" cy="619125"/>
          </a:xfrm>
          <a:prstGeom prst="rect">
            <a:avLst/>
          </a:prstGeom>
          <a:noFill/>
        </p:spPr>
      </p:pic>
      <p:pic>
        <p:nvPicPr>
          <p:cNvPr id="18458" name="Picture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5805264"/>
            <a:ext cx="133350" cy="619125"/>
          </a:xfrm>
          <a:prstGeom prst="rect">
            <a:avLst/>
          </a:prstGeom>
          <a:noFill/>
        </p:spPr>
      </p:pic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251520" y="5000901"/>
            <a:ext cx="77768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)c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:c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)(m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)s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:s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:s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1979712" y="5733256"/>
            <a:ext cx="5180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2627784" y="5733256"/>
            <a:ext cx="17267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x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4427984" y="5733256"/>
            <a:ext cx="7264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187624" y="5733256"/>
            <a:ext cx="697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lang="en-US" sz="36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)r</a:t>
            </a:r>
            <a:endParaRPr lang="en-US" sz="3600" dirty="0" smtClean="0">
              <a:latin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332656"/>
            <a:ext cx="1592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1412776"/>
            <a:ext cx="68275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б)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в)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г)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115616" y="2420888"/>
            <a:ext cx="7648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б)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г)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24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5536" y="3717032"/>
            <a:ext cx="74687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б)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г)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36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428736"/>
            <a:ext cx="619268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БЫСТРЕЕ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3717032"/>
            <a:ext cx="619268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СИЛЬНЕЕ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420888"/>
            <a:ext cx="619268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ВЫШЕ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509120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Перевод с латинского: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Citius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altius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fortius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цитиус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альтиус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фортиус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Его автор — монах-доминиканец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Лнри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Мартен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Дидон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(1849—1900), занимавшийся физическим воспитанием католической молодежи.</a:t>
            </a:r>
            <a:endParaRPr lang="ru-RU" sz="28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ttp://files.web2edu.ru/ec7cdca7-007a-4c6c-89bf-65fe1859ef65/441ec75c-ab6e-47ad-a095-1449aad223cf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0"/>
            <a:ext cx="273334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3933056"/>
            <a:ext cx="45365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(сравнение степеней)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3933056"/>
            <a:ext cx="45365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(сравнение степеней)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Талисманы олимпиады в Сочи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373216"/>
            <a:ext cx="2592288" cy="523220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МЕДВЕДЬ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856" y="5373216"/>
            <a:ext cx="2592288" cy="523220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ЗАЙКА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5373216"/>
            <a:ext cx="2592288" cy="523220"/>
          </a:xfrm>
          <a:prstGeom prst="rect">
            <a:avLst/>
          </a:prstGeom>
          <a:solidFill>
            <a:srgbClr val="0066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ЛЕОПАРД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268760"/>
            <a:ext cx="1285875" cy="1181100"/>
          </a:xfrm>
          <a:prstGeom prst="rect">
            <a:avLst/>
          </a:prstGeom>
          <a:noFill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420888"/>
            <a:ext cx="1809750" cy="628650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114675"/>
            <a:ext cx="2324100" cy="628650"/>
          </a:xfrm>
          <a:prstGeom prst="rect">
            <a:avLst/>
          </a:prstGeom>
          <a:noFill/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933056"/>
            <a:ext cx="1895475" cy="1276350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780" name="Picture 1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1340768"/>
            <a:ext cx="1285875" cy="1266825"/>
          </a:xfrm>
          <a:prstGeom prst="rect">
            <a:avLst/>
          </a:prstGeom>
          <a:noFill/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2492896"/>
            <a:ext cx="2333625" cy="628650"/>
          </a:xfrm>
          <a:prstGeom prst="rect">
            <a:avLst/>
          </a:prstGeom>
          <a:noFill/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509120"/>
            <a:ext cx="1876425" cy="628650"/>
          </a:xfrm>
          <a:prstGeom prst="rect">
            <a:avLst/>
          </a:prstGeom>
          <a:noFill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068960"/>
            <a:ext cx="1876425" cy="1276350"/>
          </a:xfrm>
          <a:prstGeom prst="rect">
            <a:avLst/>
          </a:prstGeom>
          <a:noFill/>
        </p:spPr>
      </p:pic>
      <p:sp>
        <p:nvSpPr>
          <p:cNvPr id="3278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0" y="2352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2981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4257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789" name="Picture 21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1412776"/>
            <a:ext cx="1895475" cy="628650"/>
          </a:xfrm>
          <a:prstGeom prst="rect">
            <a:avLst/>
          </a:prstGeom>
          <a:noFill/>
        </p:spPr>
      </p:pic>
      <p:pic>
        <p:nvPicPr>
          <p:cNvPr id="32788" name="Picture 20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1988840"/>
            <a:ext cx="1304925" cy="1181100"/>
          </a:xfrm>
          <a:prstGeom prst="rect">
            <a:avLst/>
          </a:prstGeom>
          <a:noFill/>
        </p:spPr>
      </p:pic>
      <p:pic>
        <p:nvPicPr>
          <p:cNvPr id="32787" name="Picture 19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140968"/>
            <a:ext cx="1876425" cy="1285875"/>
          </a:xfrm>
          <a:prstGeom prst="rect">
            <a:avLst/>
          </a:prstGeom>
          <a:noFill/>
        </p:spPr>
      </p:pic>
      <p:pic>
        <p:nvPicPr>
          <p:cNvPr id="32786" name="Picture 18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4365104"/>
            <a:ext cx="2581275" cy="628650"/>
          </a:xfrm>
          <a:prstGeom prst="rect">
            <a:avLst/>
          </a:prstGeom>
          <a:noFill/>
        </p:spPr>
      </p:pic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1" name="Rectangle 23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0" y="3552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94" name="Rectangle 26"/>
          <p:cNvSpPr>
            <a:spLocks noChangeArrowheads="1"/>
          </p:cNvSpPr>
          <p:nvPr/>
        </p:nvSpPr>
        <p:spPr bwMode="auto">
          <a:xfrm>
            <a:off x="0" y="418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99" name="Rectangle 31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804" name="Picture 36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628800"/>
            <a:ext cx="466725" cy="628650"/>
          </a:xfrm>
          <a:prstGeom prst="rect">
            <a:avLst/>
          </a:prstGeom>
          <a:noFill/>
        </p:spPr>
      </p:pic>
      <p:pic>
        <p:nvPicPr>
          <p:cNvPr id="32803" name="Picture 35"/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420888"/>
            <a:ext cx="638175" cy="628650"/>
          </a:xfrm>
          <a:prstGeom prst="rect">
            <a:avLst/>
          </a:prstGeom>
          <a:noFill/>
        </p:spPr>
      </p:pic>
      <p:pic>
        <p:nvPicPr>
          <p:cNvPr id="32802" name="Picture 34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4293096"/>
            <a:ext cx="485775" cy="628650"/>
          </a:xfrm>
          <a:prstGeom prst="rect">
            <a:avLst/>
          </a:prstGeom>
          <a:noFill/>
        </p:spPr>
      </p:pic>
      <p:sp>
        <p:nvSpPr>
          <p:cNvPr id="32805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55776" y="310583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52120" y="25649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810" name="Picture 42"/>
          <p:cNvPicPr>
            <a:picLocks noChangeAspect="1" noChangeArrowheads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1556792"/>
            <a:ext cx="466725" cy="628650"/>
          </a:xfrm>
          <a:prstGeom prst="rect">
            <a:avLst/>
          </a:prstGeom>
          <a:noFill/>
        </p:spPr>
      </p:pic>
      <p:pic>
        <p:nvPicPr>
          <p:cNvPr id="32809" name="Picture 41"/>
          <p:cNvPicPr>
            <a:picLocks noChangeAspect="1" noChangeArrowheads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4581128"/>
            <a:ext cx="666750" cy="628650"/>
          </a:xfrm>
          <a:prstGeom prst="rect">
            <a:avLst/>
          </a:prstGeom>
          <a:noFill/>
        </p:spPr>
      </p:pic>
      <p:pic>
        <p:nvPicPr>
          <p:cNvPr id="32808" name="Picture 40"/>
          <p:cNvPicPr>
            <a:picLocks noChangeAspect="1" noChangeArrowheads="1"/>
          </p:cNvPicPr>
          <p:nvPr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429000"/>
            <a:ext cx="476250" cy="628650"/>
          </a:xfrm>
          <a:prstGeom prst="rect">
            <a:avLst/>
          </a:prstGeom>
          <a:noFill/>
        </p:spPr>
      </p:pic>
      <p:sp>
        <p:nvSpPr>
          <p:cNvPr id="32811" name="Rectangle 4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812" name="Rectangle 44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13" name="Rectangle 45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14" name="Rectangle 46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818" name="Picture 50"/>
          <p:cNvPicPr>
            <a:picLocks noChangeAspect="1" noChangeArrowheads="1"/>
          </p:cNvPicPr>
          <p:nvPr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6376" y="1412776"/>
            <a:ext cx="676275" cy="628650"/>
          </a:xfrm>
          <a:prstGeom prst="rect">
            <a:avLst/>
          </a:prstGeom>
          <a:noFill/>
        </p:spPr>
      </p:pic>
      <p:pic>
        <p:nvPicPr>
          <p:cNvPr id="32817" name="Picture 49"/>
          <p:cNvPicPr>
            <a:picLocks noChangeAspect="1" noChangeArrowheads="1"/>
          </p:cNvPicPr>
          <p:nvPr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3429000"/>
            <a:ext cx="476250" cy="628650"/>
          </a:xfrm>
          <a:prstGeom prst="rect">
            <a:avLst/>
          </a:prstGeom>
          <a:noFill/>
        </p:spPr>
      </p:pic>
      <p:pic>
        <p:nvPicPr>
          <p:cNvPr id="32816" name="Picture 48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2950" y="4365104"/>
            <a:ext cx="781050" cy="628650"/>
          </a:xfrm>
          <a:prstGeom prst="rect">
            <a:avLst/>
          </a:prstGeom>
          <a:noFill/>
        </p:spPr>
      </p:pic>
      <p:pic>
        <p:nvPicPr>
          <p:cNvPr id="32815" name="Picture 47"/>
          <p:cNvPicPr>
            <a:picLocks noChangeAspect="1" noChangeArrowheads="1"/>
          </p:cNvPicPr>
          <p:nvPr/>
        </p:nvPicPr>
        <p:blipFill>
          <a:blip r:embed="rId2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276872"/>
            <a:ext cx="666750" cy="628650"/>
          </a:xfrm>
          <a:prstGeom prst="rect">
            <a:avLst/>
          </a:prstGeom>
          <a:noFill/>
        </p:spPr>
      </p:pic>
      <p:sp>
        <p:nvSpPr>
          <p:cNvPr id="32819" name="Rectangle 5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820" name="Rectangle 52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21" name="Rectangle 53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smtClean="0">
                <a:ln>
                  <a:noFill/>
                </a:ln>
                <a:solidFill>
                  <a:srgbClr val="E36C0A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22" name="Rectangle 54"/>
          <p:cNvSpPr>
            <a:spLocks noChangeArrowheads="1"/>
          </p:cNvSpPr>
          <p:nvPr/>
        </p:nvSpPr>
        <p:spPr bwMode="auto">
          <a:xfrm>
            <a:off x="0" y="2343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823" name="Rectangle 55"/>
          <p:cNvSpPr>
            <a:spLocks noChangeArrowheads="1"/>
          </p:cNvSpPr>
          <p:nvPr/>
        </p:nvSpPr>
        <p:spPr bwMode="auto">
          <a:xfrm>
            <a:off x="0" y="2971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Талисманы олимпиады в Сочи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779912" y="1628800"/>
            <a:ext cx="511256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Медведь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Белый  мишка по имени Полюс, он имеет покладистый и добрый характер,  он лучший друг детей, дарит им свою заботу и уважение. Полюс ни минуты не может сидеть на месте, обладает настоящим спортивным напором и постоянно стремится к новым спортивным вершинам, демонстрируя силу и волю к победе.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J:\олимпиада1 к уроку\белый медведь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719262"/>
            <a:ext cx="2971800" cy="3419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Талисманы олимпиады в Сочи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 descr="J:\олимпиада1 к уроку\зай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719262"/>
            <a:ext cx="2971800" cy="3419475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419872" y="1484784"/>
            <a:ext cx="532859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Зайка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Белую зайку Стрелку придумала Сильвия Петрова. Активная Зайка успевает всё: заниматься спортом, учиться «на отлично» и помогать маме в ресторане Лесная Запруда. Приехав на конкурс талисманов Сочи, Зайка Стрелка вместе с Димой Биланом спела песню «Про зайцев» и уверенно заняла третье место, став последним символом Олимпийских Игр 2014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0"/>
            <a:ext cx="5472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Талисманы олимпиады в Сочи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5" name="Picture 1" descr="J:\олимпиада1 к уроку\леопард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719262"/>
            <a:ext cx="2971800" cy="3419475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635896" y="1480855"/>
            <a:ext cx="511256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Леопард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Белый леопард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Барсик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сильный, выносливый зверь, который живёт в горах Кавказа. Белый леопард – знаток  горных склонов  и отличный альпинист. Он охраняет ближайшие селения от непогоды, а в свободное время учит своих друзей кататься на сноуборде.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J:\олимпиада1 к уроку\талисманы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500" y="1268760"/>
            <a:ext cx="5715000" cy="3333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2146587" y="4653136"/>
            <a:ext cx="4850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Зарядка для глаз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381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J:\олимпиада1 к уроку\передача огн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645024"/>
            <a:ext cx="341987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3861048"/>
            <a:ext cx="55446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(возведение в степень произведения и степени)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3861048"/>
            <a:ext cx="53285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(возведение в степень произведения и степени)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556792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каком значении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выполняется равенство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39552" y="1988840"/>
            <a:ext cx="2771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100000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(12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3600" b="1" i="1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12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090863"/>
            <a:ext cx="133350" cy="533400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187624" y="3034397"/>
            <a:ext cx="17281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kumimoji="0" lang="ru-RU" sz="3200" b="1" i="1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5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67544" y="3573016"/>
            <a:ext cx="38884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(9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9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9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(8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(8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3600" b="1" i="1" u="none" strike="noStrike" cap="none" normalizeH="0" baseline="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8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4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4</a:t>
            </a:r>
            <a:r>
              <a:rPr kumimoji="0" lang="ru-RU" sz="36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0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каком году команда России впервые  стала участвовать в зимней Олимпиаде?</a:t>
            </a:r>
            <a:endParaRPr lang="ru-RU" sz="32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508104" y="2132856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012160" y="1844824"/>
            <a:ext cx="11521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275856" y="2348880"/>
            <a:ext cx="2736304" cy="11521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125" idx="3"/>
          </p:cNvCxnSpPr>
          <p:nvPr/>
        </p:nvCxnSpPr>
        <p:spPr>
          <a:xfrm>
            <a:off x="3311352" y="2866003"/>
            <a:ext cx="2628800" cy="229118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059832" y="2924944"/>
            <a:ext cx="3024336" cy="43261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6" idx="1"/>
          </p:cNvCxnSpPr>
          <p:nvPr/>
        </p:nvCxnSpPr>
        <p:spPr>
          <a:xfrm>
            <a:off x="3491880" y="3645024"/>
            <a:ext cx="2520280" cy="18495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3059832" y="2420888"/>
            <a:ext cx="2952328" cy="25922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923928" y="4509120"/>
            <a:ext cx="2016224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812360" y="2276872"/>
            <a:ext cx="46679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16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3861048"/>
            <a:ext cx="72728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(умножение и деление степеней с одинаковыми основаниями)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3861048"/>
            <a:ext cx="71287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(нахождение значения выражения, содержащего степень)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404664"/>
            <a:ext cx="35150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Кто первый?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700808"/>
            <a:ext cx="1552575" cy="1181100"/>
          </a:xfrm>
          <a:prstGeom prst="rect">
            <a:avLst/>
          </a:prstGeom>
          <a:noFill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1772816"/>
            <a:ext cx="1485900" cy="1181100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357563"/>
            <a:ext cx="1047750" cy="1181100"/>
          </a:xfrm>
          <a:prstGeom prst="rect">
            <a:avLst/>
          </a:prstGeom>
          <a:noFill/>
        </p:spPr>
      </p:pic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357563"/>
            <a:ext cx="1304925" cy="1181100"/>
          </a:xfrm>
          <a:prstGeom prst="rect">
            <a:avLst/>
          </a:prstGeom>
          <a:noFill/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4000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518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060848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5816" y="364502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364502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4288" y="2132856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easternorigins.com/wp-content/uploads/2012/11/img50981253565e4.jp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4FAFA"/>
              </a:clrFrom>
              <a:clrTo>
                <a:srgbClr val="F4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501008"/>
            <a:ext cx="3168351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1196752"/>
            <a:ext cx="33763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Итоги урока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540" y="2132856"/>
            <a:ext cx="8280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Повторили теоретический материал по теме «Степень с натуральным показателем»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Используя свойства степени с натуральным показателем, решали примеры.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www.old.realschool.ru/data/img/news/3018_origina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A44751"/>
              </a:clrFrom>
              <a:clrTo>
                <a:srgbClr val="A4475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77072"/>
            <a:ext cx="2304256" cy="2270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30" name="Picture 6" descr="http://sfw.so/uploads/posts/2010-02/1265812945_ccre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152" y="3645024"/>
            <a:ext cx="2952751" cy="2224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632" name="Picture 8" descr="http://hotwalls.ru/walls/aleksandr_ovechkin-wide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188640"/>
            <a:ext cx="2879227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404664"/>
            <a:ext cx="5067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Составить задачи на спортивную тематику, в условии которых участниками  будут олимпийские талисманы.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www.prometheanplanet.ru/upload/img_400/win_sports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89361" y="3573016"/>
            <a:ext cx="2801526" cy="2304256"/>
          </a:xfrm>
          <a:prstGeom prst="rect">
            <a:avLst/>
          </a:prstGeom>
          <a:noFill/>
        </p:spPr>
      </p:pic>
      <p:pic>
        <p:nvPicPr>
          <p:cNvPr id="25608" name="Picture 8" descr="http://sovsibir.ru/up/2010/014/014-6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3573016"/>
            <a:ext cx="3812946" cy="2664296"/>
          </a:xfrm>
          <a:prstGeom prst="rect">
            <a:avLst/>
          </a:prstGeom>
          <a:noFill/>
        </p:spPr>
      </p:pic>
      <p:pic>
        <p:nvPicPr>
          <p:cNvPr id="10" name="Picture 2" descr="http://files.web2edu.ru/ec7cdca7-007a-4c6c-89bf-65fe1859ef65/441ec75c-ab6e-47ad-a095-1449aad223cf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0"/>
            <a:ext cx="2733348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495241"/>
            <a:ext cx="8820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Свойства степени с натуральным показателем</a:t>
            </a:r>
            <a:endParaRPr lang="ru-RU" sz="6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0.tiesraides.lv/292x218/pictures/2009-09-03/b2ba_olympic_fla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B80CE"/>
              </a:clrFrom>
              <a:clrTo>
                <a:srgbClr val="5B80C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4544" y="-387424"/>
            <a:ext cx="3452014" cy="27651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59532" y="3573016"/>
            <a:ext cx="842493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урока: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обобщить и систематизировать знания, умения,        навыки обучающихся о свойствах степени с натуральным показателем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188640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Разминка </a:t>
            </a:r>
            <a:endParaRPr lang="ru-RU" sz="44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532" y="1052736"/>
            <a:ext cx="8424936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Определение степени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Повторяющий множитель называется …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Число, которое показывает, сколько раз берётся множитель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Показатель степени, который обычно не пишут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Чётная степень отрицательного числа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Произведение степеней с одинаковыми основаниями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Деление степеней с одинаковыми основаниями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Возведение степени в степень</a:t>
            </a:r>
          </a:p>
          <a:p>
            <a:pPr marL="457200" indent="-457200">
              <a:buAutoNum type="arabicPeriod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Нечётная степень отрицательного числа</a:t>
            </a:r>
          </a:p>
          <a:p>
            <a:pPr marL="457200" indent="-457200">
              <a:buAutoNum type="arabicPeriod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5626968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Сравните значения выражений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</a:p>
        </p:txBody>
      </p:sp>
      <p:graphicFrame>
        <p:nvGraphicFramePr>
          <p:cNvPr id="5123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5508625" y="2276475"/>
          <a:ext cx="1243013" cy="2692400"/>
        </p:xfrm>
        <a:graphic>
          <a:graphicData uri="http://schemas.openxmlformats.org/presentationml/2006/ole">
            <p:oleObj spid="_x0000_s1031" name="Формула" r:id="rId3" imgW="304668" imgH="660113" progId="Equation.3">
              <p:embed/>
            </p:oleObj>
          </a:graphicData>
        </a:graphic>
      </p:graphicFrame>
      <p:pic>
        <p:nvPicPr>
          <p:cNvPr id="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0034" y="1571612"/>
            <a:ext cx="352839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71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(-25)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25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(-54)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(-102)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0 * (-34)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(-45)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45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(-71)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71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92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(-92)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(-53)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* 0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572000" y="1500174"/>
            <a:ext cx="7555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endParaRPr kumimoji="0" lang="en-US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75963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Запишите ответ в виде 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основанием 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и вы узнаете имя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инициатора организации современных Олимпийских игр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39552" y="1988841"/>
          <a:ext cx="8064896" cy="4251991"/>
        </p:xfrm>
        <a:graphic>
          <a:graphicData uri="http://schemas.openxmlformats.org/drawingml/2006/table">
            <a:tbl>
              <a:tblPr/>
              <a:tblGrid>
                <a:gridCol w="637017"/>
                <a:gridCol w="3181117"/>
                <a:gridCol w="638742"/>
                <a:gridCol w="3608020"/>
              </a:tblGrid>
              <a:tr h="720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*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х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        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600" i="1" baseline="300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30 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* х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х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: 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: 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6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30" marR="611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3600" i="1" dirty="0" err="1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 * (х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3600" i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3600" i="1" baseline="300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0" y="447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7525" y="2145270"/>
          <a:ext cx="8568950" cy="2567460"/>
        </p:xfrm>
        <a:graphic>
          <a:graphicData uri="http://schemas.openxmlformats.org/drawingml/2006/table">
            <a:tbl>
              <a:tblPr/>
              <a:tblGrid>
                <a:gridCol w="856271"/>
                <a:gridCol w="856271"/>
                <a:gridCol w="857051"/>
                <a:gridCol w="857051"/>
                <a:gridCol w="857051"/>
                <a:gridCol w="857051"/>
                <a:gridCol w="857051"/>
                <a:gridCol w="857051"/>
                <a:gridCol w="857051"/>
                <a:gridCol w="857051"/>
              </a:tblGrid>
              <a:tr h="12837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100" b="1" dirty="0">
                          <a:solidFill>
                            <a:srgbClr val="00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000" dirty="0">
                        <a:solidFill>
                          <a:srgbClr val="00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789040"/>
            <a:ext cx="676275" cy="638175"/>
          </a:xfrm>
          <a:prstGeom prst="rect">
            <a:avLst/>
          </a:prstGeom>
          <a:noFill/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861048"/>
            <a:ext cx="676275" cy="638175"/>
          </a:xfrm>
          <a:prstGeom prst="rect">
            <a:avLst/>
          </a:prstGeom>
          <a:noFill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17032"/>
            <a:ext cx="676275" cy="647700"/>
          </a:xfrm>
          <a:prstGeom prst="rect">
            <a:avLst/>
          </a:prstGeom>
          <a:noFill/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3717032"/>
            <a:ext cx="676275" cy="647700"/>
          </a:xfrm>
          <a:prstGeom prst="rect">
            <a:avLst/>
          </a:prstGeom>
          <a:noFill/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717032"/>
            <a:ext cx="476250" cy="638175"/>
          </a:xfrm>
          <a:prstGeom prst="rect">
            <a:avLst/>
          </a:prstGeom>
          <a:noFill/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789040"/>
            <a:ext cx="676275" cy="638175"/>
          </a:xfrm>
          <a:prstGeom prst="rect">
            <a:avLst/>
          </a:prstGeom>
          <a:noFill/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789040"/>
            <a:ext cx="676275" cy="638175"/>
          </a:xfrm>
          <a:prstGeom prst="rect">
            <a:avLst/>
          </a:prstGeom>
          <a:noFill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789040"/>
            <a:ext cx="476250" cy="638175"/>
          </a:xfrm>
          <a:prstGeom prst="rect">
            <a:avLst/>
          </a:prstGeom>
          <a:noFill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3789040"/>
            <a:ext cx="676275" cy="638175"/>
          </a:xfrm>
          <a:prstGeom prst="rect">
            <a:avLst/>
          </a:prstGeom>
          <a:noFill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3789040"/>
            <a:ext cx="676275" cy="638175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1547664" y="5229200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ПЬЕР ДЕ КУБЕРТЕН</a:t>
            </a:r>
            <a:endParaRPr lang="ru-RU" sz="32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http://www.dv-reclama.ru/download/2011/kartinki_vidy_sporta_olimpiyskie_piktogrammy_olimpiada_sochi_2014_12.jp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0F9F8"/>
              </a:clrFrom>
              <a:clrTo>
                <a:srgbClr val="F0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536" y="4221088"/>
            <a:ext cx="2456371" cy="2470820"/>
          </a:xfrm>
          <a:prstGeom prst="rect">
            <a:avLst/>
          </a:prstGeom>
          <a:noFill/>
        </p:spPr>
      </p:pic>
      <p:pic>
        <p:nvPicPr>
          <p:cNvPr id="47110" name="Picture 6" descr="http://www.dv-reclama.ru/download/2011/kartinki_vidy_sporta_olimpiyskie_piktogrammy_olimpiada_sochi_2014_02.jpg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0F9F8"/>
              </a:clrFrom>
              <a:clrTo>
                <a:srgbClr val="F0F9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4265713"/>
            <a:ext cx="2592286" cy="2592287"/>
          </a:xfrm>
          <a:prstGeom prst="rect">
            <a:avLst/>
          </a:prstGeom>
          <a:noFill/>
        </p:spPr>
      </p:pic>
      <p:pic>
        <p:nvPicPr>
          <p:cNvPr id="47114" name="Picture 10" descr="http://www.tv21.ru/img/newsimages/20110408/5_8ef20aa8ae4d.jpg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-243408"/>
            <a:ext cx="30480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а\олимпиада1 к уроку\soch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35688" y="0"/>
            <a:ext cx="2808312" cy="1368152"/>
          </a:xfrm>
          <a:prstGeom prst="rect">
            <a:avLst/>
          </a:prstGeom>
          <a:noFill/>
        </p:spPr>
      </p:pic>
      <p:pic>
        <p:nvPicPr>
          <p:cNvPr id="2050" name="Picture 2" descr="D:\мама\олимпиада1 к уроку\0408_historia18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4320480" cy="259228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95536" y="2924944"/>
            <a:ext cx="83529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Пьер де 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КУБЕРТЕН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 Франция.</a:t>
            </a:r>
            <a:endParaRPr kumimoji="0" lang="ru-RU" sz="32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(1863—1937). Общественный деятель, историк, литератор, педагог, социолог; барон. Инициатор организации современных Олимпийских Игр как всемирных спортивных соревнований</a:t>
            </a:r>
            <a:endParaRPr kumimoji="0" lang="ru-RU" sz="32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4336" y="6381328"/>
            <a:ext cx="4235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филиал МБОУ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Новолядинская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СОШ» в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Тулиновка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3861048"/>
            <a:ext cx="59046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Выполните задание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(понятие степени с натуральным показателем)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cdn.img.ria.ua/photos/ria/news_common/12/1291/129189/129189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88640"/>
            <a:ext cx="4572000" cy="3438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1146</Words>
  <Application>Microsoft Office PowerPoint</Application>
  <PresentationFormat>Экран (4:3)</PresentationFormat>
  <Paragraphs>206</Paragraphs>
  <Slides>27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Сравните значения выражений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Tata</cp:lastModifiedBy>
  <cp:revision>94</cp:revision>
  <dcterms:created xsi:type="dcterms:W3CDTF">2014-01-01T18:44:33Z</dcterms:created>
  <dcterms:modified xsi:type="dcterms:W3CDTF">2014-04-06T17:03:19Z</dcterms:modified>
</cp:coreProperties>
</file>