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1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AD142-49DB-48B8-B56E-4CFC4FF88D4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5C93C2-5631-454D-9887-4AC496AD8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1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gif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Рисунок 6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714620"/>
            <a:ext cx="8215370" cy="121444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Цель урока</a:t>
            </a:r>
            <a:r>
              <a:rPr lang="ru-RU" i="1" dirty="0" smtClean="0"/>
              <a:t>:</a:t>
            </a:r>
            <a:r>
              <a:rPr lang="ru-RU" dirty="0" smtClean="0"/>
              <a:t>  обобщение и систематизация знаний по теме « Сложение и вычитание обыкновенных дробей»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85794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ОБОБЩАЮЩИЙ УРОК ПО ТЕМЕ</a:t>
            </a:r>
            <a:endParaRPr lang="ru-RU" dirty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«СЛОЖЕНИЕ И ВЫЧИТАНИЕ ОБЫКНОВЕННЫХ ДРОБЕЙ» </a:t>
            </a:r>
            <a:endParaRPr lang="ru-RU" sz="2400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724128" y="5157192"/>
            <a:ext cx="26642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математики и информатики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Шкода Марина Митрофановна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2786082" cy="1292554"/>
        </p:xfrm>
        <a:graphic>
          <a:graphicData uri="http://schemas.openxmlformats.org/drawingml/2006/table">
            <a:tbl>
              <a:tblPr/>
              <a:tblGrid>
                <a:gridCol w="723900"/>
                <a:gridCol w="540385"/>
                <a:gridCol w="664541"/>
                <a:gridCol w="85725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500174"/>
            <a:ext cx="323850" cy="619125"/>
          </a:xfrm>
          <a:prstGeom prst="rect">
            <a:avLst/>
          </a:prstGeom>
          <a:noFill/>
        </p:spPr>
      </p:pic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500174"/>
            <a:ext cx="466725" cy="61912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3071810"/>
          <a:ext cx="5429287" cy="1346650"/>
        </p:xfrm>
        <a:graphic>
          <a:graphicData uri="http://schemas.openxmlformats.org/drawingml/2006/table">
            <a:tbl>
              <a:tblPr/>
              <a:tblGrid>
                <a:gridCol w="714185"/>
                <a:gridCol w="714185"/>
                <a:gridCol w="714185"/>
                <a:gridCol w="536389"/>
                <a:gridCol w="669736"/>
                <a:gridCol w="669736"/>
                <a:gridCol w="736709"/>
                <a:gridCol w="674162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2" marR="5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323850" cy="619125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143248"/>
            <a:ext cx="323850" cy="619125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143248"/>
            <a:ext cx="466725" cy="619125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143248"/>
            <a:ext cx="323850" cy="619125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143248"/>
            <a:ext cx="323850" cy="61912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143248"/>
            <a:ext cx="323850" cy="619125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143248"/>
            <a:ext cx="323850" cy="619125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2910" y="4929198"/>
          <a:ext cx="2286015" cy="1285884"/>
        </p:xfrm>
        <a:graphic>
          <a:graphicData uri="http://schemas.openxmlformats.org/drawingml/2006/table">
            <a:tbl>
              <a:tblPr/>
              <a:tblGrid>
                <a:gridCol w="603059"/>
                <a:gridCol w="841478"/>
                <a:gridCol w="841478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000636"/>
            <a:ext cx="323850" cy="619125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000636"/>
            <a:ext cx="323850" cy="619125"/>
          </a:xfrm>
          <a:prstGeom prst="rect">
            <a:avLst/>
          </a:prstGeom>
          <a:noFill/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500430" y="1385817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верховное божество, владыка неба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286116" y="5070945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владыка подземного царства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 descr="E:\4540278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2214554"/>
            <a:ext cx="2500298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2786082" cy="1292554"/>
        </p:xfrm>
        <a:graphic>
          <a:graphicData uri="http://schemas.openxmlformats.org/drawingml/2006/table">
            <a:tbl>
              <a:tblPr/>
              <a:tblGrid>
                <a:gridCol w="723900"/>
                <a:gridCol w="540385"/>
                <a:gridCol w="664541"/>
                <a:gridCol w="85725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</a:t>
                      </a:r>
                      <a:endParaRPr lang="ru-RU" sz="32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500174"/>
            <a:ext cx="323850" cy="619125"/>
          </a:xfrm>
          <a:prstGeom prst="rect">
            <a:avLst/>
          </a:prstGeom>
          <a:noFill/>
        </p:spPr>
      </p:pic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500174"/>
            <a:ext cx="466725" cy="61912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3071810"/>
          <a:ext cx="5429287" cy="1346650"/>
        </p:xfrm>
        <a:graphic>
          <a:graphicData uri="http://schemas.openxmlformats.org/drawingml/2006/table">
            <a:tbl>
              <a:tblPr/>
              <a:tblGrid>
                <a:gridCol w="714185"/>
                <a:gridCol w="714185"/>
                <a:gridCol w="714185"/>
                <a:gridCol w="536389"/>
                <a:gridCol w="669736"/>
                <a:gridCol w="669736"/>
                <a:gridCol w="736709"/>
                <a:gridCol w="674162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2" marR="5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323850" cy="619125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143248"/>
            <a:ext cx="323850" cy="619125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143248"/>
            <a:ext cx="466725" cy="61912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143248"/>
            <a:ext cx="323850" cy="61912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143248"/>
            <a:ext cx="323850" cy="61912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143248"/>
            <a:ext cx="323850" cy="619125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143248"/>
            <a:ext cx="323850" cy="619125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42910" y="4929198"/>
          <a:ext cx="2286015" cy="1285884"/>
        </p:xfrm>
        <a:graphic>
          <a:graphicData uri="http://schemas.openxmlformats.org/drawingml/2006/table">
            <a:tbl>
              <a:tblPr/>
              <a:tblGrid>
                <a:gridCol w="603059"/>
                <a:gridCol w="841478"/>
                <a:gridCol w="841478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000636"/>
            <a:ext cx="323850" cy="619125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000636"/>
            <a:ext cx="323850" cy="619125"/>
          </a:xfrm>
          <a:prstGeom prst="rect">
            <a:avLst/>
          </a:prstGeom>
          <a:noFill/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500430" y="1385817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верховное божество, владыка неба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072198" y="3643314"/>
            <a:ext cx="2214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владыка морей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286116" y="5070945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владыка подземного царства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2" name="Picture 14" descr="E:\Ayd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3146" y="4429132"/>
            <a:ext cx="2990854" cy="24288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43" name="Picture 15" descr="E:\zevs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72066" y="0"/>
            <a:ext cx="3071834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  <p:bldP spid="225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 </a:t>
            </a:r>
            <a:r>
              <a:rPr lang="ru-RU" sz="2800" dirty="0" smtClean="0"/>
              <a:t>(Сказка о золотом петушке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00174"/>
            <a:ext cx="242886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 Спица на куполе дворца может выдержать вес           кг.</a:t>
            </a:r>
          </a:p>
          <a:p>
            <a:pPr>
              <a:buFontTx/>
              <a:buNone/>
            </a:pPr>
            <a:r>
              <a:rPr lang="ru-RU" sz="2400" dirty="0" smtClean="0"/>
              <a:t>    </a:t>
            </a:r>
          </a:p>
          <a:p>
            <a:pPr>
              <a:buFontTx/>
              <a:buNone/>
            </a:pPr>
            <a:r>
              <a:rPr lang="ru-RU" sz="2400" dirty="0" smtClean="0"/>
              <a:t>Царю подарили петушка массой        кг.</a:t>
            </a:r>
          </a:p>
          <a:p>
            <a:pPr>
              <a:buFontTx/>
              <a:buNone/>
            </a:pPr>
            <a:r>
              <a:rPr lang="ru-RU" sz="2400" dirty="0" smtClean="0"/>
              <a:t>    Выдержит ли спица, если петушок  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dirty="0" smtClean="0"/>
              <a:t>поправится на             кг?   </a:t>
            </a:r>
            <a:endParaRPr lang="ru-RU" sz="24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57488" y="1928802"/>
          <a:ext cx="584200" cy="754063"/>
        </p:xfrm>
        <a:graphic>
          <a:graphicData uri="http://schemas.openxmlformats.org/presentationml/2006/ole">
            <p:oleObj spid="_x0000_s50178" name="Формула" r:id="rId4" imgW="304560" imgH="39348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429256" y="2428868"/>
          <a:ext cx="585788" cy="792163"/>
        </p:xfrm>
        <a:graphic>
          <a:graphicData uri="http://schemas.openxmlformats.org/presentationml/2006/ole">
            <p:oleObj spid="_x0000_s50179" name="Формула" r:id="rId5" imgW="291960" imgH="39348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714612" y="4000504"/>
          <a:ext cx="558800" cy="790575"/>
        </p:xfrm>
        <a:graphic>
          <a:graphicData uri="http://schemas.openxmlformats.org/presentationml/2006/ole">
            <p:oleObj spid="_x0000_s50180" name="Формула" r:id="rId6" imgW="279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Найди ошибки в решении  примеров. Запиши и реши их правильно.</a:t>
            </a:r>
          </a:p>
          <a:p>
            <a:pPr>
              <a:buNone/>
            </a:pPr>
            <a:r>
              <a:rPr lang="ru-RU" sz="2000" dirty="0" smtClean="0"/>
              <a:t>а)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б)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в)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Г)</a:t>
            </a:r>
            <a:endParaRPr lang="ru-RU" sz="20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628800"/>
            <a:ext cx="2845203" cy="78581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714620"/>
            <a:ext cx="1714512" cy="659428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71876"/>
            <a:ext cx="2643206" cy="71653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5" y="4714884"/>
            <a:ext cx="4191029" cy="714380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3428992" y="1714488"/>
            <a:ext cx="714380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285984" y="2643182"/>
            <a:ext cx="785818" cy="642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86116" y="3571876"/>
            <a:ext cx="785818" cy="714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587893" y="4698991"/>
            <a:ext cx="954063" cy="84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Составить примеры на разные случаи сложения и вычитания смешанных чисел и зашифровать название какого-нибудь морского жителя</a:t>
            </a:r>
            <a:endParaRPr lang="ru-RU" dirty="0"/>
          </a:p>
        </p:txBody>
      </p:sp>
      <p:pic>
        <p:nvPicPr>
          <p:cNvPr id="25602" name="Picture 2" descr="C:\Documents and Settings\Администратор\Мои документы\Мои рисунки\школа\0b0f519a53abe192d7a8076f6ce24e4b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429000"/>
            <a:ext cx="3741142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Мои документы\Мои рисунки\школа\Book-Ba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3929066"/>
            <a:ext cx="2743200" cy="2687637"/>
          </a:xfrm>
          <a:prstGeom prst="rect">
            <a:avLst/>
          </a:prstGeom>
          <a:noFill/>
        </p:spPr>
      </p:pic>
      <p:pic>
        <p:nvPicPr>
          <p:cNvPr id="26627" name="Picture 3" descr="C:\Documents and Settings\Администратор\Мои документы\Мои рисунки\школа\1191268711_c4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333750" cy="381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 rot="20517228">
            <a:off x="1493564" y="2967335"/>
            <a:ext cx="6721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Спасибо за урок!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Графический диктант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929221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1800" b="1" dirty="0" smtClean="0"/>
              <a:t>«__» да</a:t>
            </a:r>
          </a:p>
          <a:p>
            <a:pPr>
              <a:buNone/>
            </a:pPr>
            <a:r>
              <a:rPr lang="ru-RU" sz="1800" b="1" dirty="0" smtClean="0"/>
              <a:t> «     » нет</a:t>
            </a:r>
            <a:endParaRPr lang="ru-RU" sz="1800" b="1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496"/>
            <a:ext cx="2000264" cy="694377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00438"/>
            <a:ext cx="2071702" cy="715438"/>
          </a:xfrm>
          <a:prstGeom prst="rect">
            <a:avLst/>
          </a:prstGeom>
          <a:noFill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256"/>
            <a:ext cx="2143141" cy="642942"/>
          </a:xfrm>
          <a:prstGeom prst="rect">
            <a:avLst/>
          </a:prstGeom>
          <a:noFill/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636"/>
            <a:ext cx="2286016" cy="642942"/>
          </a:xfrm>
          <a:prstGeom prst="rect">
            <a:avLst/>
          </a:prstGeom>
          <a:noFill/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214554"/>
            <a:ext cx="1928826" cy="571504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07191" y="1750207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714348" y="1785926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214554"/>
            <a:ext cx="2000264" cy="717982"/>
          </a:xfrm>
          <a:prstGeom prst="rect">
            <a:avLst/>
          </a:prstGeom>
          <a:noFill/>
        </p:spPr>
      </p:pic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928934"/>
            <a:ext cx="2000264" cy="642942"/>
          </a:xfrm>
          <a:prstGeom prst="rect">
            <a:avLst/>
          </a:prstGeom>
          <a:noFill/>
        </p:spPr>
      </p:pic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643314"/>
            <a:ext cx="1928826" cy="638176"/>
          </a:xfrm>
          <a:prstGeom prst="rect">
            <a:avLst/>
          </a:prstGeom>
          <a:noFill/>
        </p:spPr>
      </p:pic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500570"/>
            <a:ext cx="2071702" cy="495300"/>
          </a:xfrm>
          <a:prstGeom prst="rect">
            <a:avLst/>
          </a:prstGeom>
          <a:noFill/>
        </p:spPr>
      </p:pic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143512"/>
            <a:ext cx="2071702" cy="495300"/>
          </a:xfrm>
          <a:prstGeom prst="rect">
            <a:avLst/>
          </a:prstGeom>
          <a:noFill/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48" y="6000768"/>
            <a:ext cx="600079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6" name="Picture 30" descr="C:\Documents and Settings\Администратор\Мои документы\Мои рисунки\школа\44837438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29454" y="1357298"/>
            <a:ext cx="194210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man Old Style" pitchFamily="18" charset="0"/>
              </a:rPr>
              <a:t>Разминка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Каждый может за версту </a:t>
            </a:r>
          </a:p>
          <a:p>
            <a:pPr>
              <a:buNone/>
            </a:pPr>
            <a:r>
              <a:rPr lang="ru-RU" dirty="0" smtClean="0"/>
              <a:t>Видеть дробную ……….</a:t>
            </a:r>
          </a:p>
          <a:p>
            <a:pPr>
              <a:buNone/>
            </a:pPr>
            <a:r>
              <a:rPr lang="ru-RU" dirty="0" smtClean="0"/>
              <a:t>Над чертой ……… . Знайте!</a:t>
            </a:r>
          </a:p>
          <a:p>
            <a:pPr>
              <a:buNone/>
            </a:pPr>
            <a:r>
              <a:rPr lang="ru-RU" dirty="0" smtClean="0"/>
              <a:t>Под чертою …………. .</a:t>
            </a:r>
          </a:p>
          <a:p>
            <a:pPr>
              <a:buNone/>
            </a:pPr>
            <a:r>
              <a:rPr lang="ru-RU" dirty="0" smtClean="0"/>
              <a:t>Дробь такую непременно </a:t>
            </a:r>
          </a:p>
          <a:p>
            <a:pPr>
              <a:buNone/>
            </a:pPr>
            <a:r>
              <a:rPr lang="ru-RU" dirty="0" smtClean="0"/>
              <a:t>Надо звать ……………. .</a:t>
            </a:r>
          </a:p>
          <a:p>
            <a:endParaRPr lang="ru-RU" dirty="0"/>
          </a:p>
        </p:txBody>
      </p:sp>
      <p:pic>
        <p:nvPicPr>
          <p:cNvPr id="15362" name="Picture 2" descr="C:\Documents and Settings\Администратор\Мои документы\Мои рисунки\школа\53503fc514e4155ec88f249149bb9a2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670" cy="1857388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428736"/>
            <a:ext cx="1143008" cy="1143008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003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Bookman Old Style" pitchFamily="18" charset="0"/>
              </a:rPr>
              <a:t>Определите на сколько равных частей  разделен прямоугольник  и какая часть его закрашена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37"/>
          <a:stretch>
            <a:fillRect/>
          </a:stretch>
        </p:blipFill>
        <p:spPr bwMode="auto">
          <a:xfrm>
            <a:off x="571472" y="4286256"/>
            <a:ext cx="16144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256"/>
            <a:ext cx="1714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357694"/>
            <a:ext cx="1733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57694"/>
            <a:ext cx="1704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485776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492919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492919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492919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г)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500702"/>
            <a:ext cx="357190" cy="619125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500702"/>
            <a:ext cx="324023" cy="604838"/>
          </a:xfrm>
          <a:prstGeom prst="rect">
            <a:avLst/>
          </a:prstGeom>
          <a:noFill/>
        </p:spPr>
      </p:pic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572140"/>
            <a:ext cx="285752" cy="676275"/>
          </a:xfrm>
          <a:prstGeom prst="rect">
            <a:avLst/>
          </a:prstGeom>
          <a:noFill/>
        </p:spPr>
      </p:pic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500702"/>
            <a:ext cx="428628" cy="676275"/>
          </a:xfrm>
          <a:prstGeom prst="rect">
            <a:avLst/>
          </a:prstGeom>
          <a:noFill/>
        </p:spPr>
      </p:pic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41490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340768"/>
            <a:ext cx="7000924" cy="928694"/>
          </a:xfrm>
          <a:prstGeom prst="rect">
            <a:avLst/>
          </a:prstGeom>
          <a:noFill/>
        </p:spPr>
      </p:pic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40466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Что вы видите в этой записи? </a:t>
            </a:r>
          </a:p>
        </p:txBody>
      </p:sp>
      <p:pic>
        <p:nvPicPr>
          <p:cNvPr id="16412" name="Picture 28" descr="C:\Documents and Settings\Администратор\Мои документы\Мои рисунки\школа\shkolnye_kartinki_67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077200" y="0"/>
            <a:ext cx="1066800" cy="1428750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4237"/>
          <a:stretch>
            <a:fillRect/>
          </a:stretch>
        </p:blipFill>
        <p:spPr bwMode="auto">
          <a:xfrm>
            <a:off x="556652" y="4293096"/>
            <a:ext cx="16144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93096"/>
            <a:ext cx="1714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8948" y="4364534"/>
            <a:ext cx="1733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2932" y="4364534"/>
            <a:ext cx="1704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2199726" y="493603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14304" y="493603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в)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628882" y="493603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г)</a:t>
            </a: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156" y="5507542"/>
            <a:ext cx="357190" cy="619125"/>
          </a:xfrm>
          <a:prstGeom prst="rect">
            <a:avLst/>
          </a:prstGeom>
          <a:noFill/>
        </p:spPr>
      </p:pic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2734" y="5507542"/>
            <a:ext cx="324023" cy="604838"/>
          </a:xfrm>
          <a:prstGeom prst="rect">
            <a:avLst/>
          </a:prstGeom>
          <a:noFill/>
        </p:spPr>
      </p:pic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2998" y="5578980"/>
            <a:ext cx="285752" cy="676275"/>
          </a:xfrm>
          <a:prstGeom prst="rect">
            <a:avLst/>
          </a:prstGeom>
          <a:noFill/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1890" y="5507542"/>
            <a:ext cx="428628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33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Дробь, числитель которой меньше знаменателя называют …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Дробь, числитель которой больше знаменателя  называют …</a:t>
            </a:r>
            <a:endParaRPr lang="ru-RU" b="1" dirty="0" smtClean="0"/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Даны дроби  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выпишите в одну строку все правильные дроби, в другую – все неправильные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7410" name="Picture 2" descr="C:\Documents and Settings\Администратор\Мои документы\Мои рисунки\школа\shkolnye_kartinki_15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1" name="Picture 3" descr="C:\Documents and Settings\Администратор\Мои документы\Мои рисунки\школа\shkolnye_kartinki_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86380" y="1571612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правильной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214686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неправильной</a:t>
            </a:r>
            <a:endParaRPr lang="ru-RU" sz="2400" dirty="0"/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071942"/>
            <a:ext cx="285752" cy="857256"/>
          </a:xfrm>
          <a:prstGeom prst="rect">
            <a:avLst/>
          </a:prstGeom>
          <a:noFill/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071942"/>
            <a:ext cx="291467" cy="857256"/>
          </a:xfrm>
          <a:prstGeom prst="rect">
            <a:avLst/>
          </a:prstGeom>
          <a:noFill/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071942"/>
            <a:ext cx="291467" cy="857256"/>
          </a:xfrm>
          <a:prstGeom prst="rect">
            <a:avLst/>
          </a:prstGeom>
          <a:noFill/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071942"/>
            <a:ext cx="291467" cy="857256"/>
          </a:xfrm>
          <a:prstGeom prst="rect">
            <a:avLst/>
          </a:prstGeom>
          <a:noFill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071942"/>
            <a:ext cx="285752" cy="840447"/>
          </a:xfrm>
          <a:prstGeom prst="rect">
            <a:avLst/>
          </a:prstGeom>
          <a:noFill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071942"/>
            <a:ext cx="142876" cy="857256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71942"/>
            <a:ext cx="285752" cy="840447"/>
          </a:xfrm>
          <a:prstGeom prst="rect">
            <a:avLst/>
          </a:prstGeom>
          <a:noFill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71942"/>
            <a:ext cx="274322" cy="857256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071942"/>
            <a:ext cx="285752" cy="840447"/>
          </a:xfrm>
          <a:prstGeom prst="rect">
            <a:avLst/>
          </a:prstGeom>
          <a:noFill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071942"/>
            <a:ext cx="285752" cy="840447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071942"/>
            <a:ext cx="285751" cy="840444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071942"/>
            <a:ext cx="285751" cy="840445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071941"/>
            <a:ext cx="285752" cy="840447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4071942"/>
            <a:ext cx="440058" cy="857256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929190" y="4286256"/>
            <a:ext cx="357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475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522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570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618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713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число называется смешанным?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Пользуясь рисунком, запиши неправильную дробь в виде смешанного числа:</a:t>
            </a:r>
          </a:p>
          <a:p>
            <a:pPr>
              <a:buNone/>
            </a:pPr>
            <a:r>
              <a:rPr lang="ru-RU" sz="2000" dirty="0" smtClean="0"/>
              <a:t>а)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б)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Как представить неправильную дробь в виде смешанного числа?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Представьте неправильные дроби в виде смешанного числа: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1571604" y="2000240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714348" y="2000240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4143372" y="2000240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2428860" y="2000240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3286116" y="2000240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 t="13333" b="13333"/>
          <a:stretch>
            <a:fillRect/>
          </a:stretch>
        </p:blipFill>
        <p:spPr bwMode="auto">
          <a:xfrm>
            <a:off x="5000628" y="2000240"/>
            <a:ext cx="8001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928802"/>
            <a:ext cx="785818" cy="714380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928801"/>
            <a:ext cx="571504" cy="714381"/>
          </a:xfrm>
          <a:prstGeom prst="rect">
            <a:avLst/>
          </a:prstGeom>
          <a:noFill/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00628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429124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857620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214678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2571736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928794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357290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85786" y="2786058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 rot="16200000">
            <a:off x="5501488" y="2856702"/>
            <a:ext cx="357187" cy="215899"/>
          </a:xfrm>
          <a:prstGeom prst="rtTriangle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786058"/>
            <a:ext cx="542925" cy="619125"/>
          </a:xfrm>
          <a:prstGeom prst="rect">
            <a:avLst/>
          </a:prstGeom>
          <a:noFill/>
        </p:spPr>
      </p:pic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786059"/>
            <a:ext cx="500066" cy="642942"/>
          </a:xfrm>
          <a:prstGeom prst="rect">
            <a:avLst/>
          </a:prstGeom>
          <a:noFill/>
        </p:spPr>
      </p:pic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2571736" y="3500438"/>
            <a:ext cx="568325" cy="509587"/>
          </a:xfrm>
          <a:prstGeom prst="hexagon">
            <a:avLst>
              <a:gd name="adj" fmla="val 25605"/>
              <a:gd name="vf" fmla="val 11547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1714480" y="3500438"/>
            <a:ext cx="568325" cy="509587"/>
          </a:xfrm>
          <a:prstGeom prst="hexagon">
            <a:avLst>
              <a:gd name="adj" fmla="val 25605"/>
              <a:gd name="vf" fmla="val 11547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785786" y="3500438"/>
            <a:ext cx="568325" cy="509587"/>
          </a:xfrm>
          <a:prstGeom prst="hexagon">
            <a:avLst>
              <a:gd name="adj" fmla="val 25605"/>
              <a:gd name="vf" fmla="val 11547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" name="Рисунок 3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3500438"/>
            <a:ext cx="675431" cy="5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5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500438"/>
            <a:ext cx="642942" cy="733179"/>
          </a:xfrm>
          <a:prstGeom prst="rect">
            <a:avLst/>
          </a:prstGeom>
          <a:noFill/>
        </p:spPr>
      </p:pic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876"/>
            <a:ext cx="500066" cy="571505"/>
          </a:xfrm>
          <a:prstGeom prst="rect">
            <a:avLst/>
          </a:prstGeom>
          <a:noFill/>
        </p:spPr>
      </p:pic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9" name="Picture 3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72140"/>
            <a:ext cx="428628" cy="796023"/>
          </a:xfrm>
          <a:prstGeom prst="rect">
            <a:avLst/>
          </a:prstGeom>
          <a:noFill/>
        </p:spPr>
      </p:pic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73" name="Picture 4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500702"/>
            <a:ext cx="357190" cy="773912"/>
          </a:xfrm>
          <a:prstGeom prst="rect">
            <a:avLst/>
          </a:prstGeom>
          <a:noFill/>
        </p:spPr>
      </p:pic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76" name="Picture 4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500702"/>
            <a:ext cx="428628" cy="765407"/>
          </a:xfrm>
          <a:prstGeom prst="rect">
            <a:avLst/>
          </a:prstGeom>
          <a:noFill/>
        </p:spPr>
      </p:pic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79" name="Picture 47" descr="C:\Documents and Settings\Администратор\Мои документы\Мои рисунки\школа\shkolnye_kartinki_0-150x150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916832"/>
            <a:ext cx="785818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77318" cy="50085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2000" dirty="0" smtClean="0"/>
              <a:t>Составь по рисунку смешанное число и запиши его в виде неправильной дроби.</a:t>
            </a:r>
            <a:endParaRPr lang="ru-RU" dirty="0" smtClean="0"/>
          </a:p>
          <a:p>
            <a:pPr>
              <a:buNone/>
            </a:pPr>
            <a:r>
              <a:rPr lang="ru-RU" sz="1600" dirty="0" smtClean="0"/>
              <a:t>            </a:t>
            </a:r>
            <a:r>
              <a:rPr lang="ru-RU" sz="2000" dirty="0" smtClean="0"/>
              <a:t>а)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б)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2000" dirty="0" smtClean="0"/>
              <a:t>Как</a:t>
            </a:r>
            <a:r>
              <a:rPr lang="ru-RU" sz="2800" dirty="0" smtClean="0"/>
              <a:t> </a:t>
            </a:r>
            <a:r>
              <a:rPr lang="ru-RU" sz="2000" dirty="0" smtClean="0"/>
              <a:t>представить смешанное число в виде неправильной дроби?</a:t>
            </a:r>
          </a:p>
          <a:p>
            <a:pPr>
              <a:buNone/>
            </a:pPr>
            <a:r>
              <a:rPr lang="ru-RU" sz="2000" dirty="0" smtClean="0"/>
              <a:t>Представьте смешанное число в виде неправильной дроби: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9457" name="Picture 1" descr="C:\Documents and Settings\Администратор\Мои документы\Мои рисунки\школа\64201674_1284872765_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71670" cy="1500174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00240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00240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00240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00240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000240"/>
            <a:ext cx="62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785926"/>
            <a:ext cx="714380" cy="761225"/>
          </a:xfrm>
          <a:prstGeom prst="rect">
            <a:avLst/>
          </a:prstGeom>
          <a:noFill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857364"/>
            <a:ext cx="428628" cy="642942"/>
          </a:xfrm>
          <a:prstGeom prst="rect">
            <a:avLst/>
          </a:prstGeom>
          <a:noFill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714620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714620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2714620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714620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714620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714620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714620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429000"/>
            <a:ext cx="714380" cy="693055"/>
          </a:xfrm>
          <a:prstGeom prst="rect">
            <a:avLst/>
          </a:prstGeom>
          <a:noFill/>
        </p:spPr>
      </p:pic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429000"/>
            <a:ext cx="357190" cy="773912"/>
          </a:xfrm>
          <a:prstGeom prst="rect">
            <a:avLst/>
          </a:prstGeom>
          <a:noFill/>
        </p:spPr>
      </p:pic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500702"/>
            <a:ext cx="581025" cy="619125"/>
          </a:xfrm>
          <a:prstGeom prst="rect">
            <a:avLst/>
          </a:prstGeom>
          <a:noFill/>
        </p:spPr>
      </p:pic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500702"/>
            <a:ext cx="285752" cy="649436"/>
          </a:xfrm>
          <a:prstGeom prst="rect">
            <a:avLst/>
          </a:prstGeom>
          <a:noFill/>
        </p:spPr>
      </p:pic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500702"/>
            <a:ext cx="723900" cy="609600"/>
          </a:xfrm>
          <a:prstGeom prst="rect">
            <a:avLst/>
          </a:prstGeom>
          <a:noFill/>
        </p:spPr>
      </p:pic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90" name="Picture 34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500702"/>
            <a:ext cx="581025" cy="619125"/>
          </a:xfrm>
          <a:prstGeom prst="rect">
            <a:avLst/>
          </a:prstGeom>
          <a:noFill/>
        </p:spPr>
      </p:pic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92" name="Picture 36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500702"/>
            <a:ext cx="285750" cy="619125"/>
          </a:xfrm>
          <a:prstGeom prst="rect">
            <a:avLst/>
          </a:prstGeom>
          <a:noFill/>
        </p:spPr>
      </p:pic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94" name="Picture 38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500702"/>
            <a:ext cx="285750" cy="619125"/>
          </a:xfrm>
          <a:prstGeom prst="rect">
            <a:avLst/>
          </a:prstGeom>
          <a:noFill/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62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4714876" y="1928802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714348" y="1857364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1785918" y="1857364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15306"/>
          <a:stretch>
            <a:fillRect/>
          </a:stretch>
        </p:blipFill>
        <p:spPr bwMode="auto">
          <a:xfrm>
            <a:off x="3857620" y="1928802"/>
            <a:ext cx="76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42910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285852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928794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3071802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500298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929322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357818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786314" y="3000372"/>
            <a:ext cx="461962" cy="3587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2071670" y="3714752"/>
            <a:ext cx="568325" cy="509587"/>
          </a:xfrm>
          <a:prstGeom prst="hexagon">
            <a:avLst>
              <a:gd name="adj" fmla="val 25605"/>
              <a:gd name="vf" fmla="val 11547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357290" y="3714752"/>
            <a:ext cx="568325" cy="509587"/>
          </a:xfrm>
          <a:prstGeom prst="hexagon">
            <a:avLst>
              <a:gd name="adj" fmla="val 25605"/>
              <a:gd name="vf" fmla="val 11547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571472" y="3714752"/>
            <a:ext cx="568325" cy="509587"/>
          </a:xfrm>
          <a:prstGeom prst="hexagon">
            <a:avLst>
              <a:gd name="adj" fmla="val 25605"/>
              <a:gd name="vf" fmla="val 11547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2857488" y="3714752"/>
            <a:ext cx="568325" cy="509587"/>
          </a:xfrm>
          <a:prstGeom prst="hexagon">
            <a:avLst>
              <a:gd name="adj" fmla="val 25605"/>
              <a:gd name="vf" fmla="val 11547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928802"/>
            <a:ext cx="39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857364"/>
            <a:ext cx="419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3714744" y="378619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+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292893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+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1928802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+</a:t>
            </a:r>
            <a:endParaRPr lang="ru-RU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2928934"/>
            <a:ext cx="533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3000372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48" y="3714752"/>
            <a:ext cx="600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00892" y="2285992"/>
            <a:ext cx="5000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143636" y="1312543"/>
            <a:ext cx="285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072066" y="3143248"/>
            <a:ext cx="3571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23528" y="4766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643050"/>
            <a:ext cx="571504" cy="1092581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714620"/>
            <a:ext cx="500066" cy="956009"/>
          </a:xfrm>
          <a:prstGeom prst="rect">
            <a:avLst/>
          </a:prstGeom>
          <a:noFill/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71876"/>
            <a:ext cx="500066" cy="956009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-63247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Выполните действия с фигурами и запишите равенства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428596" y="4998404"/>
            <a:ext cx="7858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складываются и вычитаются смешанные числа?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9" name="Picture 19" descr="C:\Documents and Settings\Администратор\Мои документы\Мои рисунки\школа\1271621565_r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72387" y="4748161"/>
            <a:ext cx="1471613" cy="210983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009672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Назови  имена трех главных олимпийских богов в греческой мифологии. три брата, дети 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Кроноса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 и Реи, они поделили власть между собой: небо, море, подземное царство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2143140" cy="714380"/>
        </p:xfrm>
        <a:graphic>
          <a:graphicData uri="http://schemas.openxmlformats.org/drawingml/2006/table">
            <a:tbl>
              <a:tblPr/>
              <a:tblGrid>
                <a:gridCol w="571504"/>
                <a:gridCol w="1571636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643050"/>
            <a:ext cx="928694" cy="61912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714620"/>
          <a:ext cx="2143140" cy="684000"/>
        </p:xfrm>
        <a:graphic>
          <a:graphicData uri="http://schemas.openxmlformats.org/drawingml/2006/table">
            <a:tbl>
              <a:tblPr/>
              <a:tblGrid>
                <a:gridCol w="642942"/>
                <a:gridCol w="1500198"/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3714752"/>
          <a:ext cx="2143140" cy="684000"/>
        </p:xfrm>
        <a:graphic>
          <a:graphicData uri="http://schemas.openxmlformats.org/drawingml/2006/table">
            <a:tbl>
              <a:tblPr/>
              <a:tblGrid>
                <a:gridCol w="642942"/>
                <a:gridCol w="1500198"/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4643446"/>
          <a:ext cx="2214578" cy="712800"/>
        </p:xfrm>
        <a:graphic>
          <a:graphicData uri="http://schemas.openxmlformats.org/drawingml/2006/table">
            <a:tbl>
              <a:tblPr/>
              <a:tblGrid>
                <a:gridCol w="646262"/>
                <a:gridCol w="1568316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86058"/>
            <a:ext cx="1071570" cy="476250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714752"/>
            <a:ext cx="1071570" cy="619125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643446"/>
            <a:ext cx="1214446" cy="619125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57488" y="2643182"/>
          <a:ext cx="2143140" cy="712800"/>
        </p:xfrm>
        <a:graphic>
          <a:graphicData uri="http://schemas.openxmlformats.org/drawingml/2006/table">
            <a:tbl>
              <a:tblPr/>
              <a:tblGrid>
                <a:gridCol w="785818"/>
                <a:gridCol w="1357322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857488" y="4643446"/>
          <a:ext cx="2214578" cy="712800"/>
        </p:xfrm>
        <a:graphic>
          <a:graphicData uri="http://schemas.openxmlformats.org/drawingml/2006/table">
            <a:tbl>
              <a:tblPr/>
              <a:tblGrid>
                <a:gridCol w="785818"/>
                <a:gridCol w="1428760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857489" y="3714752"/>
          <a:ext cx="2214578" cy="712800"/>
        </p:xfrm>
        <a:graphic>
          <a:graphicData uri="http://schemas.openxmlformats.org/drawingml/2006/table">
            <a:tbl>
              <a:tblPr/>
              <a:tblGrid>
                <a:gridCol w="696853"/>
                <a:gridCol w="1517725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572132" y="3929066"/>
          <a:ext cx="3214710" cy="712800"/>
        </p:xfrm>
        <a:graphic>
          <a:graphicData uri="http://schemas.openxmlformats.org/drawingml/2006/table">
            <a:tbl>
              <a:tblPr/>
              <a:tblGrid>
                <a:gridCol w="822368"/>
                <a:gridCol w="2392342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572132" y="2714620"/>
          <a:ext cx="3097156" cy="712800"/>
        </p:xfrm>
        <a:graphic>
          <a:graphicData uri="http://schemas.openxmlformats.org/drawingml/2006/table">
            <a:tbl>
              <a:tblPr/>
              <a:tblGrid>
                <a:gridCol w="739702"/>
                <a:gridCol w="2357454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572132" y="1643050"/>
          <a:ext cx="3143272" cy="712800"/>
        </p:xfrm>
        <a:graphic>
          <a:graphicData uri="http://schemas.openxmlformats.org/drawingml/2006/table">
            <a:tbl>
              <a:tblPr/>
              <a:tblGrid>
                <a:gridCol w="785818"/>
                <a:gridCol w="2357454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786050" y="1643050"/>
          <a:ext cx="2214578" cy="712800"/>
        </p:xfrm>
        <a:graphic>
          <a:graphicData uri="http://schemas.openxmlformats.org/drawingml/2006/table">
            <a:tbl>
              <a:tblPr/>
              <a:tblGrid>
                <a:gridCol w="785818"/>
                <a:gridCol w="1428760"/>
              </a:tblGrid>
              <a:tr h="7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000132" cy="512885"/>
          </a:xfrm>
          <a:prstGeom prst="rect">
            <a:avLst/>
          </a:prstGeom>
          <a:noFill/>
        </p:spPr>
      </p:pic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714620"/>
            <a:ext cx="1071570" cy="619125"/>
          </a:xfrm>
          <a:prstGeom prst="rect">
            <a:avLst/>
          </a:prstGeom>
          <a:noFill/>
        </p:spPr>
      </p:pic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786190"/>
            <a:ext cx="1285884" cy="571504"/>
          </a:xfrm>
          <a:prstGeom prst="rect">
            <a:avLst/>
          </a:prstGeom>
          <a:noFill/>
        </p:spPr>
      </p:pic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714884"/>
            <a:ext cx="1357322" cy="619125"/>
          </a:xfrm>
          <a:prstGeom prst="rect">
            <a:avLst/>
          </a:prstGeom>
          <a:noFill/>
        </p:spPr>
      </p:pic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714488"/>
            <a:ext cx="2071702" cy="628650"/>
          </a:xfrm>
          <a:prstGeom prst="rect">
            <a:avLst/>
          </a:prstGeom>
          <a:noFill/>
        </p:spPr>
      </p:pic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714620"/>
            <a:ext cx="2247900" cy="619125"/>
          </a:xfrm>
          <a:prstGeom prst="rect">
            <a:avLst/>
          </a:prstGeom>
          <a:noFill/>
        </p:spPr>
      </p:pic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000504"/>
            <a:ext cx="239077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427</TotalTime>
  <Words>403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Трек</vt:lpstr>
      <vt:lpstr>Формула</vt:lpstr>
      <vt:lpstr>Слайд 1</vt:lpstr>
      <vt:lpstr>Графический диктант</vt:lpstr>
      <vt:lpstr>Разминка</vt:lpstr>
      <vt:lpstr>Определите на сколько равных частей  разделен прямоугольник  и какая часть его закрашена</vt:lpstr>
      <vt:lpstr>   </vt:lpstr>
      <vt:lpstr>Какое число называется смешанным? </vt:lpstr>
      <vt:lpstr>Слайд 7</vt:lpstr>
      <vt:lpstr>Слайд 8</vt:lpstr>
      <vt:lpstr>Назови  имена трех главных олимпийских богов в греческой мифологии. три брата, дети  Кроноса и Реи, они поделили власть между собой: небо, море, подземное царство.</vt:lpstr>
      <vt:lpstr>Слайд 10</vt:lpstr>
      <vt:lpstr>Слайд 11</vt:lpstr>
      <vt:lpstr>Задача  (Сказка о золотом петушке)</vt:lpstr>
      <vt:lpstr>Итог:</vt:lpstr>
      <vt:lpstr>Домашняя работа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34</cp:revision>
  <dcterms:created xsi:type="dcterms:W3CDTF">2013-02-17T20:08:26Z</dcterms:created>
  <dcterms:modified xsi:type="dcterms:W3CDTF">2014-04-06T13:28:03Z</dcterms:modified>
</cp:coreProperties>
</file>