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0"/>
  </p:notesMasterIdLst>
  <p:sldIdLst>
    <p:sldId id="256" r:id="rId2"/>
    <p:sldId id="257" r:id="rId3"/>
    <p:sldId id="282" r:id="rId4"/>
    <p:sldId id="283" r:id="rId5"/>
    <p:sldId id="284" r:id="rId6"/>
    <p:sldId id="309" r:id="rId7"/>
    <p:sldId id="258" r:id="rId8"/>
    <p:sldId id="285" r:id="rId9"/>
    <p:sldId id="259" r:id="rId10"/>
    <p:sldId id="286" r:id="rId11"/>
    <p:sldId id="287" r:id="rId12"/>
    <p:sldId id="314" r:id="rId13"/>
    <p:sldId id="288" r:id="rId14"/>
    <p:sldId id="289" r:id="rId15"/>
    <p:sldId id="260" r:id="rId16"/>
    <p:sldId id="290" r:id="rId17"/>
    <p:sldId id="307" r:id="rId18"/>
    <p:sldId id="30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6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F9044-5DC6-4A42-9BF3-0A8841F09C90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95BE0-A616-4D7C-A535-6D8BD5220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95BE0-A616-4D7C-A535-6D8BD52207A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A36D7-C8F6-45F8-8A87-5435D3125DCF}" type="datetimeFigureOut">
              <a:rPr lang="ru-RU"/>
              <a:pPr>
                <a:defRPr/>
              </a:pPr>
              <a:t>04.04.2014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61362-F110-4C8C-8700-C381E818E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1E702-ED31-4A75-AD6C-C6B9311E0554}" type="datetimeFigureOut">
              <a:rPr lang="ru-RU"/>
              <a:pPr>
                <a:defRPr/>
              </a:pPr>
              <a:t>04.04.2014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42836-4D3C-4632-A262-DA5827660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E6AB9-7797-47A9-ABD5-3476AA47813C}" type="datetimeFigureOut">
              <a:rPr lang="ru-RU"/>
              <a:pPr>
                <a:defRPr/>
              </a:pPr>
              <a:t>04.04.2014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D4A8C-1A3E-4B59-81F6-721FAC468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636B4-09B1-4568-8522-9C368488AD66}" type="datetimeFigureOut">
              <a:rPr lang="ru-RU"/>
              <a:pPr>
                <a:defRPr/>
              </a:pPr>
              <a:t>04.04.2014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F45F-08F6-4307-A24B-C92DFB6B0F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AF3F0-8493-4EE2-A5E3-DF42DB531095}" type="datetimeFigureOut">
              <a:rPr lang="ru-RU"/>
              <a:pPr>
                <a:defRPr/>
              </a:pPr>
              <a:t>04.04.2014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35554-E556-4C3E-BF0F-0691A87DB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663D3-5DDA-41D1-8235-45CF5739D249}" type="datetimeFigureOut">
              <a:rPr lang="ru-RU"/>
              <a:pPr>
                <a:defRPr/>
              </a:pPr>
              <a:t>04.04.2014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B578A-D2D9-476E-8A01-2D6FA89D5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42642-09B6-45E5-8B85-D16C9AD5A9DF}" type="datetimeFigureOut">
              <a:rPr lang="ru-RU"/>
              <a:pPr>
                <a:defRPr/>
              </a:pPr>
              <a:t>04.04.2014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DD599-571B-468D-A7FD-AA4AB6224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22CFE-1A9A-496F-A4C8-079F9027AF41}" type="datetimeFigureOut">
              <a:rPr lang="ru-RU"/>
              <a:pPr>
                <a:defRPr/>
              </a:pPr>
              <a:t>04.04.2014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16854-480F-4F57-8AC3-54A0629DB3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E455E-89F2-477F-AFE7-8EF740734CFF}" type="datetimeFigureOut">
              <a:rPr lang="ru-RU"/>
              <a:pPr>
                <a:defRPr/>
              </a:pPr>
              <a:t>04.04.2014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842BF-C563-4341-8026-58F20ED22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F0E4D-4AA1-4E3A-815B-C50F2B5AD614}" type="datetimeFigureOut">
              <a:rPr lang="ru-RU"/>
              <a:pPr>
                <a:defRPr/>
              </a:pPr>
              <a:t>04.04.2014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80E0F-D16B-43AF-A86A-EAF9B1A88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6DE44-9713-4838-A45B-9EA56F3085B8}" type="datetimeFigureOut">
              <a:rPr lang="ru-RU"/>
              <a:pPr>
                <a:defRPr/>
              </a:pPr>
              <a:t>04.04.2014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FF65D-4D18-4043-B88D-8A1E6CEAE1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EC40CB-A6D1-44F6-8EC3-0B5F2C6DDB2A}" type="datetimeFigureOut">
              <a:rPr lang="ru-RU"/>
              <a:pPr>
                <a:defRPr/>
              </a:pPr>
              <a:t>04.04.2014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5B7290-0C79-49B4-90C3-FAE785EB5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88" r:id="rId4"/>
    <p:sldLayoutId id="2147483794" r:id="rId5"/>
    <p:sldLayoutId id="2147483789" r:id="rId6"/>
    <p:sldLayoutId id="2147483795" r:id="rId7"/>
    <p:sldLayoutId id="2147483796" r:id="rId8"/>
    <p:sldLayoutId id="2147483797" r:id="rId9"/>
    <p:sldLayoutId id="2147483790" r:id="rId10"/>
    <p:sldLayoutId id="214748379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hyperlink" Target="file:///C:\Users\&#1059;&#1095;&#1080;&#1090;&#1077;&#1083;&#1100;\Desktop\&#1082;&#1086;&#1087;&#1080;&#1103;%202013%2005\&#1090;&#1077;&#1093;&#1085;&#1086;&#1083;&#1086;&#1075;&#1080;&#1103;%20&#1083;&#1080;&#1094;&#1077;&#1081;\&#1085;&#1072;%20&#1082;&#1086;&#1085;&#1082;&#1091;&#1088;&#1089;%201%20&#1089;&#1077;&#1085;&#1090;&#1103;&#1073;&#1088;&#1103;\2014&#1075;&#1086;&#1076;\&#1055;&#1088;&#1077;&#1079;&#1077;&#1085;&#1090;&#1072;&#1094;&#1080;&#1103;.PPT\&#1090;&#1072;&#1073;&#1083;&#1080;&#1094;&#1072;.docx" TargetMode="Externa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hyperlink" Target="file:///C:\Users\&#1059;&#1095;&#1080;&#1090;&#1077;&#1083;&#1100;\Desktop\&#1082;&#1086;&#1087;&#1080;&#1103;%202013%2005\&#1090;&#1077;&#1093;&#1085;&#1086;&#1083;&#1086;&#1075;&#1080;&#1103;%20&#1083;&#1080;&#1094;&#1077;&#1081;\&#1085;&#1072;%20&#1082;&#1086;&#1085;&#1082;&#1091;&#1088;&#1089;%201%20&#1089;&#1077;&#1085;&#1090;&#1103;&#1073;&#1088;&#1103;\2014&#1075;&#1086;&#1076;\&#1055;&#1088;&#1077;&#1079;&#1077;&#1085;&#1090;&#1072;&#1094;&#1080;&#1103;.PPT\&#1090;&#1072;&#1073;&#1083;&#1080;&#1094;&#1072;.docx" TargetMode="External"/><Relationship Id="rId5" Type="http://schemas.openxmlformats.org/officeDocument/2006/relationships/image" Target="../media/image34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.trudovik/" TargetMode="Externa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nsportal.ru/vuz/fiziko-matematicheskie-nauki/library/prezentatsiya-k-uroku-po-fizike-istochniki-elektricheskogo-" TargetMode="External"/><Relationship Id="rId4" Type="http://schemas.openxmlformats.org/officeDocument/2006/relationships/hyperlink" Target="http://www.electromonter.info/handbook/symbol_all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086;&#1090;&#1082;&#1091;&#1076;&#1072;%20&#1073;&#1077;&#1088;&#1077;&#1090;&#1089;&#1103;%20&#1101;&#1083;&#1077;&#1082;&#1090;&#1088;&#1080;&#1095;&#1077;&#1089;&#1082;&#1080;&#1081;%20&#1090;&#1086;&#1082;%20(1).mp4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86;&#1090;&#1082;&#1091;&#1076;&#1072;%20&#1073;&#1077;&#1088;&#1077;&#1090;&#1089;&#1103;%20&#1101;&#1083;&#1077;&#1082;&#1090;&#1088;&#1080;&#1095;&#1077;&#1089;&#1082;&#1080;&#1081;%20&#1090;&#1086;&#1082;%20(2).mp4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385765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Министерство образования и науки РФ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Сказочный мир электричества.</a:t>
            </a:r>
            <a:br>
              <a:rPr lang="ru-RU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5 класс.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4214818"/>
            <a:ext cx="8572500" cy="2357432"/>
          </a:xfrm>
        </p:spPr>
        <p:txBody>
          <a:bodyPr>
            <a:normAutofit fontScale="25000" lnSpcReduction="20000"/>
          </a:bodyPr>
          <a:lstStyle/>
          <a:p>
            <a:pPr marL="5205413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Работу выполнили: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marL="5205413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учитель технологии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marL="5205413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МОУ ЛИЦЕЙ №1  г.  Волгограда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marL="5205413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Нагорный Николай Алексеевич;</a:t>
            </a:r>
          </a:p>
          <a:p>
            <a:pPr marL="5205413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(238-042-284)</a:t>
            </a:r>
          </a:p>
          <a:p>
            <a:pPr marL="5205413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учитель технологии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marL="5205413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МОУ  СОШ №124  г.  Волгограда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marL="5205413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Чушкин Александр Анатольевич</a:t>
            </a:r>
          </a:p>
          <a:p>
            <a:pPr marL="5205413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(279-434-882).</a:t>
            </a:r>
          </a:p>
          <a:p>
            <a:pPr marL="5205413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205413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205413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205413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Волгоград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</a:p>
          <a:p>
            <a:pPr algn="ct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9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714356"/>
            <a:ext cx="2428892" cy="253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714348" y="714356"/>
            <a:ext cx="1843088" cy="390525"/>
          </a:xfrm>
        </p:spPr>
        <p:txBody>
          <a:bodyPr/>
          <a:lstStyle/>
          <a:p>
            <a:pPr algn="ctr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Металлы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142875"/>
            <a:ext cx="8858280" cy="642919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Проводники электрического тока.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714356"/>
            <a:ext cx="243934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714356"/>
            <a:ext cx="242889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428992" y="71435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Земля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15074" y="78579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Вода</a:t>
            </a:r>
            <a:endParaRPr lang="ru-RU" dirty="0"/>
          </a:p>
        </p:txBody>
      </p:sp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3500438"/>
            <a:ext cx="2357454" cy="203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42910" y="350043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Люди и животные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14810" y="3857628"/>
            <a:ext cx="4500594" cy="169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Обозначение на схемах: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Проводник –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Соединение проводников -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2330" y="4357694"/>
            <a:ext cx="71438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5072074"/>
            <a:ext cx="71438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71538" y="285728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Устройства включения/выключения и защиты.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642910" y="4786322"/>
            <a:ext cx="1857388" cy="1857388"/>
            <a:chOff x="4500562" y="3143248"/>
            <a:chExt cx="2152448" cy="1785950"/>
          </a:xfrm>
        </p:grpSpPr>
        <p:pic>
          <p:nvPicPr>
            <p:cNvPr id="39940" name="Picture 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500562" y="3143248"/>
              <a:ext cx="2152448" cy="17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9938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500562" y="3143248"/>
              <a:ext cx="762005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928670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2857496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2714612" y="1357298"/>
            <a:ext cx="2357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Выключатель кнопочный нажимной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928926" y="335756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Выключатель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5429264"/>
            <a:ext cx="2967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Предохранитель плавкий.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000760" y="928670"/>
            <a:ext cx="2539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Обозначение на схемах:</a:t>
            </a:r>
          </a:p>
        </p:txBody>
      </p:sp>
      <p:pic>
        <p:nvPicPr>
          <p:cNvPr id="19" name="Рисунок 1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1357298"/>
            <a:ext cx="11430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00892" y="2928934"/>
            <a:ext cx="114300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7072330" y="4857760"/>
            <a:ext cx="964413" cy="1107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642910" y="142852"/>
            <a:ext cx="7829550" cy="1033463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Изоляторы (диэлектрики)  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вещества</a:t>
            </a:r>
            <a:r>
              <a:rPr lang="ru-RU" sz="2000" dirty="0" smtClean="0"/>
              <a:t> которые не проводят электрический ток.</a:t>
            </a:r>
            <a:endParaRPr lang="ru-RU" sz="2000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928670"/>
            <a:ext cx="2428892" cy="3855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286124"/>
            <a:ext cx="2286016" cy="225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1000108"/>
            <a:ext cx="2500330" cy="187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42910" y="471488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Пластмассы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500826" y="142873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Фарфор, стекло.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72066" y="428625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Резина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00108"/>
            <a:ext cx="4762520" cy="476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14546" y="428604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Фонарь электрический.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94" y="1142984"/>
            <a:ext cx="33575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Составные части электрической схемы: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Гальванический элемент или батарея гальванических элементов.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Лампа накаливания.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Выключатель.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465107" y="3536157"/>
            <a:ext cx="100013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8143900" y="2428868"/>
            <a:ext cx="92869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71538" y="285728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Правила составления электрических схем.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214422"/>
            <a:ext cx="35719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Составление схемы начинается с изображения источника питания.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Схема вычерчивается под прямыми углами.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В схеме обязательно должно быть устройство для включения/отключения потребителей.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Электрический ток должен выйти из источника тока, пройти через потребитель и возвратится к источнику тока.</a:t>
            </a:r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285860"/>
            <a:ext cx="142876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643702" y="121442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3В</a:t>
            </a:r>
            <a:endParaRPr lang="ru-RU" dirty="0"/>
          </a:p>
        </p:txBody>
      </p:sp>
      <p:grpSp>
        <p:nvGrpSpPr>
          <p:cNvPr id="36" name="Группа 35"/>
          <p:cNvGrpSpPr/>
          <p:nvPr/>
        </p:nvGrpSpPr>
        <p:grpSpPr>
          <a:xfrm>
            <a:off x="7572396" y="1643050"/>
            <a:ext cx="929488" cy="858050"/>
            <a:chOff x="7572396" y="1643050"/>
            <a:chExt cx="929488" cy="858050"/>
          </a:xfrm>
        </p:grpSpPr>
        <p:cxnSp>
          <p:nvCxnSpPr>
            <p:cNvPr id="11" name="Прямая соединительная линия 10"/>
            <p:cNvCxnSpPr>
              <a:stCxn id="7" idx="3"/>
            </p:cNvCxnSpPr>
            <p:nvPr/>
          </p:nvCxnSpPr>
          <p:spPr>
            <a:xfrm>
              <a:off x="7572396" y="1643050"/>
              <a:ext cx="928694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8072462" y="2071678"/>
              <a:ext cx="85725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Группа 36"/>
          <p:cNvGrpSpPr/>
          <p:nvPr/>
        </p:nvGrpSpPr>
        <p:grpSpPr>
          <a:xfrm>
            <a:off x="7215206" y="3144042"/>
            <a:ext cx="1286678" cy="858050"/>
            <a:chOff x="7215206" y="3144042"/>
            <a:chExt cx="1286678" cy="858050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rot="5400000">
              <a:off x="8073256" y="3571876"/>
              <a:ext cx="856462" cy="7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7215206" y="4000504"/>
              <a:ext cx="1285884" cy="158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Группа 38"/>
          <p:cNvGrpSpPr/>
          <p:nvPr/>
        </p:nvGrpSpPr>
        <p:grpSpPr>
          <a:xfrm>
            <a:off x="5214942" y="1643050"/>
            <a:ext cx="1500198" cy="2357456"/>
            <a:chOff x="5214942" y="1643050"/>
            <a:chExt cx="1500198" cy="2357456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214942" y="4000504"/>
              <a:ext cx="1500198" cy="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5400000" flipH="1" flipV="1">
              <a:off x="4037009" y="2821777"/>
              <a:ext cx="2356660" cy="79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5214942" y="1643050"/>
              <a:ext cx="1071570" cy="158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Управляющая кнопка: документ 45">
            <a:hlinkClick r:id="rId5" action="ppaction://hlinkfile" highlightClick="1"/>
          </p:cNvPr>
          <p:cNvSpPr/>
          <p:nvPr/>
        </p:nvSpPr>
        <p:spPr>
          <a:xfrm>
            <a:off x="4929190" y="5286388"/>
            <a:ext cx="571504" cy="642942"/>
          </a:xfrm>
          <a:prstGeom prst="actionButtonDocument">
            <a:avLst/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1" name="Прямая со стрелкой 60"/>
          <p:cNvCxnSpPr/>
          <p:nvPr/>
        </p:nvCxnSpPr>
        <p:spPr>
          <a:xfrm>
            <a:off x="7786710" y="1928802"/>
            <a:ext cx="571504" cy="1588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rot="5400000">
            <a:off x="7393801" y="2893215"/>
            <a:ext cx="1928826" cy="1588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rot="10800000">
            <a:off x="5357818" y="3857628"/>
            <a:ext cx="3000396" cy="1588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rot="5400000" flipH="1" flipV="1">
            <a:off x="4429918" y="2857496"/>
            <a:ext cx="1999470" cy="794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>
            <a:off x="5429256" y="1928802"/>
            <a:ext cx="2286016" cy="1588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Солнце 91"/>
          <p:cNvSpPr/>
          <p:nvPr/>
        </p:nvSpPr>
        <p:spPr>
          <a:xfrm>
            <a:off x="6215074" y="3357562"/>
            <a:ext cx="1500198" cy="1285884"/>
          </a:xfrm>
          <a:prstGeom prst="sun">
            <a:avLst/>
          </a:prstGeom>
          <a:solidFill>
            <a:srgbClr val="FFFF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71670" y="357166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857224" y="0"/>
            <a:ext cx="785814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правила  техники безопасности при электромонтажных работах: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Собирайте электрические схемы, производите в них переключения при отсутствии напряжения.</a:t>
            </a:r>
          </a:p>
          <a:p>
            <a:pPr marL="457200" lvl="0" indent="-457200">
              <a:buFont typeface="+mj-lt"/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Схему собирайте так, чтобы провода не перекрещивались, не были натянуты и не скрещивались петельками.</a:t>
            </a:r>
          </a:p>
          <a:p>
            <a:pPr marL="457200" lvl="0" indent="-457200">
              <a:buFont typeface="+mj-lt"/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Собранную схему включайте только после осмотра ее учителем.</a:t>
            </a:r>
          </a:p>
          <a:p>
            <a:pPr marL="457200" lvl="0" indent="-457200">
              <a:buFont typeface="+mj-lt"/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проверяйте наличие напряжения пальцами.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sz="2400" b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561" name="Object 1"/>
          <p:cNvGraphicFramePr>
            <a:graphicFrameLocks noChangeAspect="1"/>
          </p:cNvGraphicFramePr>
          <p:nvPr/>
        </p:nvGraphicFramePr>
        <p:xfrm>
          <a:off x="4000496" y="5572140"/>
          <a:ext cx="1047758" cy="785818"/>
        </p:xfrm>
        <a:graphic>
          <a:graphicData uri="http://schemas.openxmlformats.org/presentationml/2006/ole">
            <p:oleObj spid="_x0000_s66561" name="Точечный рисунок" r:id="rId4" imgW="466543" imgH="352474" progId="PBrush">
              <p:embed/>
            </p:oleObj>
          </a:graphicData>
        </a:graphic>
      </p:graphicFrame>
      <p:pic>
        <p:nvPicPr>
          <p:cNvPr id="35" name="Рисунок 3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7679553" y="3393281"/>
            <a:ext cx="92869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7158" y="142852"/>
            <a:ext cx="81439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Ситуация.</a:t>
            </a:r>
          </a:p>
          <a:p>
            <a:r>
              <a:rPr lang="ru-RU" dirty="0" smtClean="0"/>
              <a:t>Вы собираетесь  в поход.  У вас есть фонарь на аккумуляторной батарее напряжением 6 вольт, и вы решили добавить к нему вентилятор, потому что на улице жаркая погода. Вентилятор должен включаться отдельным выключателем. Сначала вы начертили электрическую схему.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28860" y="1857364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Схема фонаря с вентилятором.</a:t>
            </a:r>
          </a:p>
        </p:txBody>
      </p:sp>
      <p:sp>
        <p:nvSpPr>
          <p:cNvPr id="8" name="Управляющая кнопка: документ 7">
            <a:hlinkClick r:id="rId6" action="ppaction://hlinkfile" highlightClick="1"/>
          </p:cNvPr>
          <p:cNvSpPr/>
          <p:nvPr/>
        </p:nvSpPr>
        <p:spPr>
          <a:xfrm>
            <a:off x="428596" y="6000768"/>
            <a:ext cx="571504" cy="642942"/>
          </a:xfrm>
          <a:prstGeom prst="actionButtonDocument">
            <a:avLst/>
          </a:prstGeom>
          <a:blipFill>
            <a:blip r:embed="rId7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0" name="Группа 29"/>
          <p:cNvGrpSpPr/>
          <p:nvPr/>
        </p:nvGrpSpPr>
        <p:grpSpPr>
          <a:xfrm>
            <a:off x="2214546" y="2357430"/>
            <a:ext cx="4930016" cy="2928958"/>
            <a:chOff x="2285190" y="3000372"/>
            <a:chExt cx="4930016" cy="2928958"/>
          </a:xfrm>
        </p:grpSpPr>
        <p:pic>
          <p:nvPicPr>
            <p:cNvPr id="20" name="Рисунок 19"/>
            <p:cNvPicPr/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5400000">
              <a:off x="4036215" y="4964917"/>
              <a:ext cx="1000132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Рисунок 14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5400000">
              <a:off x="6286512" y="4000504"/>
              <a:ext cx="857256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9" name="Группа 28"/>
            <p:cNvGrpSpPr/>
            <p:nvPr/>
          </p:nvGrpSpPr>
          <p:grpSpPr>
            <a:xfrm>
              <a:off x="3500430" y="3000372"/>
              <a:ext cx="1643074" cy="857256"/>
              <a:chOff x="3500430" y="3000372"/>
              <a:chExt cx="1643074" cy="857256"/>
            </a:xfrm>
          </p:grpSpPr>
          <p:pic>
            <p:nvPicPr>
              <p:cNvPr id="9" name="Рисунок 8"/>
              <p:cNvPicPr/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500430" y="3000372"/>
                <a:ext cx="1643074" cy="85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4143372" y="3000372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6В</a:t>
                </a:r>
                <a:endParaRPr lang="ru-RU" dirty="0"/>
              </a:p>
            </p:txBody>
          </p:sp>
        </p:grpSp>
        <p:cxnSp>
          <p:nvCxnSpPr>
            <p:cNvPr id="12" name="Прямая соединительная линия 11"/>
            <p:cNvCxnSpPr>
              <a:stCxn id="9" idx="3"/>
            </p:cNvCxnSpPr>
            <p:nvPr/>
          </p:nvCxnSpPr>
          <p:spPr>
            <a:xfrm>
              <a:off x="5143504" y="3429000"/>
              <a:ext cx="142876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6215074" y="3786190"/>
              <a:ext cx="71438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>
              <a:off x="6250793" y="5107793"/>
              <a:ext cx="64294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10800000">
              <a:off x="4786314" y="5429264"/>
              <a:ext cx="178595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2285984" y="5429264"/>
              <a:ext cx="1928826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 flipH="1" flipV="1">
              <a:off x="1285852" y="4429132"/>
              <a:ext cx="2000264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endCxn id="9" idx="1"/>
            </p:cNvCxnSpPr>
            <p:nvPr/>
          </p:nvCxnSpPr>
          <p:spPr>
            <a:xfrm>
              <a:off x="2285984" y="3429000"/>
              <a:ext cx="1214446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Группа 51"/>
          <p:cNvGrpSpPr/>
          <p:nvPr/>
        </p:nvGrpSpPr>
        <p:grpSpPr>
          <a:xfrm>
            <a:off x="4786314" y="4215612"/>
            <a:ext cx="3215504" cy="1715306"/>
            <a:chOff x="4786314" y="4215612"/>
            <a:chExt cx="3215504" cy="1715306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 rot="5400000">
              <a:off x="7144562" y="5072074"/>
              <a:ext cx="1713718" cy="7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10800000">
              <a:off x="4786314" y="5929330"/>
              <a:ext cx="321471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8" name="Группа 37"/>
          <p:cNvGrpSpPr/>
          <p:nvPr/>
        </p:nvGrpSpPr>
        <p:grpSpPr>
          <a:xfrm>
            <a:off x="2143108" y="4714884"/>
            <a:ext cx="2000264" cy="1216034"/>
            <a:chOff x="2143108" y="4714884"/>
            <a:chExt cx="2000264" cy="1216034"/>
          </a:xfrm>
        </p:grpSpPr>
        <p:grpSp>
          <p:nvGrpSpPr>
            <p:cNvPr id="53" name="Группа 52"/>
            <p:cNvGrpSpPr/>
            <p:nvPr/>
          </p:nvGrpSpPr>
          <p:grpSpPr>
            <a:xfrm>
              <a:off x="2214546" y="4787116"/>
              <a:ext cx="1928826" cy="1143802"/>
              <a:chOff x="2214546" y="4787116"/>
              <a:chExt cx="1928826" cy="1143802"/>
            </a:xfrm>
          </p:grpSpPr>
          <p:cxnSp>
            <p:nvCxnSpPr>
              <p:cNvPr id="46" name="Прямая соединительная линия 45"/>
              <p:cNvCxnSpPr/>
              <p:nvPr/>
            </p:nvCxnSpPr>
            <p:spPr>
              <a:xfrm rot="10800000">
                <a:off x="2214546" y="5929330"/>
                <a:ext cx="1928826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 rot="5400000">
                <a:off x="1643836" y="5357826"/>
                <a:ext cx="1142214" cy="79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Блок-схема: узел 30"/>
            <p:cNvSpPr/>
            <p:nvPr/>
          </p:nvSpPr>
          <p:spPr>
            <a:xfrm flipH="1" flipV="1">
              <a:off x="2143108" y="4714884"/>
              <a:ext cx="142876" cy="142876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6429388" y="2714620"/>
            <a:ext cx="1572430" cy="858050"/>
            <a:chOff x="6429388" y="2714620"/>
            <a:chExt cx="1572430" cy="858050"/>
          </a:xfrm>
        </p:grpSpPr>
        <p:grpSp>
          <p:nvGrpSpPr>
            <p:cNvPr id="51" name="Группа 50"/>
            <p:cNvGrpSpPr/>
            <p:nvPr/>
          </p:nvGrpSpPr>
          <p:grpSpPr>
            <a:xfrm>
              <a:off x="6500826" y="2786058"/>
              <a:ext cx="1500992" cy="786612"/>
              <a:chOff x="6500826" y="2786058"/>
              <a:chExt cx="1500992" cy="786612"/>
            </a:xfrm>
          </p:grpSpPr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6500826" y="2786058"/>
                <a:ext cx="1500198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 rot="5400000">
                <a:off x="7608115" y="3178967"/>
                <a:ext cx="785818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Блок-схема: узел 32"/>
            <p:cNvSpPr/>
            <p:nvPr/>
          </p:nvSpPr>
          <p:spPr>
            <a:xfrm flipH="1" flipV="1">
              <a:off x="6429388" y="2714620"/>
              <a:ext cx="142876" cy="142876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41" name="Прямая со стрелкой 40"/>
          <p:cNvCxnSpPr/>
          <p:nvPr/>
        </p:nvCxnSpPr>
        <p:spPr>
          <a:xfrm>
            <a:off x="4857752" y="3000372"/>
            <a:ext cx="1714512" cy="1588"/>
          </a:xfrm>
          <a:prstGeom prst="straightConnector1">
            <a:avLst/>
          </a:prstGeom>
          <a:ln w="158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rot="5400000">
            <a:off x="5429256" y="3786190"/>
            <a:ext cx="1571636" cy="1588"/>
          </a:xfrm>
          <a:prstGeom prst="straightConnector1">
            <a:avLst/>
          </a:prstGeom>
          <a:ln w="158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Группа 71"/>
          <p:cNvGrpSpPr/>
          <p:nvPr/>
        </p:nvGrpSpPr>
        <p:grpSpPr>
          <a:xfrm>
            <a:off x="6572264" y="3000372"/>
            <a:ext cx="1215240" cy="2643206"/>
            <a:chOff x="6572264" y="3000372"/>
            <a:chExt cx="1215240" cy="2643206"/>
          </a:xfrm>
        </p:grpSpPr>
        <p:cxnSp>
          <p:nvCxnSpPr>
            <p:cNvPr id="43" name="Прямая со стрелкой 42"/>
            <p:cNvCxnSpPr/>
            <p:nvPr/>
          </p:nvCxnSpPr>
          <p:spPr>
            <a:xfrm>
              <a:off x="6572264" y="3000372"/>
              <a:ext cx="1214446" cy="1588"/>
            </a:xfrm>
            <a:prstGeom prst="straightConnector1">
              <a:avLst/>
            </a:prstGeom>
            <a:ln w="15875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 стрелкой 55"/>
            <p:cNvCxnSpPr/>
            <p:nvPr/>
          </p:nvCxnSpPr>
          <p:spPr>
            <a:xfrm rot="5400000">
              <a:off x="6465901" y="4321975"/>
              <a:ext cx="2642412" cy="794"/>
            </a:xfrm>
            <a:prstGeom prst="straightConnector1">
              <a:avLst/>
            </a:prstGeom>
            <a:ln w="15875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Прямая со стрелкой 62"/>
          <p:cNvCxnSpPr/>
          <p:nvPr/>
        </p:nvCxnSpPr>
        <p:spPr>
          <a:xfrm>
            <a:off x="2357422" y="3071810"/>
            <a:ext cx="1214446" cy="1588"/>
          </a:xfrm>
          <a:prstGeom prst="straightConnector1">
            <a:avLst/>
          </a:prstGeom>
          <a:ln w="158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Группа 72"/>
          <p:cNvGrpSpPr/>
          <p:nvPr/>
        </p:nvGrpSpPr>
        <p:grpSpPr>
          <a:xfrm>
            <a:off x="2356628" y="3072604"/>
            <a:ext cx="5358644" cy="2572562"/>
            <a:chOff x="2356628" y="3072604"/>
            <a:chExt cx="5358644" cy="2572562"/>
          </a:xfrm>
        </p:grpSpPr>
        <p:cxnSp>
          <p:nvCxnSpPr>
            <p:cNvPr id="59" name="Прямая со стрелкой 58"/>
            <p:cNvCxnSpPr/>
            <p:nvPr/>
          </p:nvCxnSpPr>
          <p:spPr>
            <a:xfrm rot="10800000">
              <a:off x="2357422" y="5643578"/>
              <a:ext cx="5357850" cy="1588"/>
            </a:xfrm>
            <a:prstGeom prst="straightConnector1">
              <a:avLst/>
            </a:prstGeom>
            <a:ln w="15875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 стрелкой 60"/>
            <p:cNvCxnSpPr/>
            <p:nvPr/>
          </p:nvCxnSpPr>
          <p:spPr>
            <a:xfrm rot="5400000" flipH="1" flipV="1">
              <a:off x="1071538" y="4357694"/>
              <a:ext cx="2571768" cy="1588"/>
            </a:xfrm>
            <a:prstGeom prst="straightConnector1">
              <a:avLst/>
            </a:prstGeom>
            <a:ln w="15875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 стрелкой 65"/>
            <p:cNvCxnSpPr/>
            <p:nvPr/>
          </p:nvCxnSpPr>
          <p:spPr>
            <a:xfrm rot="10800000">
              <a:off x="2357422" y="4572008"/>
              <a:ext cx="3857652" cy="1588"/>
            </a:xfrm>
            <a:prstGeom prst="straightConnector1">
              <a:avLst/>
            </a:prstGeom>
            <a:ln w="15875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66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428604"/>
            <a:ext cx="81439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Задания на дом.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Из  набора элементов составить электрическую схему:</a:t>
            </a:r>
          </a:p>
          <a:p>
            <a:pPr algn="ctr"/>
            <a:endParaRPr lang="ru-RU" dirty="0" smtClean="0"/>
          </a:p>
          <a:p>
            <a:pPr marL="342900" indent="-342900" algn="ctr">
              <a:buFont typeface="+mj-lt"/>
              <a:buAutoNum type="arabicPeriod"/>
            </a:pPr>
            <a:r>
              <a:rPr lang="ru-RU" dirty="0" smtClean="0"/>
              <a:t>Гальванический элемент, 2 лампочки, 2 выключателя, предохранитель. Каждая лампочка включается своим выключателем.</a:t>
            </a:r>
          </a:p>
          <a:p>
            <a:pPr marL="342900" indent="-342900" algn="ctr">
              <a:buFont typeface="+mj-lt"/>
              <a:buAutoNum type="arabicPeriod"/>
            </a:pPr>
            <a:endParaRPr lang="ru-RU" dirty="0" smtClean="0"/>
          </a:p>
          <a:p>
            <a:pPr marL="342900" indent="-342900" algn="ctr">
              <a:buFont typeface="+mj-lt"/>
              <a:buAutoNum type="arabicPeriod"/>
            </a:pPr>
            <a:r>
              <a:rPr lang="ru-RU" dirty="0" smtClean="0"/>
              <a:t>Батарея гальванических элементов 6 вольт, вентилятор, 2 лампочки, 2 выключателя. Лампочки включаются одним выключателем, а вентилятор  включается отдельно. </a:t>
            </a:r>
          </a:p>
          <a:p>
            <a:pPr marL="342900" indent="-342900" algn="ctr">
              <a:buFont typeface="+mj-lt"/>
              <a:buAutoNum type="arabicPeriod"/>
            </a:pPr>
            <a:endParaRPr lang="ru-RU" dirty="0" smtClean="0"/>
          </a:p>
          <a:p>
            <a:pPr marL="342900" indent="-342900" algn="ctr">
              <a:buFont typeface="+mj-lt"/>
              <a:buAutoNum type="arabicPeriod"/>
            </a:pPr>
            <a:r>
              <a:rPr lang="ru-RU" dirty="0" smtClean="0"/>
              <a:t>Необходимо создать цепь,  которая состоит из звонка и лампочки, которая подключена параллельно звонку. Цепь питается от аккумуляторной батареи напряжением 12 вольт. Включение цепи производится  кнопочным нажимным выключателем. Цепь защищена плавким предохранителем.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14282" y="214290"/>
            <a:ext cx="8643966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  <a:tab pos="373063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Литература.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  <a:tab pos="373063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Самородский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П.С. Технология. Учебник для учащихся 5 классов (вариант для мальчиков) общеобразовательной школы/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П.С.Самородский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В.Д. Симоненко, А.Т. Тищенко; под ред. В.Д. Симоненко - М.: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Вентана-граф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1998.-166с.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  <a:tab pos="373063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Вышепольский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 И. С. Техническое черчение /  И. С.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Вышепольский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– М.: Высшая школа, 1987.-239с.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  <a:tab pos="373063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Семенихин, В.П. Изготовление инструментов в школьных мастерских: пособие для учителя/ В.П.Семенихин. – М.: Просвещение, 1987. - 207 с.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  <a:tab pos="373063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Карабанов, И.А. Технология обработки древесины: учебник для 5-9 классов общеобразовательных учреждений/ И.А. Карабанов.- М.: Просвещение, 2000. - 191 с.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  <a:tab pos="373063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http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://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wikipedia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org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hlinkClick r:id="rId2"/>
              </a:rPr>
              <a:t>/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  <a:tab pos="373063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hlinkClick r:id="rId3"/>
              </a:rPr>
              <a:t>http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hlinkClick r:id="rId3"/>
              </a:rPr>
              <a:t>://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hlinkClick r:id="rId3"/>
              </a:rPr>
              <a:t>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hlinkClick r:id="rId3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hlinkClick r:id="rId3"/>
              </a:rPr>
              <a:t>trudovik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hlinkClick r:id="rId3"/>
              </a:rPr>
              <a:t>/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0" eaLnBrk="0" hangingPunct="0">
              <a:buFontTx/>
              <a:buChar char="•"/>
              <a:tabLst>
                <a:tab pos="90488" algn="l"/>
                <a:tab pos="373063" algn="l"/>
              </a:tabLst>
            </a:pP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hlinkClick r:id="rId4"/>
              </a:rPr>
              <a:t>http://www.electromonter.info/handbook/symbol_all.html</a:t>
            </a:r>
            <a:endParaRPr lang="ru-RU" sz="1600" dirty="0" smtClean="0">
              <a:solidFill>
                <a:srgbClr val="FF0000"/>
              </a:solidFill>
              <a:latin typeface="Arial" pitchFamily="34" charset="0"/>
            </a:endParaRPr>
          </a:p>
          <a:p>
            <a:pPr lvl="0" eaLnBrk="0" hangingPunct="0">
              <a:buFontTx/>
              <a:buChar char="•"/>
              <a:tabLst>
                <a:tab pos="90488" algn="l"/>
                <a:tab pos="373063" algn="l"/>
              </a:tabLst>
            </a:pP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</a:rPr>
              <a:t>images.yandex.ru›</a:t>
            </a:r>
            <a:endParaRPr lang="ru-RU" sz="1600" dirty="0" smtClean="0">
              <a:solidFill>
                <a:srgbClr val="FF0000"/>
              </a:solidFill>
              <a:latin typeface="Arial" pitchFamily="34" charset="0"/>
            </a:endParaRPr>
          </a:p>
          <a:p>
            <a:pPr lvl="0" eaLnBrk="0" hangingPunct="0">
              <a:buFontTx/>
              <a:buChar char="•"/>
              <a:tabLst>
                <a:tab pos="90488" algn="l"/>
                <a:tab pos="373063" algn="l"/>
              </a:tabLst>
            </a:pP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hlinkClick r:id="rId5"/>
              </a:rPr>
              <a:t>http://nsportal.ru/vuz/fiziko-matematicheskie-nauki/library/prezentatsiya-k-uroku-po-fizike-istochniki-elektricheskogo-</a:t>
            </a:r>
            <a:endParaRPr lang="ru-RU" sz="1600" dirty="0" smtClean="0">
              <a:solidFill>
                <a:srgbClr val="FF0000"/>
              </a:solidFill>
              <a:latin typeface="Arial" pitchFamily="34" charset="0"/>
            </a:endParaRPr>
          </a:p>
          <a:p>
            <a:pPr lvl="0" eaLnBrk="0" hangingPunct="0">
              <a:buFontTx/>
              <a:buChar char="•"/>
              <a:tabLst>
                <a:tab pos="90488" algn="l"/>
                <a:tab pos="373063" algn="l"/>
              </a:tabLst>
            </a:pP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</a:rPr>
              <a:t>http://trigada.ucoz.com/load/videouroki_po_ehlektrike/otkuda_beretsja_ehlektrichestvo/4-1-0-65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  <a:tab pos="37306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Сказочный мир электричества.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60960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Овал 4">
            <a:hlinkClick r:id="" action="ppaction://noaction" highlightClick="1"/>
          </p:cNvPr>
          <p:cNvSpPr/>
          <p:nvPr/>
        </p:nvSpPr>
        <p:spPr>
          <a:xfrm>
            <a:off x="7286644" y="3000372"/>
            <a:ext cx="1143008" cy="928694"/>
          </a:xfrm>
          <a:prstGeom prst="ellipse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hlinkClick r:id="rId3" action="ppaction://hlinkfile"/>
              </a:rPr>
              <a:t>видео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47251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>Электрический ток  - </a:t>
            </a:r>
            <a:br>
              <a:rPr lang="ru-RU" sz="1800" dirty="0" smtClean="0"/>
            </a:br>
            <a:r>
              <a:rPr lang="ru-RU" sz="1800" dirty="0" smtClean="0"/>
              <a:t>это направленное движение электрически заряженных частиц</a:t>
            </a: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00174"/>
            <a:ext cx="4919679" cy="42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>
            <a:hlinkClick r:id="" action="ppaction://noaction" highlightClick="1"/>
          </p:cNvPr>
          <p:cNvSpPr/>
          <p:nvPr/>
        </p:nvSpPr>
        <p:spPr>
          <a:xfrm>
            <a:off x="7308304" y="2996952"/>
            <a:ext cx="1143008" cy="928694"/>
          </a:xfrm>
          <a:prstGeom prst="ellipse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hlinkClick r:id="rId3" action="ppaction://hlinkfile"/>
              </a:rPr>
              <a:t>видео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428596" y="214290"/>
            <a:ext cx="828680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Constantia" pitchFamily="18" charset="0"/>
                <a:ea typeface="Times New Roman" pitchFamily="18" charset="0"/>
              </a:rPr>
              <a:t>Элементы электрических схем.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Constantia" pitchFamily="18" charset="0"/>
              <a:ea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Constantia" pitchFamily="18" charset="0"/>
              <a:ea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4" y="642918"/>
          <a:ext cx="7715305" cy="5474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122"/>
                <a:gridCol w="2921038"/>
                <a:gridCol w="2071218"/>
                <a:gridCol w="2117927"/>
              </a:tblGrid>
              <a:tr h="643144">
                <a:tc>
                  <a:txBody>
                    <a:bodyPr/>
                    <a:lstStyle/>
                    <a:p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№ </a:t>
                      </a:r>
                      <a:r>
                        <a:rPr kumimoji="0" lang="ru-RU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lang="ru-RU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Название  элемента</a:t>
                      </a:r>
                      <a:endParaRPr lang="ru-RU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Характеристики </a:t>
                      </a:r>
                      <a:endParaRPr lang="ru-RU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Обозначение на схемах</a:t>
                      </a:r>
                      <a:endParaRPr lang="ru-RU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098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Элемент гальванический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1,5 вольта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098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098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098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098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098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098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098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098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098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098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098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1357298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0"/>
            <a:ext cx="914400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Источники тока.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Гальванический элемент – химический источник тока. 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Constantia" pitchFamily="18" charset="0"/>
              <a:ea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</a:endParaRPr>
          </a:p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Constantia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Constantia" pitchFamily="18" charset="0"/>
            </a:endParaRPr>
          </a:p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Constantia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Constantia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Constantia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22"/>
            <a:ext cx="6000760" cy="4020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2643182"/>
            <a:ext cx="1714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6000750" y="1214438"/>
            <a:ext cx="3143250" cy="4000500"/>
          </a:xfrm>
        </p:spPr>
        <p:txBody>
          <a:bodyPr/>
          <a:lstStyle/>
          <a:p>
            <a:pPr marL="450850" indent="-273050">
              <a:spcBef>
                <a:spcPct val="0"/>
              </a:spcBef>
              <a:buClr>
                <a:srgbClr val="FFC000"/>
              </a:buClr>
              <a:buSzTx/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Напряжение – 1,5 вольта.</a:t>
            </a:r>
          </a:p>
          <a:p>
            <a:pPr marL="0" lvl="0" indent="450850" algn="r">
              <a:spcBef>
                <a:spcPct val="0"/>
              </a:spcBef>
              <a:buClrTx/>
              <a:buSzTx/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0850" indent="-273050">
              <a:spcBef>
                <a:spcPct val="0"/>
              </a:spcBef>
              <a:buSzTx/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Обозначение на схемах: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71470"/>
          </a:xfrm>
        </p:spPr>
        <p:txBody>
          <a:bodyPr>
            <a:noAutofit/>
          </a:bodyPr>
          <a:lstStyle/>
          <a:p>
            <a:pPr lvl="0" indent="450850" algn="ctr"/>
            <a:r>
              <a:rPr lang="ru-RU" sz="2400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Источники тока.</a:t>
            </a:r>
            <a:br>
              <a:rPr lang="ru-RU" sz="2400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Аккумулятор – химический источник тока многоразового действия.  </a:t>
            </a:r>
            <a:br>
              <a:rPr lang="ru-RU" sz="2400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786314" y="1857364"/>
            <a:ext cx="4214842" cy="4525962"/>
          </a:xfrm>
        </p:spPr>
        <p:txBody>
          <a:bodyPr/>
          <a:lstStyle/>
          <a:p>
            <a:pPr marL="352425" lvl="5">
              <a:buSzPct val="70000"/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Кислотный  аккумулятор - 2 вольта.  </a:t>
            </a:r>
          </a:p>
          <a:p>
            <a:pPr marL="352425" lvl="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Щелочной аккумулятор – 1.25 вольта.</a:t>
            </a:r>
          </a:p>
          <a:p>
            <a:pPr marL="352425" lvl="5">
              <a:buNone/>
            </a:pPr>
            <a:endParaRPr lang="ru-RU" dirty="0" smtClean="0"/>
          </a:p>
          <a:p>
            <a:pPr marL="352425" lvl="5">
              <a:buFont typeface="Wingdings" pitchFamily="2" charset="2"/>
              <a:buChar char="Ø"/>
            </a:pPr>
            <a:r>
              <a:rPr lang="ru-RU" dirty="0" smtClean="0"/>
              <a:t>Обозначение на схемах: </a:t>
            </a:r>
          </a:p>
          <a:p>
            <a:pPr marL="352425" lvl="5">
              <a:buNone/>
            </a:pP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428736"/>
            <a:ext cx="300039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071942"/>
            <a:ext cx="1500198" cy="240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488" y="4071942"/>
            <a:ext cx="2571768" cy="2373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3500438"/>
            <a:ext cx="1714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3400" y="5410200"/>
            <a:ext cx="8610600" cy="88265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endParaRPr lang="ru-RU" sz="27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285750"/>
            <a:ext cx="8434388" cy="1020763"/>
          </a:xfrm>
        </p:spPr>
        <p:txBody>
          <a:bodyPr/>
          <a:lstStyle/>
          <a:p>
            <a:pPr algn="ctr">
              <a:buNone/>
            </a:pP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Источники тока.</a:t>
            </a:r>
            <a:b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Батарея гальванических элементов или аккумуляторов.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5219700" cy="417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8"/>
          <p:cNvSpPr>
            <a:spLocks noGrp="1"/>
          </p:cNvSpPr>
          <p:nvPr>
            <p:ph sz="quarter" idx="4294967295"/>
          </p:nvPr>
        </p:nvSpPr>
        <p:spPr>
          <a:xfrm>
            <a:off x="5643563" y="1643063"/>
            <a:ext cx="3500437" cy="2857500"/>
          </a:xfrm>
        </p:spPr>
        <p:txBody>
          <a:bodyPr/>
          <a:lstStyle/>
          <a:p>
            <a:pPr indent="-165100"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Напряжение – от 2.5 вольта до нескольких десятков вольт.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indent="-165100"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Обозначение на схемах: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143248"/>
            <a:ext cx="242889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357158" y="142852"/>
            <a:ext cx="86439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>
              <a:tabLst>
                <a:tab pos="806450" algn="l"/>
              </a:tabLs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Источники тока.</a:t>
            </a:r>
            <a:b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Генератор – машина вырабатывающая электрическую энергию.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1285860"/>
            <a:ext cx="2428892" cy="2372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285860"/>
            <a:ext cx="271464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14414" y="3786190"/>
            <a:ext cx="381002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5572132" y="1643050"/>
            <a:ext cx="3571868" cy="4800600"/>
          </a:xfrm>
        </p:spPr>
        <p:txBody>
          <a:bodyPr/>
          <a:lstStyle/>
          <a:p>
            <a:pPr marL="82550" indent="-82550"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Напряжение – от нескольких вольт до нескольких тысяч вольт.</a:t>
            </a:r>
          </a:p>
          <a:p>
            <a:pPr marL="82550" indent="-82550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82550" indent="-82550"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Обозначение на схемах:</a:t>
            </a:r>
          </a:p>
          <a:p>
            <a:pPr marL="82550" indent="-82550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82550" indent="-82550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6286512" y="3286124"/>
          <a:ext cx="1734448" cy="1285884"/>
        </p:xfrm>
        <a:graphic>
          <a:graphicData uri="http://schemas.openxmlformats.org/presentationml/2006/ole">
            <p:oleObj spid="_x0000_s6149" name="Точечный рисунок" r:id="rId6" imgW="476316" imgH="35247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214313"/>
            <a:ext cx="8258175" cy="1033462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Потребители электрического тока –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приборы использующие электрическую энергию.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3643313" y="1214438"/>
            <a:ext cx="5500687" cy="1643062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Лампа накаливания – от нескольких вольт до нескольких сотен вольт.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Обозначение на схемах: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285860"/>
            <a:ext cx="2592603" cy="200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3071810"/>
            <a:ext cx="2643206" cy="189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4500570"/>
            <a:ext cx="270365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Содержимое 4"/>
          <p:cNvSpPr txBox="1">
            <a:spLocks/>
          </p:cNvSpPr>
          <p:nvPr/>
        </p:nvSpPr>
        <p:spPr bwMode="auto">
          <a:xfrm>
            <a:off x="6429388" y="2786058"/>
            <a:ext cx="2343136" cy="2409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4"/>
          <p:cNvSpPr txBox="1">
            <a:spLocks/>
          </p:cNvSpPr>
          <p:nvPr/>
        </p:nvSpPr>
        <p:spPr bwMode="auto">
          <a:xfrm>
            <a:off x="4572000" y="5143512"/>
            <a:ext cx="2343136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2214554"/>
            <a:ext cx="7143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одержимое 4"/>
          <p:cNvSpPr txBox="1">
            <a:spLocks/>
          </p:cNvSpPr>
          <p:nvPr/>
        </p:nvSpPr>
        <p:spPr bwMode="auto">
          <a:xfrm>
            <a:off x="6000760" y="3143248"/>
            <a:ext cx="335758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Электродвигатель  – от нескольких вольт до нескольких сотен вольт.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Обозначение на схемах: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6869" name="Object 5"/>
          <p:cNvGraphicFramePr>
            <a:graphicFrameLocks noChangeAspect="1"/>
          </p:cNvGraphicFramePr>
          <p:nvPr/>
        </p:nvGraphicFramePr>
        <p:xfrm>
          <a:off x="6929453" y="4429132"/>
          <a:ext cx="952507" cy="714380"/>
        </p:xfrm>
        <a:graphic>
          <a:graphicData uri="http://schemas.openxmlformats.org/presentationml/2006/ole">
            <p:oleObj spid="_x0000_s36869" name="Точечный рисунок" r:id="rId7" imgW="466543" imgH="352474" progId="PBrush">
              <p:embed/>
            </p:oleObj>
          </a:graphicData>
        </a:graphic>
      </p:graphicFrame>
      <p:sp>
        <p:nvSpPr>
          <p:cNvPr id="16" name="Содержимое 4"/>
          <p:cNvSpPr txBox="1">
            <a:spLocks/>
          </p:cNvSpPr>
          <p:nvPr/>
        </p:nvSpPr>
        <p:spPr bwMode="auto">
          <a:xfrm>
            <a:off x="3428992" y="5000636"/>
            <a:ext cx="550072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Зуммер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– от нескольких вольт до нескольких сотен вольт.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Обозначение на схемах: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687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5929330"/>
            <a:ext cx="7858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1927</TotalTime>
  <Words>563</Words>
  <Application>Microsoft Office PowerPoint</Application>
  <PresentationFormat>Экран (4:3)</PresentationFormat>
  <Paragraphs>157</Paragraphs>
  <Slides>18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Трек</vt:lpstr>
      <vt:lpstr>Точечный рисунок</vt:lpstr>
      <vt:lpstr>Министерство образования и науки РФ      Сказочный мир электричества. 5 класс.</vt:lpstr>
      <vt:lpstr>Сказочный мир электричества.</vt:lpstr>
      <vt:lpstr>Электрический ток  -  это направленное движение электрически заряженных частиц</vt:lpstr>
      <vt:lpstr>Слайд 4</vt:lpstr>
      <vt:lpstr>Слайд 5</vt:lpstr>
      <vt:lpstr>Источники тока. Аккумулятор – химический источник тока многоразового действия.   </vt:lpstr>
      <vt:lpstr>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Волгоградское государственная академия повышения квалификации и переподготовки работников образования  Кафедра теории и методики непрерывного профессионального образования  Контрольная работа Тема: «Активизация самостоятельной познавательной деятельности учащихся с использованием модульно-кейсовой технологии обучения» Разработка учебного кейса по разделу: «Ручная обработка металла». Тема:  «Опиливание»</dc:title>
  <dc:creator>IRBIS</dc:creator>
  <cp:lastModifiedBy>Tata</cp:lastModifiedBy>
  <cp:revision>207</cp:revision>
  <dcterms:created xsi:type="dcterms:W3CDTF">2009-09-18T16:02:30Z</dcterms:created>
  <dcterms:modified xsi:type="dcterms:W3CDTF">2014-04-04T14:33:17Z</dcterms:modified>
</cp:coreProperties>
</file>