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68" r:id="rId3"/>
    <p:sldId id="270" r:id="rId4"/>
    <p:sldId id="294" r:id="rId5"/>
    <p:sldId id="295" r:id="rId6"/>
    <p:sldId id="296" r:id="rId7"/>
    <p:sldId id="271" r:id="rId8"/>
    <p:sldId id="272" r:id="rId9"/>
    <p:sldId id="257" r:id="rId10"/>
    <p:sldId id="258" r:id="rId11"/>
    <p:sldId id="259" r:id="rId12"/>
    <p:sldId id="261" r:id="rId13"/>
    <p:sldId id="262" r:id="rId14"/>
    <p:sldId id="267" r:id="rId15"/>
    <p:sldId id="291" r:id="rId16"/>
    <p:sldId id="282" r:id="rId17"/>
    <p:sldId id="283" r:id="rId18"/>
    <p:sldId id="284" r:id="rId19"/>
    <p:sldId id="298" r:id="rId20"/>
    <p:sldId id="289" r:id="rId21"/>
    <p:sldId id="287" r:id="rId22"/>
    <p:sldId id="288" r:id="rId23"/>
    <p:sldId id="293" r:id="rId24"/>
    <p:sldId id="292" r:id="rId25"/>
    <p:sldId id="297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FFFFFF"/>
    <a:srgbClr val="FFFF00"/>
    <a:srgbClr val="CCFFFF"/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3190" autoAdjust="0"/>
  </p:normalViewPr>
  <p:slideViewPr>
    <p:cSldViewPr>
      <p:cViewPr varScale="1">
        <p:scale>
          <a:sx n="44" d="100"/>
          <a:sy n="44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99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99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26225857-A3FE-4AC8-AA81-3A9D964B127E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3C1591B-0D46-4DFC-82ED-6C61A0F3FE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5B6519-3F15-4E24-AE70-4CDBA37FB2EA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30B1C-7BB8-4A1F-9739-4BEEC6BB96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3A080-8969-482A-9AEB-D296454784D9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8A000-FD43-46DB-88A2-7C1FDE9AEC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4A2ED4-178F-46DB-A936-540F2196FD99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65CF4-808B-474C-8F5B-76233452A9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8612C-D397-443D-BF1F-A895A650B1F4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53576-EBE3-4A4E-B6BA-B59B5931D1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7624B-35B3-42F3-B536-DF47118A878E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D4634-E940-4531-A5D5-671406E369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4F6E4-20DC-458A-96D3-6F073762F07A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85905-E437-4ACF-9408-C1B625677A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3DC94-AD7F-4149-B537-5C98B20F10F0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5C51F-67D4-48F6-910E-B703090348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95655-E835-4986-A6F1-7995682F1C6F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657D2-4D74-4338-B68C-EAA518233B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1EE63-7FF3-4910-8BCE-6618C12D25CF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9BF1F-E3C7-4B0C-9537-DE4FFAE04B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E5225-5C44-407E-A608-59435ECA3A2C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849E0-7CAD-4A5C-86D9-B2777765C7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0000"/>
            <a:alpha val="1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 sz="2400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 sz="2400"/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 sz="2400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 sz="2400"/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 sz="2400"/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 sz="2400"/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892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C8099AC1-9B5F-4CE8-915A-A25A8354D50B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3892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2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926371E-D7CF-4B27-9D64-A187FDC6B7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571875" y="357188"/>
            <a:ext cx="5572125" cy="1462087"/>
          </a:xfrm>
        </p:spPr>
        <p:txBody>
          <a:bodyPr/>
          <a:lstStyle/>
          <a:p>
            <a:pPr algn="ctr" eaLnBrk="1" hangingPunct="1"/>
            <a:r>
              <a:rPr lang="ru-RU" sz="3000" b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Геометрия 8 класс</a:t>
            </a:r>
            <a:br>
              <a:rPr lang="ru-RU" sz="3000" b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Повторительно-обобщающий урок по теме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000500" y="4071938"/>
            <a:ext cx="5143500" cy="2000250"/>
          </a:xfrm>
        </p:spPr>
        <p:txBody>
          <a:bodyPr/>
          <a:lstStyle/>
          <a:p>
            <a:pPr marL="0" indent="0"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ru-RU" sz="300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Выполнила </a:t>
            </a:r>
          </a:p>
          <a:p>
            <a:pPr marL="0" indent="0"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ru-RU" sz="260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учитель математики</a:t>
            </a:r>
          </a:p>
          <a:p>
            <a:pPr marL="0" indent="0"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ru-RU" sz="260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МОУ лицея №86 г.Ярославля</a:t>
            </a:r>
          </a:p>
          <a:p>
            <a:pPr marL="0" indent="0"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ru-RU" sz="260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Карпунина Елена  Владимировна</a:t>
            </a:r>
          </a:p>
        </p:txBody>
      </p:sp>
      <p:sp>
        <p:nvSpPr>
          <p:cNvPr id="3076" name="Прямоугольник 4"/>
          <p:cNvSpPr>
            <a:spLocks noChangeArrowheads="1"/>
          </p:cNvSpPr>
          <p:nvPr/>
        </p:nvSpPr>
        <p:spPr bwMode="auto">
          <a:xfrm>
            <a:off x="1214438" y="2286000"/>
            <a:ext cx="7000875" cy="183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70000"/>
              </a:lnSpc>
            </a:pPr>
            <a:r>
              <a:rPr lang="ru-RU" sz="80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Подобие</a:t>
            </a:r>
            <a:br>
              <a:rPr lang="ru-RU" sz="80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80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треугольников</a:t>
            </a:r>
            <a:endParaRPr lang="ru-RU" sz="8000">
              <a:solidFill>
                <a:srgbClr val="990000"/>
              </a:solidFill>
            </a:endParaRPr>
          </a:p>
        </p:txBody>
      </p:sp>
      <p:sp>
        <p:nvSpPr>
          <p:cNvPr id="3077" name="TextBox 5"/>
          <p:cNvSpPr txBox="1">
            <a:spLocks noChangeArrowheads="1"/>
          </p:cNvSpPr>
          <p:nvPr/>
        </p:nvSpPr>
        <p:spPr bwMode="auto">
          <a:xfrm>
            <a:off x="3286125" y="6000750"/>
            <a:ext cx="2643188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600">
                <a:latin typeface="Times New Roman" pitchFamily="18" charset="0"/>
                <a:cs typeface="Times New Roman" pitchFamily="18" charset="0"/>
              </a:rPr>
              <a:t>Ярославль</a:t>
            </a:r>
          </a:p>
          <a:p>
            <a:pPr algn="ctr"/>
            <a:r>
              <a:rPr lang="ru-RU" sz="2600">
                <a:latin typeface="Times New Roman" pitchFamily="18" charset="0"/>
                <a:cs typeface="Times New Roman" pitchFamily="18" charset="0"/>
              </a:rPr>
              <a:t>2013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b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Устная работа</a:t>
            </a:r>
          </a:p>
        </p:txBody>
      </p:sp>
      <p:sp>
        <p:nvSpPr>
          <p:cNvPr id="12291" name="Содержимое 2"/>
          <p:cNvSpPr>
            <a:spLocks noGrp="1"/>
          </p:cNvSpPr>
          <p:nvPr>
            <p:ph idx="4294967295"/>
          </p:nvPr>
        </p:nvSpPr>
        <p:spPr>
          <a:xfrm>
            <a:off x="3571875" y="1928813"/>
            <a:ext cx="5357813" cy="4429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>
                <a:solidFill>
                  <a:schemeClr val="bg2"/>
                </a:solidFill>
              </a:rPr>
              <a:t>   </a:t>
            </a:r>
            <a:r>
              <a:rPr lang="ru-RU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 треугольнике АВС проведена прямая </a:t>
            </a:r>
            <a:r>
              <a:rPr lang="en-US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ru-RU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параллельно ВС. Определите, какую часть площади </a:t>
            </a:r>
            <a:r>
              <a:rPr lang="el-GR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ru-RU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АВС составляет площадь </a:t>
            </a:r>
            <a:r>
              <a:rPr lang="el-GR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AFD</a:t>
            </a:r>
            <a:r>
              <a:rPr lang="ru-RU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если               </a:t>
            </a:r>
            <a:r>
              <a:rPr lang="en-US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AF</a:t>
            </a:r>
            <a:r>
              <a:rPr lang="ru-RU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: АВ = 1 : 4.</a:t>
            </a:r>
          </a:p>
        </p:txBody>
      </p:sp>
      <p:pic>
        <p:nvPicPr>
          <p:cNvPr id="12292" name="Содержимое 3" descr="Отсканировано 23.02.2009 19-34 (2).bmp"/>
          <p:cNvPicPr>
            <a:picLocks noChangeAspect="1"/>
          </p:cNvPicPr>
          <p:nvPr/>
        </p:nvPicPr>
        <p:blipFill>
          <a:blip r:embed="rId2" cstate="email">
            <a:lum bright="2000" contrast="40000"/>
            <a:grayscl/>
          </a:blip>
          <a:srcRect/>
          <a:stretch>
            <a:fillRect/>
          </a:stretch>
        </p:blipFill>
        <p:spPr bwMode="auto">
          <a:xfrm>
            <a:off x="285750" y="2357438"/>
            <a:ext cx="3071813" cy="307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b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Устная работа</a:t>
            </a:r>
          </a:p>
        </p:txBody>
      </p:sp>
      <p:sp>
        <p:nvSpPr>
          <p:cNvPr id="13315" name="Содержимое 2"/>
          <p:cNvSpPr>
            <a:spLocks noGrp="1"/>
          </p:cNvSpPr>
          <p:nvPr>
            <p:ph idx="4294967295"/>
          </p:nvPr>
        </p:nvSpPr>
        <p:spPr>
          <a:xfrm>
            <a:off x="4429125" y="2016125"/>
            <a:ext cx="4427538" cy="41052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>
                <a:solidFill>
                  <a:schemeClr val="bg2"/>
                </a:solidFill>
              </a:rPr>
              <a:t>   </a:t>
            </a:r>
            <a:r>
              <a:rPr lang="ru-RU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Гипотенуза </a:t>
            </a:r>
            <a:r>
              <a:rPr lang="en-US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ru-RU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FCD</a:t>
            </a:r>
            <a:r>
              <a:rPr lang="ru-RU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равна 13 см, а гипотенуза </a:t>
            </a:r>
            <a:r>
              <a:rPr lang="en-US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BF</a:t>
            </a:r>
            <a:r>
              <a:rPr lang="ru-RU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FAB</a:t>
            </a:r>
            <a:r>
              <a:rPr lang="ru-RU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равна 39 см. Найти периметр </a:t>
            </a:r>
            <a:r>
              <a:rPr lang="el-GR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Δ </a:t>
            </a:r>
            <a:r>
              <a:rPr lang="en-US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FAB</a:t>
            </a:r>
            <a:r>
              <a:rPr lang="ru-RU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если периметр </a:t>
            </a:r>
            <a:r>
              <a:rPr lang="el-GR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FCD</a:t>
            </a:r>
            <a:r>
              <a:rPr lang="ru-RU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равен 30 см.</a:t>
            </a:r>
          </a:p>
        </p:txBody>
      </p:sp>
      <p:pic>
        <p:nvPicPr>
          <p:cNvPr id="13316" name="Содержимое 3" descr="Отсканировано 23.02.2009 19-34 (2).bmp"/>
          <p:cNvPicPr>
            <a:picLocks noChangeAspect="1"/>
          </p:cNvPicPr>
          <p:nvPr/>
        </p:nvPicPr>
        <p:blipFill>
          <a:blip r:embed="rId2" cstate="email">
            <a:lum bright="2000" contrast="40000"/>
            <a:grayscl/>
          </a:blip>
          <a:srcRect/>
          <a:stretch>
            <a:fillRect/>
          </a:stretch>
        </p:blipFill>
        <p:spPr bwMode="auto">
          <a:xfrm>
            <a:off x="428625" y="2643188"/>
            <a:ext cx="4214813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b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Устная работа</a:t>
            </a:r>
          </a:p>
        </p:txBody>
      </p:sp>
      <p:pic>
        <p:nvPicPr>
          <p:cNvPr id="14339" name="Содержимое 3" descr="Отсканировано 23.02.2009 19-34.bmp"/>
          <p:cNvPicPr>
            <a:picLocks noGrp="1" noChangeAspect="1"/>
          </p:cNvPicPr>
          <p:nvPr>
            <p:ph idx="4294967295"/>
          </p:nvPr>
        </p:nvPicPr>
        <p:blipFill>
          <a:blip r:embed="rId2" cstate="email">
            <a:lum bright="-4000" contrast="40000"/>
            <a:grayscl/>
          </a:blip>
          <a:srcRect/>
          <a:stretch>
            <a:fillRect/>
          </a:stretch>
        </p:blipFill>
        <p:spPr>
          <a:xfrm>
            <a:off x="428625" y="2286000"/>
            <a:ext cx="3714750" cy="3214688"/>
          </a:xfrm>
        </p:spPr>
      </p:pic>
      <p:sp>
        <p:nvSpPr>
          <p:cNvPr id="14340" name="TextBox 4"/>
          <p:cNvSpPr txBox="1">
            <a:spLocks noChangeArrowheads="1"/>
          </p:cNvSpPr>
          <p:nvPr/>
        </p:nvSpPr>
        <p:spPr bwMode="auto">
          <a:xfrm>
            <a:off x="4500563" y="1928813"/>
            <a:ext cx="4357687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l-GR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ru-RU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АВС проведена биссектриса угла </a:t>
            </a:r>
            <a:r>
              <a:rPr lang="en-US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BD</a:t>
            </a:r>
            <a:r>
              <a:rPr lang="ru-RU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 Точка </a:t>
            </a:r>
            <a:r>
              <a:rPr lang="en-US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делит сторону АС на отрезки </a:t>
            </a:r>
            <a:r>
              <a:rPr lang="en-US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ru-RU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DC</a:t>
            </a:r>
            <a:r>
              <a:rPr lang="ru-RU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соответственно равные 6см и 10см. Найти сторону ВС, если сторона АВ равна 9см.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b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Устная работа</a:t>
            </a:r>
          </a:p>
        </p:txBody>
      </p:sp>
      <p:pic>
        <p:nvPicPr>
          <p:cNvPr id="15363" name="Содержимое 6" descr="Отсканировано 23.02.2009 19-34 (2).bmp"/>
          <p:cNvPicPr>
            <a:picLocks noGrp="1" noChangeAspect="1"/>
          </p:cNvPicPr>
          <p:nvPr>
            <p:ph idx="4294967295"/>
          </p:nvPr>
        </p:nvPicPr>
        <p:blipFill>
          <a:blip r:embed="rId2" cstate="email">
            <a:lum bright="-4000" contrast="40000"/>
            <a:grayscl/>
          </a:blip>
          <a:srcRect/>
          <a:stretch>
            <a:fillRect/>
          </a:stretch>
        </p:blipFill>
        <p:spPr>
          <a:xfrm>
            <a:off x="3429000" y="2643188"/>
            <a:ext cx="5143500" cy="3629025"/>
          </a:xfrm>
        </p:spPr>
      </p:pic>
      <p:sp>
        <p:nvSpPr>
          <p:cNvPr id="15364" name="TextBox 7"/>
          <p:cNvSpPr txBox="1">
            <a:spLocks noChangeArrowheads="1"/>
          </p:cNvSpPr>
          <p:nvPr/>
        </p:nvSpPr>
        <p:spPr bwMode="auto">
          <a:xfrm>
            <a:off x="857250" y="2714625"/>
            <a:ext cx="22145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Найти </a:t>
            </a:r>
            <a:r>
              <a:rPr lang="en-US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AD</a:t>
            </a:r>
            <a:r>
              <a:rPr lang="ru-RU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b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Устная работа</a:t>
            </a:r>
          </a:p>
        </p:txBody>
      </p:sp>
      <p:pic>
        <p:nvPicPr>
          <p:cNvPr id="16387" name="Содержимое 6" descr="Отсканировано 23.02.2009 19-34 (2).bmp"/>
          <p:cNvPicPr>
            <a:picLocks noGrp="1" noChangeAspect="1"/>
          </p:cNvPicPr>
          <p:nvPr>
            <p:ph idx="4294967295"/>
          </p:nvPr>
        </p:nvPicPr>
        <p:blipFill>
          <a:blip r:embed="rId2" cstate="email">
            <a:lum contrast="40000"/>
            <a:grayscl/>
          </a:blip>
          <a:srcRect/>
          <a:stretch>
            <a:fillRect/>
          </a:stretch>
        </p:blipFill>
        <p:spPr>
          <a:xfrm>
            <a:off x="3143250" y="2286000"/>
            <a:ext cx="4929188" cy="3286125"/>
          </a:xfrm>
        </p:spPr>
      </p:pic>
      <p:sp>
        <p:nvSpPr>
          <p:cNvPr id="16388" name="TextBox 3"/>
          <p:cNvSpPr txBox="1">
            <a:spLocks noChangeArrowheads="1"/>
          </p:cNvSpPr>
          <p:nvPr/>
        </p:nvSpPr>
        <p:spPr bwMode="auto">
          <a:xfrm>
            <a:off x="357188" y="2357438"/>
            <a:ext cx="2286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Найти </a:t>
            </a:r>
            <a:r>
              <a:rPr lang="en-US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KL</a:t>
            </a:r>
            <a:r>
              <a:rPr lang="ru-RU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143375" y="4214813"/>
            <a:ext cx="214313" cy="1428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643438" y="3429000"/>
            <a:ext cx="214312" cy="1428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Работа в тетрадях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75" y="2017713"/>
            <a:ext cx="8240713" cy="41148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Задача №1.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Биссектриса прямого угла прямоугольного треугольника делит гипотенузу на отрезки длиной 20см и 15см.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Найти площадь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треугольника, образованного биссектрисой и высотой, выходящими из вершины прямого угла данного треугольника.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Отсканировано 26.02.2009 18-58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57750" y="1857375"/>
            <a:ext cx="3616325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Отсканировано 26.02.2009 18-58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500" y="3429000"/>
            <a:ext cx="3643313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Рисунок 5" descr="Отсканировано 26.02.2009 18-58.jpg"/>
          <p:cNvPicPr>
            <a:picLocks noChangeAspect="1"/>
          </p:cNvPicPr>
          <p:nvPr/>
        </p:nvPicPr>
        <p:blipFill>
          <a:blip r:embed="rId4" cstate="email"/>
          <a:srcRect b="-129"/>
          <a:stretch>
            <a:fillRect/>
          </a:stretch>
        </p:blipFill>
        <p:spPr bwMode="auto">
          <a:xfrm>
            <a:off x="4714875" y="4429125"/>
            <a:ext cx="4143375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714875" y="5929313"/>
            <a:ext cx="285750" cy="500062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438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Работы учащихся.                 Подобие вокруг нас.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4" descr="Отсканировано 26.02.2009 18-58 (2)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500" y="2357438"/>
            <a:ext cx="35718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Отсканировано 26.02.2009 18-58 (2)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86438" y="1714500"/>
            <a:ext cx="3000375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extBox 6"/>
          <p:cNvSpPr txBox="1">
            <a:spLocks noChangeArrowheads="1"/>
          </p:cNvSpPr>
          <p:nvPr/>
        </p:nvSpPr>
        <p:spPr bwMode="auto">
          <a:xfrm>
            <a:off x="2286000" y="5929313"/>
            <a:ext cx="23574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Arial" charset="0"/>
                <a:cs typeface="Arial" charset="0"/>
              </a:rPr>
              <a:t>Вид сверху</a:t>
            </a:r>
          </a:p>
        </p:txBody>
      </p:sp>
      <p:sp>
        <p:nvSpPr>
          <p:cNvPr id="19461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Работы учащихся.            Подобие вокруг нас.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Рисунок 2" descr="Отсканировано 26.02.2009 18-58 (3)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00250" y="500063"/>
            <a:ext cx="4981575" cy="607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3"/>
          <p:cNvSpPr txBox="1">
            <a:spLocks noChangeArrowheads="1"/>
          </p:cNvSpPr>
          <p:nvPr/>
        </p:nvSpPr>
        <p:spPr bwMode="auto">
          <a:xfrm>
            <a:off x="1500188" y="2571750"/>
            <a:ext cx="5857875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>
                <a:latin typeface="Times New Roman" pitchFamily="18" charset="0"/>
                <a:cs typeface="Times New Roman" pitchFamily="18" charset="0"/>
              </a:rPr>
              <a:t>Возникнет ли необходимость применять признаки подобия треугольников              в жизни?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b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Устная работа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276600" y="2357438"/>
            <a:ext cx="5581650" cy="324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ru-RU" sz="3200">
                <a:solidFill>
                  <a:schemeClr val="bg2"/>
                </a:solidFill>
                <a:latin typeface="Times New Roman" pitchFamily="18" charset="0"/>
              </a:rPr>
              <a:t> </a:t>
            </a:r>
            <a:r>
              <a:rPr lang="ru-RU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Назовите соответственные углы треугольников.</a:t>
            </a:r>
          </a:p>
          <a:p>
            <a:pPr marL="342900" indent="-342900">
              <a:spcBef>
                <a:spcPct val="20000"/>
              </a:spcBef>
            </a:pPr>
            <a:r>
              <a:rPr lang="ru-RU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Назовите сходственные стороны треугольников.</a:t>
            </a:r>
          </a:p>
          <a:p>
            <a:pPr marL="342900" indent="-342900">
              <a:spcBef>
                <a:spcPct val="20000"/>
              </a:spcBef>
            </a:pPr>
            <a:r>
              <a:rPr lang="ru-RU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Дайте определение подобных треугольников.</a:t>
            </a:r>
          </a:p>
        </p:txBody>
      </p:sp>
      <p:pic>
        <p:nvPicPr>
          <p:cNvPr id="4100" name="Рисунок 4" descr="Рисунок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813" y="2214563"/>
            <a:ext cx="2225675" cy="443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Работа в тетрадях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Задача №2.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Длина тени дерева 21м. В это же время суток тень человека ростом 1,8 м составляет 2,7 м. Какова высота дерева?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Работа в тетрадях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Задача №3.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Человек ростом 1,6 м стоит на расстоянии 9 м от столба, на котором висит фонарь на высоте 3,2 м. Найдите длину тени человека в метрах.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2214563" y="214313"/>
            <a:ext cx="6729412" cy="1462087"/>
          </a:xfrm>
        </p:spPr>
        <p:txBody>
          <a:bodyPr/>
          <a:lstStyle/>
          <a:p>
            <a:pPr algn="ctr"/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Задачи из учебника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43188" y="2017713"/>
            <a:ext cx="6311900" cy="119697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№ 579,   № 581,   № 582.  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</a:p>
        </p:txBody>
      </p:sp>
      <p:sp>
        <p:nvSpPr>
          <p:cNvPr id="25603" name="Содержимое 4"/>
          <p:cNvSpPr>
            <a:spLocks noGrp="1"/>
          </p:cNvSpPr>
          <p:nvPr>
            <p:ph idx="1"/>
          </p:nvPr>
        </p:nvSpPr>
        <p:spPr>
          <a:xfrm>
            <a:off x="214313" y="2017713"/>
            <a:ext cx="8740775" cy="44116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1 вариант. 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Доказать, что периметр треугольника, образованного средними линиями данного треугольника, вдвое меньше периметра данного треугольника.</a:t>
            </a:r>
          </a:p>
          <a:p>
            <a:pPr>
              <a:buFont typeface="Wingdings" pitchFamily="2" charset="2"/>
              <a:buNone/>
            </a:pP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2 вариант. 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Доказать, что площадь треугольника, образованного средними линиями данного треугольника, вчетверо меньше площади данного треугольника.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2357438"/>
            <a:ext cx="7772400" cy="3411537"/>
          </a:xfrm>
        </p:spPr>
        <p:txBody>
          <a:bodyPr/>
          <a:lstStyle/>
          <a:p>
            <a:pPr algn="ctr">
              <a:defRPr/>
            </a:pP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                          за урок!</a:t>
            </a:r>
            <a:endParaRPr lang="ru-RU" sz="6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8"/>
          <p:cNvSpPr>
            <a:spLocks noGrp="1"/>
          </p:cNvSpPr>
          <p:nvPr>
            <p:ph type="title"/>
          </p:nvPr>
        </p:nvSpPr>
        <p:spPr>
          <a:xfrm>
            <a:off x="1928813" y="214313"/>
            <a:ext cx="7015162" cy="1357312"/>
          </a:xfrm>
        </p:spPr>
        <p:txBody>
          <a:bodyPr/>
          <a:lstStyle/>
          <a:p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Использованные ресурсы</a:t>
            </a:r>
          </a:p>
        </p:txBody>
      </p:sp>
      <p:sp>
        <p:nvSpPr>
          <p:cNvPr id="27651" name="Прямоугольник 9"/>
          <p:cNvSpPr>
            <a:spLocks noChangeArrowheads="1"/>
          </p:cNvSpPr>
          <p:nvPr/>
        </p:nvSpPr>
        <p:spPr bwMode="auto">
          <a:xfrm>
            <a:off x="1643063" y="1785938"/>
            <a:ext cx="7500937" cy="44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600">
                <a:latin typeface="Times New Roman" pitchFamily="18" charset="0"/>
                <a:cs typeface="Times New Roman" pitchFamily="18" charset="0"/>
              </a:rPr>
              <a:t>Атанасян Л.С., Бутузов В.Ф., Кадомцев С.Б. и др. Геометрия. 7-9 классы: учебник для общеобразовательных учреждений. М.: Просвещение, 2010</a:t>
            </a:r>
          </a:p>
          <a:p>
            <a:pPr>
              <a:buFont typeface="Wingdings" pitchFamily="2" charset="2"/>
              <a:buChar char="ü"/>
            </a:pPr>
            <a:r>
              <a:rPr lang="ru-RU" sz="2600">
                <a:latin typeface="Times New Roman" pitchFamily="18" charset="0"/>
                <a:cs typeface="Times New Roman" pitchFamily="18" charset="0"/>
              </a:rPr>
              <a:t>Гаврилова Н.Ф. Поурочные разработки по геометрии: 8 класс. М. Вако, 2005</a:t>
            </a:r>
          </a:p>
          <a:p>
            <a:r>
              <a:rPr lang="ru-RU" sz="2600" i="1">
                <a:latin typeface="Times New Roman" pitchFamily="18" charset="0"/>
                <a:cs typeface="Times New Roman" pitchFamily="18" charset="0"/>
              </a:rPr>
              <a:t>Картинки:</a:t>
            </a:r>
          </a:p>
          <a:p>
            <a:pPr>
              <a:buFont typeface="Wingdings" pitchFamily="2" charset="2"/>
              <a:buChar char="ü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vischool.rxt.ru</a:t>
            </a:r>
            <a:endParaRPr lang="ru-RU" sz="260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3gon02.gif</a:t>
            </a:r>
            <a:endParaRPr lang="ru-RU" sz="260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elkniga.ucoz.ru</a:t>
            </a:r>
            <a:endParaRPr lang="ru-RU" sz="260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www.grafamania.net</a:t>
            </a:r>
            <a:endParaRPr lang="ru-RU" sz="2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b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Устная работа</a:t>
            </a:r>
          </a:p>
        </p:txBody>
      </p:sp>
      <p:sp>
        <p:nvSpPr>
          <p:cNvPr id="5123" name="Содержимое 5"/>
          <p:cNvSpPr>
            <a:spLocks noGrp="1"/>
          </p:cNvSpPr>
          <p:nvPr>
            <p:ph idx="4294967295"/>
          </p:nvPr>
        </p:nvSpPr>
        <p:spPr>
          <a:xfrm>
            <a:off x="1428750" y="4714875"/>
            <a:ext cx="6961188" cy="1214438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mtClean="0">
                <a:solidFill>
                  <a:schemeClr val="bg2"/>
                </a:solidFill>
              </a:rPr>
              <a:t>  </a:t>
            </a:r>
            <a:r>
              <a:rPr lang="ru-RU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Сформулируйте признаки подобия треугольников.</a:t>
            </a:r>
          </a:p>
        </p:txBody>
      </p:sp>
      <p:pic>
        <p:nvPicPr>
          <p:cNvPr id="5124" name="Рисунок 4" descr="Рисунок2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62075" y="2524125"/>
            <a:ext cx="641985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1357313" y="-428625"/>
            <a:ext cx="7786687" cy="2214563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Устная работа.                   </a:t>
            </a:r>
            <a:r>
              <a:rPr lang="ru-RU" sz="4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Какие из следующих утверждений верны?</a:t>
            </a:r>
            <a:endParaRPr lang="ru-RU" sz="40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1"/>
          <p:cNvSpPr>
            <a:spLocks noChangeArrowheads="1"/>
          </p:cNvSpPr>
          <p:nvPr/>
        </p:nvSpPr>
        <p:spPr bwMode="auto">
          <a:xfrm>
            <a:off x="87313" y="2214563"/>
            <a:ext cx="91535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3000">
                <a:latin typeface="Times New Roman" pitchFamily="18" charset="0"/>
                <a:cs typeface="Times New Roman" pitchFamily="18" charset="0"/>
              </a:rPr>
              <a:t> 1. Любые два равносторонних треугольника подобны.</a:t>
            </a:r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142875" y="2928938"/>
            <a:ext cx="8643938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3000">
                <a:latin typeface="Times New Roman" pitchFamily="18" charset="0"/>
                <a:cs typeface="Times New Roman" pitchFamily="18" charset="0"/>
              </a:rPr>
              <a:t>2. Если два угла одного треугольника соответственно пропорциональны двум углам </a:t>
            </a:r>
          </a:p>
          <a:p>
            <a:pPr eaLnBrk="0" hangingPunct="0"/>
            <a:r>
              <a:rPr lang="ru-RU" sz="3000">
                <a:latin typeface="Times New Roman" pitchFamily="18" charset="0"/>
                <a:cs typeface="Times New Roman" pitchFamily="18" charset="0"/>
              </a:rPr>
              <a:t>другого треугольника, то такие треугольники </a:t>
            </a:r>
          </a:p>
          <a:p>
            <a:pPr eaLnBrk="0" hangingPunct="0"/>
            <a:r>
              <a:rPr lang="ru-RU" sz="3000">
                <a:latin typeface="Times New Roman" pitchFamily="18" charset="0"/>
                <a:cs typeface="Times New Roman" pitchFamily="18" charset="0"/>
              </a:rPr>
              <a:t>подобны.</a:t>
            </a:r>
          </a:p>
        </p:txBody>
      </p:sp>
      <p:sp>
        <p:nvSpPr>
          <p:cNvPr id="6149" name="Прямоугольник 4"/>
          <p:cNvSpPr>
            <a:spLocks noChangeArrowheads="1"/>
          </p:cNvSpPr>
          <p:nvPr/>
        </p:nvSpPr>
        <p:spPr bwMode="auto">
          <a:xfrm>
            <a:off x="142875" y="5000625"/>
            <a:ext cx="87153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>
                <a:latin typeface="Times New Roman" pitchFamily="18" charset="0"/>
                <a:cs typeface="Times New Roman" pitchFamily="18" charset="0"/>
              </a:rPr>
              <a:t>3. Если два треугольника подобны, то их сходственные стороны пропорциональны.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1357313" y="-357188"/>
            <a:ext cx="7786687" cy="2214563"/>
          </a:xfrm>
        </p:spPr>
        <p:txBody>
          <a:bodyPr/>
          <a:lstStyle/>
          <a:p>
            <a:pPr algn="ctr"/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Устная работа.                   </a:t>
            </a:r>
            <a:r>
              <a:rPr lang="ru-RU" sz="4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Какие из следующих     утверждений  НЕ верны?</a:t>
            </a:r>
            <a:endParaRPr lang="ru-RU" sz="40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214313" y="2143125"/>
            <a:ext cx="84296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3000">
                <a:latin typeface="Times New Roman" pitchFamily="18" charset="0"/>
                <a:cs typeface="Times New Roman" pitchFamily="18" charset="0"/>
              </a:rPr>
              <a:t>1. Если сторона и два прилежащих к ней угла одного треугольника соответственно равны стороне и двум прилежащим к ней углам другого треугольника, то такие треугольники подобны.</a:t>
            </a:r>
          </a:p>
        </p:txBody>
      </p:sp>
      <p:sp>
        <p:nvSpPr>
          <p:cNvPr id="7172" name="Прямоугольник 5"/>
          <p:cNvSpPr>
            <a:spLocks noChangeArrowheads="1"/>
          </p:cNvSpPr>
          <p:nvPr/>
        </p:nvSpPr>
        <p:spPr bwMode="auto">
          <a:xfrm>
            <a:off x="214313" y="4286250"/>
            <a:ext cx="892968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>
                <a:latin typeface="Times New Roman" pitchFamily="18" charset="0"/>
                <a:cs typeface="Times New Roman" pitchFamily="18" charset="0"/>
              </a:rPr>
              <a:t>2. Любые два прямоугольных треугольника подобны.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14313" y="5072063"/>
            <a:ext cx="8715375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>
                <a:latin typeface="Times New Roman" pitchFamily="18" charset="0"/>
                <a:cs typeface="Times New Roman" pitchFamily="18" charset="0"/>
              </a:rPr>
              <a:t>3.  Если два угла одного треугольника равны двум углам другого треугольника, то такие треугольники подобны.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1428750" y="-357188"/>
            <a:ext cx="7229475" cy="2214563"/>
          </a:xfrm>
        </p:spPr>
        <p:txBody>
          <a:bodyPr/>
          <a:lstStyle/>
          <a:p>
            <a:pPr algn="ctr"/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Устная работа.                   </a:t>
            </a:r>
            <a:r>
              <a:rPr lang="ru-RU" sz="4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Какие из следующих утверждений НЕ верны?</a:t>
            </a:r>
            <a:endParaRPr lang="ru-RU" sz="40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214313" y="2071688"/>
            <a:ext cx="8929687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3000">
                <a:latin typeface="Times New Roman" pitchFamily="18" charset="0"/>
                <a:cs typeface="Times New Roman" pitchFamily="18" charset="0"/>
              </a:rPr>
              <a:t>1.  Если две стороны одного треугольника пропорциональны сходственным сторонам другого треугольника, и углы, заключенные между этими сторонами равны, то такие треугольники подобны.</a:t>
            </a:r>
          </a:p>
        </p:txBody>
      </p:sp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142875" y="5357813"/>
            <a:ext cx="90011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3000">
                <a:latin typeface="Times New Roman" pitchFamily="18" charset="0"/>
                <a:cs typeface="Times New Roman" pitchFamily="18" charset="0"/>
              </a:rPr>
              <a:t>3. Если угол одного треугольника равен углу другого треугольника, то такие треугольники подобны.</a:t>
            </a:r>
          </a:p>
        </p:txBody>
      </p:sp>
      <p:sp>
        <p:nvSpPr>
          <p:cNvPr id="8197" name="Прямоугольник 4"/>
          <p:cNvSpPr>
            <a:spLocks noChangeArrowheads="1"/>
          </p:cNvSpPr>
          <p:nvPr/>
        </p:nvSpPr>
        <p:spPr bwMode="auto">
          <a:xfrm>
            <a:off x="214313" y="4143375"/>
            <a:ext cx="864393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>
                <a:latin typeface="Times New Roman" pitchFamily="18" charset="0"/>
                <a:cs typeface="Times New Roman" pitchFamily="18" charset="0"/>
              </a:rPr>
              <a:t>2. Любые два равнобедренных треугольника подобны.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89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b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Устная работа</a:t>
            </a:r>
          </a:p>
        </p:txBody>
      </p:sp>
      <p:sp>
        <p:nvSpPr>
          <p:cNvPr id="6147" name="Содержимое 5"/>
          <p:cNvSpPr>
            <a:spLocks noGrp="1"/>
          </p:cNvSpPr>
          <p:nvPr>
            <p:ph idx="4294967295"/>
          </p:nvPr>
        </p:nvSpPr>
        <p:spPr>
          <a:xfrm>
            <a:off x="642938" y="2017713"/>
            <a:ext cx="7786687" cy="348297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dirty="0" smtClean="0">
                <a:solidFill>
                  <a:schemeClr val="bg2"/>
                </a:solidFill>
              </a:rPr>
              <a:t> </a:t>
            </a:r>
            <a:r>
              <a:rPr lang="ru-RU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Сформулируйте свойство биссектрисы  треугольника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>
              <a:solidFill>
                <a:schemeClr val="bg2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>
              <a:solidFill>
                <a:schemeClr val="bg2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>
              <a:solidFill>
                <a:schemeClr val="bg2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57750" y="4572000"/>
            <a:ext cx="38576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 sz="3600" b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600" b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3600" b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ru-RU" sz="3600" b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3600" b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ru-RU" sz="3600" b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ru-RU" sz="3600" b="1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21" name="Рисунок 5" descr="Рисунок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71563" y="3357563"/>
            <a:ext cx="3224212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b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Устная работа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idx="4294967295"/>
          </p:nvPr>
        </p:nvSpPr>
        <p:spPr>
          <a:xfrm>
            <a:off x="0" y="2643188"/>
            <a:ext cx="3103563" cy="7032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  Докажите, что треугольники подобны.</a:t>
            </a:r>
          </a:p>
        </p:txBody>
      </p:sp>
      <p:pic>
        <p:nvPicPr>
          <p:cNvPr id="10244" name="Рисунок 4" descr="Рисунок2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86125" y="2143125"/>
            <a:ext cx="5340350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b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Устная работа</a:t>
            </a:r>
          </a:p>
        </p:txBody>
      </p:sp>
      <p:sp>
        <p:nvSpPr>
          <p:cNvPr id="11267" name="TextBox 4"/>
          <p:cNvSpPr txBox="1">
            <a:spLocks noChangeArrowheads="1"/>
          </p:cNvSpPr>
          <p:nvPr/>
        </p:nvSpPr>
        <p:spPr bwMode="auto">
          <a:xfrm>
            <a:off x="4214813" y="2000250"/>
            <a:ext cx="45720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 квадрате </a:t>
            </a:r>
            <a:r>
              <a:rPr lang="en-US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через середины соседних сторон  ВС и </a:t>
            </a:r>
            <a:r>
              <a:rPr lang="en-US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CD</a:t>
            </a:r>
            <a:r>
              <a:rPr lang="ru-RU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проведена прямая </a:t>
            </a:r>
            <a:r>
              <a:rPr lang="en-US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KL</a:t>
            </a:r>
            <a:r>
              <a:rPr lang="ru-RU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 Диагональ квадрата равна 18 см. Найти длину отрезка </a:t>
            </a:r>
            <a:r>
              <a:rPr lang="en-US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KL</a:t>
            </a:r>
            <a:r>
              <a:rPr lang="ru-RU" sz="320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1268" name="Рисунок 4" descr="Рисунок3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500" y="2143125"/>
            <a:ext cx="3444875" cy="322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литра">
  <a:themeElements>
    <a:clrScheme name="Палитра 7">
      <a:dk1>
        <a:srgbClr val="000000"/>
      </a:dk1>
      <a:lt1>
        <a:srgbClr val="99CC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CAE2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7">
        <a:dk1>
          <a:srgbClr val="000000"/>
        </a:dk1>
        <a:lt1>
          <a:srgbClr val="99CC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CA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802</TotalTime>
  <Words>603</Words>
  <Application>Microsoft Office PowerPoint</Application>
  <PresentationFormat>Экран (4:3)</PresentationFormat>
  <Paragraphs>71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Tahoma</vt:lpstr>
      <vt:lpstr>Arial</vt:lpstr>
      <vt:lpstr>Wingdings</vt:lpstr>
      <vt:lpstr>Calibri</vt:lpstr>
      <vt:lpstr>Times New Roman</vt:lpstr>
      <vt:lpstr>Палитра</vt:lpstr>
      <vt:lpstr>Геометрия 8 класс Повторительно-обобщающий урок по теме</vt:lpstr>
      <vt:lpstr>Устная работа</vt:lpstr>
      <vt:lpstr>Устная работа</vt:lpstr>
      <vt:lpstr>     Устная работа.                   Какие из следующих утверждений верны?</vt:lpstr>
      <vt:lpstr>    Устная работа.                   Какие из следующих     утверждений  НЕ верны?</vt:lpstr>
      <vt:lpstr>    Устная работа.                   Какие из следующих утверждений НЕ верны?</vt:lpstr>
      <vt:lpstr>Устная работа</vt:lpstr>
      <vt:lpstr>Устная работа</vt:lpstr>
      <vt:lpstr>Устная работа</vt:lpstr>
      <vt:lpstr>Устная работа</vt:lpstr>
      <vt:lpstr>Устная работа</vt:lpstr>
      <vt:lpstr>Устная работа</vt:lpstr>
      <vt:lpstr>Устная работа</vt:lpstr>
      <vt:lpstr>Устная работа</vt:lpstr>
      <vt:lpstr>Работа в тетрадях</vt:lpstr>
      <vt:lpstr>Работы учащихся.                 Подобие вокруг нас.</vt:lpstr>
      <vt:lpstr>Работы учащихся.            Подобие вокруг нас.</vt:lpstr>
      <vt:lpstr>Слайд 18</vt:lpstr>
      <vt:lpstr>Слайд 19</vt:lpstr>
      <vt:lpstr>Работа в тетрадях</vt:lpstr>
      <vt:lpstr>Работа в тетрадях</vt:lpstr>
      <vt:lpstr>Задачи из учебника</vt:lpstr>
      <vt:lpstr>Домашнее задание</vt:lpstr>
      <vt:lpstr>Спасибо                           за урок!</vt:lpstr>
      <vt:lpstr>Использованные ресурсы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re</cp:lastModifiedBy>
  <cp:revision>96</cp:revision>
  <dcterms:created xsi:type="dcterms:W3CDTF">2005-11-14T13:48:00Z</dcterms:created>
  <dcterms:modified xsi:type="dcterms:W3CDTF">2014-05-02T19:44:00Z</dcterms:modified>
</cp:coreProperties>
</file>