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notesMasterIdLst>
    <p:notesMasterId r:id="rId32"/>
  </p:notesMasterIdLst>
  <p:handoutMasterIdLst>
    <p:handoutMasterId r:id="rId33"/>
  </p:handoutMasterIdLst>
  <p:sldIdLst>
    <p:sldId id="292" r:id="rId2"/>
    <p:sldId id="293" r:id="rId3"/>
    <p:sldId id="296" r:id="rId4"/>
    <p:sldId id="300" r:id="rId5"/>
    <p:sldId id="321" r:id="rId6"/>
    <p:sldId id="322" r:id="rId7"/>
    <p:sldId id="323" r:id="rId8"/>
    <p:sldId id="324" r:id="rId9"/>
    <p:sldId id="325" r:id="rId10"/>
    <p:sldId id="326" r:id="rId11"/>
    <p:sldId id="328" r:id="rId12"/>
    <p:sldId id="327" r:id="rId13"/>
    <p:sldId id="334" r:id="rId14"/>
    <p:sldId id="333" r:id="rId15"/>
    <p:sldId id="330" r:id="rId16"/>
    <p:sldId id="336" r:id="rId17"/>
    <p:sldId id="301" r:id="rId18"/>
    <p:sldId id="310" r:id="rId19"/>
    <p:sldId id="307" r:id="rId20"/>
    <p:sldId id="313" r:id="rId21"/>
    <p:sldId id="312" r:id="rId22"/>
    <p:sldId id="314" r:id="rId23"/>
    <p:sldId id="315" r:id="rId24"/>
    <p:sldId id="337" r:id="rId25"/>
    <p:sldId id="308" r:id="rId26"/>
    <p:sldId id="311" r:id="rId27"/>
    <p:sldId id="338" r:id="rId28"/>
    <p:sldId id="339" r:id="rId29"/>
    <p:sldId id="340" r:id="rId30"/>
    <p:sldId id="294" r:id="rId31"/>
  </p:sldIdLst>
  <p:sldSz cx="9144000" cy="6858000" type="screen4x3"/>
  <p:notesSz cx="6888163" cy="100203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0000"/>
    <a:srgbClr val="006600"/>
    <a:srgbClr val="008000"/>
    <a:srgbClr val="FF0066"/>
    <a:srgbClr val="6600CC"/>
    <a:srgbClr val="FFCCFF"/>
    <a:srgbClr val="AFDA80"/>
    <a:srgbClr val="0000FF"/>
    <a:srgbClr val="FF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55" autoAdjust="0"/>
    <p:restoredTop sz="95070" autoAdjust="0"/>
  </p:normalViewPr>
  <p:slideViewPr>
    <p:cSldViewPr>
      <p:cViewPr>
        <p:scale>
          <a:sx n="100" d="100"/>
          <a:sy n="100" d="100"/>
        </p:scale>
        <p:origin x="624" y="990"/>
      </p:cViewPr>
      <p:guideLst>
        <p:guide orient="horz" pos="2160"/>
        <p:guide pos="2880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4" tIns="46497" rIns="92994" bIns="46497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00488" y="0"/>
            <a:ext cx="2986087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4" tIns="46497" rIns="92994" bIns="46497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32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7063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4" tIns="46497" rIns="92994" bIns="46497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32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00488" y="9517063"/>
            <a:ext cx="2986087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4" tIns="46497" rIns="92994" bIns="46497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85D3995-7E2A-48BA-9416-9D2616F19D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6088" cy="501650"/>
          </a:xfrm>
          <a:prstGeom prst="rect">
            <a:avLst/>
          </a:prstGeom>
        </p:spPr>
        <p:txBody>
          <a:bodyPr vert="horz" lIns="92994" tIns="46497" rIns="92994" bIns="46497" rtlCol="0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6087" cy="501650"/>
          </a:xfrm>
          <a:prstGeom prst="rect">
            <a:avLst/>
          </a:prstGeom>
        </p:spPr>
        <p:txBody>
          <a:bodyPr vert="horz" lIns="92994" tIns="46497" rIns="92994" bIns="46497" rtlCol="0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8F589694-A2F4-4F93-896C-0F8343838144}" type="datetimeFigureOut">
              <a:rPr lang="ru-RU"/>
              <a:pPr>
                <a:defRPr/>
              </a:pPr>
              <a:t>13.05.2014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13325" cy="37592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94" tIns="46497" rIns="92994" bIns="46497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10213" cy="4510088"/>
          </a:xfrm>
          <a:prstGeom prst="rect">
            <a:avLst/>
          </a:prstGeom>
        </p:spPr>
        <p:txBody>
          <a:bodyPr vert="horz" lIns="92994" tIns="46497" rIns="92994" bIns="46497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063"/>
            <a:ext cx="2986088" cy="501650"/>
          </a:xfrm>
          <a:prstGeom prst="rect">
            <a:avLst/>
          </a:prstGeom>
        </p:spPr>
        <p:txBody>
          <a:bodyPr vert="horz" lIns="92994" tIns="46497" rIns="92994" bIns="46497" rtlCol="0" anchor="b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0488" y="9517063"/>
            <a:ext cx="2986087" cy="501650"/>
          </a:xfrm>
          <a:prstGeom prst="rect">
            <a:avLst/>
          </a:prstGeom>
        </p:spPr>
        <p:txBody>
          <a:bodyPr vert="horz" lIns="92994" tIns="46497" rIns="92994" bIns="46497" rtlCol="0" anchor="b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FCDA551C-38E7-4A7D-A94B-24D53A42B5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0" y="914400"/>
            <a:ext cx="8686800" cy="2514600"/>
            <a:chOff x="0" y="576"/>
            <a:chExt cx="5472" cy="1584"/>
          </a:xfrm>
        </p:grpSpPr>
        <p:sp>
          <p:nvSpPr>
            <p:cNvPr id="5" name="Oval 7"/>
            <p:cNvSpPr>
              <a:spLocks noChangeArrowheads="1"/>
            </p:cNvSpPr>
            <p:nvPr/>
          </p:nvSpPr>
          <p:spPr bwMode="auto">
            <a:xfrm>
              <a:off x="144" y="576"/>
              <a:ext cx="1584" cy="1584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" name="Rectangle 8"/>
            <p:cNvSpPr>
              <a:spLocks noChangeArrowheads="1"/>
            </p:cNvSpPr>
            <p:nvPr/>
          </p:nvSpPr>
          <p:spPr bwMode="hidden">
            <a:xfrm>
              <a:off x="0" y="1056"/>
              <a:ext cx="2976" cy="7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7" name="Rectangle 9"/>
            <p:cNvSpPr>
              <a:spLocks noChangeArrowheads="1"/>
            </p:cNvSpPr>
            <p:nvPr/>
          </p:nvSpPr>
          <p:spPr bwMode="hidden">
            <a:xfrm>
              <a:off x="2496" y="1056"/>
              <a:ext cx="2976" cy="720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8" name="Freeform 10"/>
            <p:cNvSpPr>
              <a:spLocks noChangeArrowheads="1"/>
            </p:cNvSpPr>
            <p:nvPr/>
          </p:nvSpPr>
          <p:spPr bwMode="auto">
            <a:xfrm>
              <a:off x="384" y="960"/>
              <a:ext cx="144" cy="913"/>
            </a:xfrm>
            <a:custGeom>
              <a:avLst/>
              <a:gdLst>
                <a:gd name="T0" fmla="*/ 144 w 1000"/>
                <a:gd name="T1" fmla="*/ 913 h 1000"/>
                <a:gd name="T2" fmla="*/ 0 w 1000"/>
                <a:gd name="T3" fmla="*/ 913 h 1000"/>
                <a:gd name="T4" fmla="*/ 0 w 1000"/>
                <a:gd name="T5" fmla="*/ 0 h 1000"/>
                <a:gd name="T6" fmla="*/ 144 w 1000"/>
                <a:gd name="T7" fmla="*/ 0 h 1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00" h="1000">
                  <a:moveTo>
                    <a:pt x="1000" y="1000"/>
                  </a:moveTo>
                  <a:lnTo>
                    <a:pt x="0" y="1000"/>
                  </a:lnTo>
                  <a:lnTo>
                    <a:pt x="0" y="0"/>
                  </a:lnTo>
                  <a:lnTo>
                    <a:pt x="1000" y="0"/>
                  </a:lnTo>
                </a:path>
              </a:pathLst>
            </a:custGeom>
            <a:noFill/>
            <a:ln w="76200" cmpd="sng">
              <a:solidFill>
                <a:schemeClr val="tx2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11"/>
            <p:cNvSpPr>
              <a:spLocks noChangeArrowheads="1"/>
            </p:cNvSpPr>
            <p:nvPr/>
          </p:nvSpPr>
          <p:spPr bwMode="auto">
            <a:xfrm>
              <a:off x="4944" y="762"/>
              <a:ext cx="165" cy="864"/>
            </a:xfrm>
            <a:custGeom>
              <a:avLst/>
              <a:gdLst>
                <a:gd name="T0" fmla="*/ 0 w 1000"/>
                <a:gd name="T1" fmla="*/ 0 h 1000"/>
                <a:gd name="T2" fmla="*/ 165 w 1000"/>
                <a:gd name="T3" fmla="*/ 0 h 1000"/>
                <a:gd name="T4" fmla="*/ 165 w 1000"/>
                <a:gd name="T5" fmla="*/ 864 h 1000"/>
                <a:gd name="T6" fmla="*/ 0 w 1000"/>
                <a:gd name="T7" fmla="*/ 864 h 1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00" h="1000">
                  <a:moveTo>
                    <a:pt x="0" y="0"/>
                  </a:moveTo>
                  <a:lnTo>
                    <a:pt x="1000" y="0"/>
                  </a:lnTo>
                  <a:lnTo>
                    <a:pt x="1000" y="1000"/>
                  </a:lnTo>
                  <a:lnTo>
                    <a:pt x="0" y="1000"/>
                  </a:lnTo>
                </a:path>
              </a:pathLst>
            </a:custGeom>
            <a:noFill/>
            <a:ln w="76200" cap="flat" cmpd="sng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3107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3581400"/>
            <a:ext cx="5638800" cy="1905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31084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838200" y="1443038"/>
            <a:ext cx="7086600" cy="16002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Rectangle 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0D1567-A94C-4038-964E-4AA05F259C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9FF2BE-06DB-4F91-BE97-F5D8772F89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00D928-CB08-4C63-8FA3-D148508E79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1863" y="96838"/>
            <a:ext cx="7158037" cy="14128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/>
          <a:p>
            <a:pPr lvl="0"/>
            <a:r>
              <a:rPr lang="ru-RU" noProof="0" smtClean="0"/>
              <a:t>Вставка клипа</a:t>
            </a:r>
            <a:endParaRPr lang="ru-RU" noProof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0AC151-D056-41FE-95A3-E7F90ECEF0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A29EAF-19EF-403D-B50B-9C07839F4B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04922B-B97A-495D-8342-657A4A4FA5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F7038C-8DC8-4764-A677-E025A586F1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A97DC2-A0EB-49AA-90EB-9E7FABA750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F2F29F-24BD-464A-937A-78E860B7A0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3CB64-1D77-4A32-B896-5A18DBA776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1DC283-0812-4267-B663-00BA5889DA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9D50B2-2385-4CE4-9B87-D5EADD17DC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rgbClr val="CCEC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u-RU" sz="2400">
              <a:latin typeface="Times New Roman" pitchFamily="18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u-RU" sz="2400">
              <a:latin typeface="Times New Roman" pitchFamily="18" charset="0"/>
            </a:endParaRPr>
          </a:p>
        </p:txBody>
      </p:sp>
      <p:sp>
        <p:nvSpPr>
          <p:cNvPr id="130052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0053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0054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005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0056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pPr>
              <a:defRPr/>
            </a:pPr>
            <a:fld id="{18C8DD53-2FCC-41F9-B4B6-6D602AFE83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3" name="Freeform 9"/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152400 w 1000"/>
              <a:gd name="T1" fmla="*/ 1066800 h 1000"/>
              <a:gd name="T2" fmla="*/ 0 w 1000"/>
              <a:gd name="T3" fmla="*/ 1066800 h 1000"/>
              <a:gd name="T4" fmla="*/ 0 w 1000"/>
              <a:gd name="T5" fmla="*/ 0 h 1000"/>
              <a:gd name="T6" fmla="*/ 152400 w 1000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34" name="Freeform 10"/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152400 w 1000"/>
              <a:gd name="T3" fmla="*/ 0 h 1000"/>
              <a:gd name="T4" fmla="*/ 152400 w 1000"/>
              <a:gd name="T5" fmla="*/ 1073150 h 1000"/>
              <a:gd name="T6" fmla="*/ 0 w 1000"/>
              <a:gd name="T7" fmla="*/ 107315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  <p:sldLayoutId id="2147483820" r:id="rId12"/>
  </p:sldLayoutIdLst>
  <p:transition>
    <p:randomBar dir="vert"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i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 i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 i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 i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 i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 b="1" i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 b="1" i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 b="1" i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 b="1" i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Bookman Old Style" pitchFamily="18" charset="0"/>
        </a:defRPr>
      </a:lvl9pPr>
    </p:titleStyle>
    <p:bodyStyle>
      <a:lvl1pPr marL="447675" indent="-44767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3200" b="1" i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889000" indent="-439738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¡"/>
        <a:defRPr sz="2800" b="1" i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293813" indent="-4032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400" b="1" i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681163" indent="-385763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¡"/>
        <a:defRPr sz="2000" b="1" i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4pPr>
      <a:lvl5pPr marL="2070100" indent="-3873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 b="1" i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5pPr>
      <a:lvl6pPr marL="2527300" indent="-3873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 b="1" i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6pPr>
      <a:lvl7pPr marL="2984500" indent="-3873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 b="1" i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7pPr>
      <a:lvl8pPr marL="3441700" indent="-3873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 b="1" i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8pPr>
      <a:lvl9pPr marL="3898900" indent="-3873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 b="1" i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4.jpeg"/><Relationship Id="rId7" Type="http://schemas.openxmlformats.org/officeDocument/2006/relationships/slide" Target="slide1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10" Type="http://schemas.openxmlformats.org/officeDocument/2006/relationships/slide" Target="slide9.xml"/><Relationship Id="rId4" Type="http://schemas.openxmlformats.org/officeDocument/2006/relationships/slide" Target="slide17.xml"/><Relationship Id="rId9" Type="http://schemas.openxmlformats.org/officeDocument/2006/relationships/slide" Target="slide1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4.jpeg"/><Relationship Id="rId7" Type="http://schemas.openxmlformats.org/officeDocument/2006/relationships/slide" Target="slide9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10" Type="http://schemas.openxmlformats.org/officeDocument/2006/relationships/slide" Target="slide11.xml"/><Relationship Id="rId4" Type="http://schemas.openxmlformats.org/officeDocument/2006/relationships/slide" Target="slide17.xml"/><Relationship Id="rId9" Type="http://schemas.openxmlformats.org/officeDocument/2006/relationships/slide" Target="slide1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4.jpeg"/><Relationship Id="rId7" Type="http://schemas.openxmlformats.org/officeDocument/2006/relationships/slide" Target="slide9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10" Type="http://schemas.openxmlformats.org/officeDocument/2006/relationships/slide" Target="slide11.xml"/><Relationship Id="rId4" Type="http://schemas.openxmlformats.org/officeDocument/2006/relationships/slide" Target="slide17.xml"/><Relationship Id="rId9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image" Target="../media/image4.jpeg"/><Relationship Id="rId7" Type="http://schemas.openxmlformats.org/officeDocument/2006/relationships/slide" Target="slide9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10" Type="http://schemas.openxmlformats.org/officeDocument/2006/relationships/slide" Target="slide13.xml"/><Relationship Id="rId4" Type="http://schemas.openxmlformats.org/officeDocument/2006/relationships/slide" Target="slide17.xml"/><Relationship Id="rId9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image" Target="../media/image4.jpeg"/><Relationship Id="rId7" Type="http://schemas.openxmlformats.org/officeDocument/2006/relationships/slide" Target="slide9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10" Type="http://schemas.openxmlformats.org/officeDocument/2006/relationships/slide" Target="slide13.xml"/><Relationship Id="rId4" Type="http://schemas.openxmlformats.org/officeDocument/2006/relationships/slide" Target="slide17.xml"/><Relationship Id="rId9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image" Target="../media/image4.jpeg"/><Relationship Id="rId7" Type="http://schemas.openxmlformats.org/officeDocument/2006/relationships/slide" Target="slide9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10" Type="http://schemas.openxmlformats.org/officeDocument/2006/relationships/slide" Target="slide15.xml"/><Relationship Id="rId4" Type="http://schemas.openxmlformats.org/officeDocument/2006/relationships/slide" Target="slide17.xml"/><Relationship Id="rId9" Type="http://schemas.openxmlformats.org/officeDocument/2006/relationships/slide" Target="slide1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image" Target="../media/image4.jpeg"/><Relationship Id="rId7" Type="http://schemas.openxmlformats.org/officeDocument/2006/relationships/slide" Target="slide9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10" Type="http://schemas.openxmlformats.org/officeDocument/2006/relationships/slide" Target="slide15.xml"/><Relationship Id="rId4" Type="http://schemas.openxmlformats.org/officeDocument/2006/relationships/slide" Target="slide17.xml"/><Relationship Id="rId9" Type="http://schemas.openxmlformats.org/officeDocument/2006/relationships/slide" Target="slide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hyperlink" Target="videodz.avi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5.xml"/><Relationship Id="rId7" Type="http://schemas.openxmlformats.org/officeDocument/2006/relationships/slide" Target="slide1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11.xml"/><Relationship Id="rId5" Type="http://schemas.openxmlformats.org/officeDocument/2006/relationships/slide" Target="slide9.xml"/><Relationship Id="rId4" Type="http://schemas.openxmlformats.org/officeDocument/2006/relationships/slide" Target="slide7.xml"/><Relationship Id="rId9" Type="http://schemas.openxmlformats.org/officeDocument/2006/relationships/slide" Target="slide1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4.jpeg"/><Relationship Id="rId7" Type="http://schemas.openxmlformats.org/officeDocument/2006/relationships/slide" Target="slide1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9.xml"/><Relationship Id="rId5" Type="http://schemas.openxmlformats.org/officeDocument/2006/relationships/slide" Target="slide7.xml"/><Relationship Id="rId10" Type="http://schemas.openxmlformats.org/officeDocument/2006/relationships/slide" Target="slide5.xml"/><Relationship Id="rId4" Type="http://schemas.openxmlformats.org/officeDocument/2006/relationships/slide" Target="slide17.xml"/><Relationship Id="rId9" Type="http://schemas.openxmlformats.org/officeDocument/2006/relationships/slide" Target="slide1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4.jpeg"/><Relationship Id="rId7" Type="http://schemas.openxmlformats.org/officeDocument/2006/relationships/slide" Target="slide1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9.xml"/><Relationship Id="rId5" Type="http://schemas.openxmlformats.org/officeDocument/2006/relationships/slide" Target="slide7.xml"/><Relationship Id="rId10" Type="http://schemas.openxmlformats.org/officeDocument/2006/relationships/slide" Target="slide5.xml"/><Relationship Id="rId4" Type="http://schemas.openxmlformats.org/officeDocument/2006/relationships/slide" Target="slide17.xml"/><Relationship Id="rId9" Type="http://schemas.openxmlformats.org/officeDocument/2006/relationships/slide" Target="slide1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4.jpeg"/><Relationship Id="rId7" Type="http://schemas.openxmlformats.org/officeDocument/2006/relationships/slide" Target="slide1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9.xml"/><Relationship Id="rId5" Type="http://schemas.openxmlformats.org/officeDocument/2006/relationships/slide" Target="slide5.xml"/><Relationship Id="rId10" Type="http://schemas.openxmlformats.org/officeDocument/2006/relationships/slide" Target="slide7.xml"/><Relationship Id="rId4" Type="http://schemas.openxmlformats.org/officeDocument/2006/relationships/slide" Target="slide17.xml"/><Relationship Id="rId9" Type="http://schemas.openxmlformats.org/officeDocument/2006/relationships/slide" Target="slide1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4.jpeg"/><Relationship Id="rId7" Type="http://schemas.openxmlformats.org/officeDocument/2006/relationships/slide" Target="slide1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9.xml"/><Relationship Id="rId5" Type="http://schemas.openxmlformats.org/officeDocument/2006/relationships/slide" Target="slide5.xml"/><Relationship Id="rId10" Type="http://schemas.openxmlformats.org/officeDocument/2006/relationships/slide" Target="slide7.xml"/><Relationship Id="rId4" Type="http://schemas.openxmlformats.org/officeDocument/2006/relationships/slide" Target="slide17.xml"/><Relationship Id="rId9" Type="http://schemas.openxmlformats.org/officeDocument/2006/relationships/slide" Target="slide1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4.jpeg"/><Relationship Id="rId7" Type="http://schemas.openxmlformats.org/officeDocument/2006/relationships/slide" Target="slide1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10" Type="http://schemas.openxmlformats.org/officeDocument/2006/relationships/slide" Target="slide9.xml"/><Relationship Id="rId4" Type="http://schemas.openxmlformats.org/officeDocument/2006/relationships/slide" Target="slide17.xml"/><Relationship Id="rId9" Type="http://schemas.openxmlformats.org/officeDocument/2006/relationships/slide" Target="slide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с двумя скругленными соседними углами 26"/>
          <p:cNvSpPr/>
          <p:nvPr/>
        </p:nvSpPr>
        <p:spPr bwMode="auto">
          <a:xfrm>
            <a:off x="285720" y="285728"/>
            <a:ext cx="8572560" cy="6072230"/>
          </a:xfrm>
          <a:prstGeom prst="round2SameRect">
            <a:avLst/>
          </a:prstGeom>
          <a:solidFill>
            <a:schemeClr val="accent1">
              <a:alpha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86116" y="500042"/>
            <a:ext cx="257176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Тема урока</a:t>
            </a:r>
            <a:endParaRPr lang="ru-RU" sz="2800" b="1" cap="all" dirty="0">
              <a:ln w="0"/>
              <a:solidFill>
                <a:schemeClr val="bg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42910" y="5072074"/>
            <a:ext cx="76438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Подготовка к итоговой аттестации.  Планиметрия</a:t>
            </a:r>
            <a:endParaRPr lang="ru-RU" sz="2800" dirty="0">
              <a:solidFill>
                <a:schemeClr val="accent6">
                  <a:lumMod val="50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pic>
        <p:nvPicPr>
          <p:cNvPr id="6" name="Picture 3" descr="C:\Users\VV\Desktop\с флешек\1 сентября\откр урок и презентация\2013-2014\фото для урока 1 сентября\может быть\IMG_188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6137" y="1214421"/>
            <a:ext cx="8562272" cy="3888000"/>
          </a:xfrm>
          <a:prstGeom prst="rect">
            <a:avLst/>
          </a:prstGeom>
          <a:noFill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с двумя скругленными соседними углами 26"/>
          <p:cNvSpPr/>
          <p:nvPr/>
        </p:nvSpPr>
        <p:spPr bwMode="auto">
          <a:xfrm>
            <a:off x="285720" y="1000108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5720" y="357166"/>
            <a:ext cx="857256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Устный счет</a:t>
            </a:r>
            <a:endParaRPr lang="ru-RU" sz="2800" b="1" cap="all" dirty="0">
              <a:ln w="0"/>
              <a:solidFill>
                <a:schemeClr val="bg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285984" y="1357298"/>
          <a:ext cx="4572000" cy="1280160"/>
        </p:xfrm>
        <a:graphic>
          <a:graphicData uri="http://schemas.openxmlformats.org/drawingml/2006/table">
            <a:tbl>
              <a:tblPr firstRow="1" bandRow="1">
                <a:effectLst>
                  <a:outerShdw blurRad="76200" dir="13500000" sy="23000" kx="1200000" algn="br" rotWithShape="0">
                    <a:prstClr val="black">
                      <a:alpha val="20000"/>
                    </a:prstClr>
                  </a:outerShdw>
                </a:effectLst>
                <a:tableStyleId>{D113A9D2-9D6B-4929-AA2D-F23B5EE8CBE7}</a:tableStyleId>
              </a:tblPr>
              <a:tblGrid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85720" y="2714620"/>
            <a:ext cx="8572560" cy="3693319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Площадь земельного участка, имеющего форму прямоугольника, равна 9 га, ширина участка 150 м. Найти длину этого участка. </a:t>
            </a:r>
          </a:p>
          <a:p>
            <a:endParaRPr lang="ru-RU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4" name="Прямоугольник с двумя скругленными соседними углами 33"/>
          <p:cNvSpPr/>
          <p:nvPr/>
        </p:nvSpPr>
        <p:spPr bwMode="auto">
          <a:xfrm rot="10800000">
            <a:off x="285720" y="6286520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51" name="Picture 23" descr="C:\Users\VV\Desktop\1сент 2013\Клетка\Kletka.jpg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85786" y="3429000"/>
            <a:ext cx="3429024" cy="2553909"/>
          </a:xfrm>
          <a:prstGeom prst="rect">
            <a:avLst/>
          </a:prstGeom>
          <a:ln>
            <a:noFill/>
          </a:ln>
          <a:effectLst>
            <a:outerShdw blurRad="139700" dist="38100" dir="8100000" sx="103000" sy="103000" algn="tr" rotWithShape="0">
              <a:prstClr val="black">
                <a:alpha val="40000"/>
              </a:prstClr>
            </a:outerShdw>
          </a:effectLst>
        </p:spPr>
      </p:pic>
      <p:sp>
        <p:nvSpPr>
          <p:cNvPr id="36" name="TextBox 35"/>
          <p:cNvSpPr txBox="1"/>
          <p:nvPr/>
        </p:nvSpPr>
        <p:spPr>
          <a:xfrm>
            <a:off x="2371712" y="4995873"/>
            <a:ext cx="2792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  <a:endParaRPr lang="ru-RU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861988" y="4467236"/>
            <a:ext cx="5533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</a:rPr>
              <a:t>150м</a:t>
            </a:r>
            <a:endParaRPr lang="ru-RU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 bwMode="auto">
          <a:xfrm>
            <a:off x="1343001" y="4310071"/>
            <a:ext cx="2322000" cy="666750"/>
          </a:xfrm>
          <a:prstGeom prst="rect">
            <a:avLst/>
          </a:prstGeom>
          <a:solidFill>
            <a:schemeClr val="accent1">
              <a:alpha val="57000"/>
            </a:schemeClr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285985" y="4476755"/>
            <a:ext cx="4619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</a:rPr>
              <a:t>9 га</a:t>
            </a:r>
            <a:endParaRPr lang="ru-RU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86314" y="3657602"/>
            <a:ext cx="350046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решение</a:t>
            </a:r>
            <a:endParaRPr lang="ru-RU" sz="2800" b="1" cap="all" dirty="0">
              <a:ln w="0"/>
              <a:solidFill>
                <a:schemeClr val="bg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57686" y="4357694"/>
            <a:ext cx="4286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9 га = 90000 м</a:t>
            </a:r>
            <a:r>
              <a:rPr lang="ru-RU" b="1" baseline="30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90000 : 150 = 600 (м)</a:t>
            </a:r>
          </a:p>
          <a:p>
            <a:pPr algn="ctr"/>
            <a:r>
              <a:rPr lang="ru-RU" b="1" dirty="0" smtClean="0">
                <a:solidFill>
                  <a:srgbClr val="760000"/>
                </a:solidFill>
              </a:rPr>
              <a:t>Ответ: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600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>
            <a:hlinkClick r:id="rId4" action="ppaction://hlinksldjump"/>
          </p:cNvPr>
          <p:cNvSpPr/>
          <p:nvPr/>
        </p:nvSpPr>
        <p:spPr bwMode="auto">
          <a:xfrm>
            <a:off x="2143108" y="6296045"/>
            <a:ext cx="5715040" cy="23336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>
              <a:spcAft>
                <a:spcPts val="600"/>
              </a:spcAft>
            </a:pPr>
            <a:r>
              <a:rPr lang="ru-RU" sz="1400" b="1" cap="all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Перейти к физкультминутке</a:t>
            </a:r>
          </a:p>
        </p:txBody>
      </p:sp>
      <p:sp>
        <p:nvSpPr>
          <p:cNvPr id="32" name="Овал 31">
            <a:hlinkClick r:id="rId5" action="ppaction://hlinksldjump"/>
          </p:cNvPr>
          <p:cNvSpPr/>
          <p:nvPr/>
        </p:nvSpPr>
        <p:spPr bwMode="auto">
          <a:xfrm>
            <a:off x="2428860" y="1401028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1</a:t>
            </a:r>
          </a:p>
        </p:txBody>
      </p:sp>
      <p:sp>
        <p:nvSpPr>
          <p:cNvPr id="33" name="Овал 32">
            <a:hlinkClick r:id="rId6" action="ppaction://hlinksldjump"/>
          </p:cNvPr>
          <p:cNvSpPr/>
          <p:nvPr/>
        </p:nvSpPr>
        <p:spPr bwMode="auto">
          <a:xfrm>
            <a:off x="3929058" y="1401028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2</a:t>
            </a:r>
          </a:p>
        </p:txBody>
      </p:sp>
      <p:sp>
        <p:nvSpPr>
          <p:cNvPr id="37" name="Овал 36">
            <a:hlinkClick r:id="rId7" action="ppaction://hlinksldjump"/>
          </p:cNvPr>
          <p:cNvSpPr/>
          <p:nvPr/>
        </p:nvSpPr>
        <p:spPr bwMode="auto">
          <a:xfrm>
            <a:off x="2428860" y="2043970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4</a:t>
            </a:r>
          </a:p>
        </p:txBody>
      </p:sp>
      <p:sp>
        <p:nvSpPr>
          <p:cNvPr id="38" name="Овал 37">
            <a:hlinkClick r:id="rId8" action="ppaction://hlinksldjump"/>
          </p:cNvPr>
          <p:cNvSpPr/>
          <p:nvPr/>
        </p:nvSpPr>
        <p:spPr bwMode="auto">
          <a:xfrm>
            <a:off x="3929058" y="2043970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5</a:t>
            </a:r>
          </a:p>
        </p:txBody>
      </p:sp>
      <p:sp>
        <p:nvSpPr>
          <p:cNvPr id="39" name="Овал 38">
            <a:hlinkClick r:id="rId9" action="ppaction://hlinksldjump"/>
          </p:cNvPr>
          <p:cNvSpPr/>
          <p:nvPr/>
        </p:nvSpPr>
        <p:spPr bwMode="auto">
          <a:xfrm>
            <a:off x="5434019" y="2043970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6</a:t>
            </a:r>
          </a:p>
        </p:txBody>
      </p:sp>
      <p:sp>
        <p:nvSpPr>
          <p:cNvPr id="40" name="Овал 39">
            <a:hlinkClick r:id="rId10" action="ppaction://hlinksldjump"/>
          </p:cNvPr>
          <p:cNvSpPr/>
          <p:nvPr/>
        </p:nvSpPr>
        <p:spPr bwMode="auto">
          <a:xfrm>
            <a:off x="5419731" y="1400161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sx="1000" sy="1000" kx="1200000" algn="br" rotWithShape="0">
              <a:prstClr val="black"/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 prstMaterial="flat">
            <a:bevelT w="63500" h="25400"/>
            <a:bevelB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3</a:t>
            </a:r>
            <a:endParaRPr kumimoji="0" lang="ru-RU" sz="3600" b="1" i="0" u="none" strike="noStrike" spc="300" normalizeH="0" baseline="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5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с двумя скругленными соседними углами 26"/>
          <p:cNvSpPr/>
          <p:nvPr/>
        </p:nvSpPr>
        <p:spPr bwMode="auto">
          <a:xfrm>
            <a:off x="285720" y="1000108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5720" y="357166"/>
            <a:ext cx="857256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Устный счет</a:t>
            </a:r>
            <a:endParaRPr lang="ru-RU" sz="2800" b="1" cap="all" dirty="0">
              <a:ln w="0"/>
              <a:solidFill>
                <a:schemeClr val="bg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285984" y="1357298"/>
          <a:ext cx="4572000" cy="1280160"/>
        </p:xfrm>
        <a:graphic>
          <a:graphicData uri="http://schemas.openxmlformats.org/drawingml/2006/table">
            <a:tbl>
              <a:tblPr firstRow="1" bandRow="1">
                <a:effectLst>
                  <a:outerShdw blurRad="76200" dir="13500000" sy="23000" kx="1200000" algn="br" rotWithShape="0">
                    <a:prstClr val="black">
                      <a:alpha val="20000"/>
                    </a:prstClr>
                  </a:outerShdw>
                </a:effectLst>
                <a:tableStyleId>{D113A9D2-9D6B-4929-AA2D-F23B5EE8CBE7}</a:tableStyleId>
              </a:tblPr>
              <a:tblGrid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85720" y="2714620"/>
            <a:ext cx="8572560" cy="3693319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Найти площадь лесного массива (в м</a:t>
            </a:r>
            <a:r>
              <a:rPr lang="ru-RU" baseline="30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изображенного на плане, где 1см</a:t>
            </a:r>
            <a:r>
              <a:rPr lang="ru-RU" baseline="30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соответствует 1м</a:t>
            </a:r>
            <a:r>
              <a:rPr lang="ru-RU" baseline="30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лесного массива. </a:t>
            </a:r>
          </a:p>
          <a:p>
            <a:endParaRPr lang="ru-RU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4" name="Прямоугольник с двумя скругленными соседними углами 33"/>
          <p:cNvSpPr/>
          <p:nvPr/>
        </p:nvSpPr>
        <p:spPr bwMode="auto">
          <a:xfrm rot="10800000">
            <a:off x="285720" y="6286520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51" name="Picture 23" descr="C:\Users\VV\Desktop\1сент 2013\Клетка\Kletka.jpg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85786" y="3429000"/>
            <a:ext cx="3429024" cy="2553909"/>
          </a:xfrm>
          <a:prstGeom prst="rect">
            <a:avLst/>
          </a:prstGeom>
          <a:ln>
            <a:noFill/>
          </a:ln>
          <a:effectLst>
            <a:outerShdw blurRad="139700" dist="38100" dir="8100000" sx="103000" sy="103000" algn="tr" rotWithShape="0">
              <a:prstClr val="black">
                <a:alpha val="40000"/>
              </a:prstClr>
            </a:outerShdw>
          </a:effectLst>
        </p:spPr>
      </p:pic>
      <p:sp>
        <p:nvSpPr>
          <p:cNvPr id="19" name="Полилиния 18"/>
          <p:cNvSpPr/>
          <p:nvPr/>
        </p:nvSpPr>
        <p:spPr bwMode="auto">
          <a:xfrm>
            <a:off x="2043090" y="4195765"/>
            <a:ext cx="918000" cy="900000"/>
          </a:xfrm>
          <a:custGeom>
            <a:avLst/>
            <a:gdLst>
              <a:gd name="connsiteX0" fmla="*/ 0 w 466725"/>
              <a:gd name="connsiteY0" fmla="*/ 447675 h 447675"/>
              <a:gd name="connsiteX1" fmla="*/ 466725 w 466725"/>
              <a:gd name="connsiteY1" fmla="*/ 447675 h 447675"/>
              <a:gd name="connsiteX2" fmla="*/ 352425 w 466725"/>
              <a:gd name="connsiteY2" fmla="*/ 109537 h 447675"/>
              <a:gd name="connsiteX3" fmla="*/ 119063 w 466725"/>
              <a:gd name="connsiteY3" fmla="*/ 0 h 447675"/>
              <a:gd name="connsiteX4" fmla="*/ 0 w 466725"/>
              <a:gd name="connsiteY4" fmla="*/ 447675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725" h="447675">
                <a:moveTo>
                  <a:pt x="0" y="447675"/>
                </a:moveTo>
                <a:lnTo>
                  <a:pt x="466725" y="447675"/>
                </a:lnTo>
                <a:lnTo>
                  <a:pt x="352425" y="109537"/>
                </a:lnTo>
                <a:lnTo>
                  <a:pt x="119063" y="0"/>
                </a:lnTo>
                <a:lnTo>
                  <a:pt x="0" y="447675"/>
                </a:lnTo>
                <a:close/>
              </a:path>
            </a:pathLst>
          </a:custGeom>
          <a:solidFill>
            <a:schemeClr val="accent1">
              <a:alpha val="44000"/>
            </a:schemeClr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Прямоугольник 21"/>
          <p:cNvSpPr/>
          <p:nvPr/>
        </p:nvSpPr>
        <p:spPr bwMode="auto">
          <a:xfrm>
            <a:off x="1345369" y="5212569"/>
            <a:ext cx="223200" cy="223200"/>
          </a:xfrm>
          <a:prstGeom prst="rect">
            <a:avLst/>
          </a:prstGeom>
          <a:solidFill>
            <a:schemeClr val="accent1">
              <a:alpha val="48000"/>
            </a:schemeClr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97701" y="5167322"/>
            <a:ext cx="5116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</a:rPr>
              <a:t>1 см</a:t>
            </a:r>
            <a:endParaRPr lang="ru-RU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198039" y="5384025"/>
            <a:ext cx="5116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</a:rPr>
              <a:t>1 см</a:t>
            </a:r>
            <a:endParaRPr lang="ru-RU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4" name="Прямоугольник 23">
            <a:hlinkClick r:id="rId4" action="ppaction://hlinksldjump"/>
          </p:cNvPr>
          <p:cNvSpPr/>
          <p:nvPr/>
        </p:nvSpPr>
        <p:spPr bwMode="auto">
          <a:xfrm>
            <a:off x="2143108" y="6296045"/>
            <a:ext cx="5715040" cy="23336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>
              <a:spcAft>
                <a:spcPts val="600"/>
              </a:spcAft>
            </a:pPr>
            <a:r>
              <a:rPr lang="ru-RU" sz="1400" b="1" cap="all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Перейти к физкультминутке</a:t>
            </a:r>
          </a:p>
        </p:txBody>
      </p:sp>
      <p:sp>
        <p:nvSpPr>
          <p:cNvPr id="28" name="Овал 27">
            <a:hlinkClick r:id="rId5" action="ppaction://hlinksldjump"/>
          </p:cNvPr>
          <p:cNvSpPr/>
          <p:nvPr/>
        </p:nvSpPr>
        <p:spPr bwMode="auto">
          <a:xfrm>
            <a:off x="2428860" y="1401028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1</a:t>
            </a:r>
          </a:p>
        </p:txBody>
      </p:sp>
      <p:sp>
        <p:nvSpPr>
          <p:cNvPr id="33" name="Овал 32">
            <a:hlinkClick r:id="rId6" action="ppaction://hlinksldjump"/>
          </p:cNvPr>
          <p:cNvSpPr/>
          <p:nvPr/>
        </p:nvSpPr>
        <p:spPr bwMode="auto">
          <a:xfrm>
            <a:off x="3929058" y="1401028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2</a:t>
            </a:r>
          </a:p>
        </p:txBody>
      </p:sp>
      <p:sp>
        <p:nvSpPr>
          <p:cNvPr id="35" name="Овал 34">
            <a:hlinkClick r:id="rId7" action="ppaction://hlinksldjump"/>
          </p:cNvPr>
          <p:cNvSpPr/>
          <p:nvPr/>
        </p:nvSpPr>
        <p:spPr bwMode="auto">
          <a:xfrm>
            <a:off x="5434019" y="1401028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3</a:t>
            </a:r>
          </a:p>
        </p:txBody>
      </p:sp>
      <p:sp>
        <p:nvSpPr>
          <p:cNvPr id="37" name="Овал 36">
            <a:hlinkClick r:id="rId8" action="ppaction://hlinksldjump"/>
          </p:cNvPr>
          <p:cNvSpPr/>
          <p:nvPr/>
        </p:nvSpPr>
        <p:spPr bwMode="auto">
          <a:xfrm>
            <a:off x="3929058" y="2043970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5</a:t>
            </a:r>
          </a:p>
        </p:txBody>
      </p:sp>
      <p:sp>
        <p:nvSpPr>
          <p:cNvPr id="38" name="Овал 37">
            <a:hlinkClick r:id="rId9" action="ppaction://hlinksldjump"/>
          </p:cNvPr>
          <p:cNvSpPr/>
          <p:nvPr/>
        </p:nvSpPr>
        <p:spPr bwMode="auto">
          <a:xfrm>
            <a:off x="5434019" y="2043970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6</a:t>
            </a:r>
          </a:p>
        </p:txBody>
      </p:sp>
      <p:sp>
        <p:nvSpPr>
          <p:cNvPr id="39" name="Овал 38">
            <a:hlinkClick r:id="rId10" action="ppaction://hlinksldjump"/>
          </p:cNvPr>
          <p:cNvSpPr/>
          <p:nvPr/>
        </p:nvSpPr>
        <p:spPr bwMode="auto">
          <a:xfrm>
            <a:off x="2443148" y="2047865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sx="1000" sy="1000" kx="1200000" algn="br" rotWithShape="0">
              <a:prstClr val="black"/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 prstMaterial="flat">
            <a:bevelT w="63500" h="25400"/>
            <a:bevelB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4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animBg="1"/>
      <p:bldP spid="22" grpId="0" animBg="1"/>
      <p:bldP spid="23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с двумя скругленными соседними углами 26"/>
          <p:cNvSpPr/>
          <p:nvPr/>
        </p:nvSpPr>
        <p:spPr bwMode="auto">
          <a:xfrm>
            <a:off x="285720" y="1000108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5720" y="357166"/>
            <a:ext cx="857256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Устный счет</a:t>
            </a:r>
            <a:endParaRPr lang="ru-RU" sz="2800" b="1" cap="all" dirty="0">
              <a:ln w="0"/>
              <a:solidFill>
                <a:schemeClr val="bg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285984" y="1357298"/>
          <a:ext cx="4572000" cy="1280160"/>
        </p:xfrm>
        <a:graphic>
          <a:graphicData uri="http://schemas.openxmlformats.org/drawingml/2006/table">
            <a:tbl>
              <a:tblPr firstRow="1" bandRow="1">
                <a:effectLst>
                  <a:outerShdw blurRad="76200" dir="13500000" sy="23000" kx="1200000" algn="br" rotWithShape="0">
                    <a:prstClr val="black">
                      <a:alpha val="20000"/>
                    </a:prstClr>
                  </a:outerShdw>
                </a:effectLst>
                <a:tableStyleId>{D113A9D2-9D6B-4929-AA2D-F23B5EE8CBE7}</a:tableStyleId>
              </a:tblPr>
              <a:tblGrid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85720" y="2714620"/>
            <a:ext cx="8572560" cy="3693319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Найти площадь лесного массива (в м</a:t>
            </a:r>
            <a:r>
              <a:rPr lang="ru-RU" baseline="30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изображенного на плане, где 1см</a:t>
            </a:r>
            <a:r>
              <a:rPr lang="ru-RU" baseline="30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соответствует 1м</a:t>
            </a:r>
            <a:r>
              <a:rPr lang="ru-RU" baseline="30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лесного массива. </a:t>
            </a:r>
          </a:p>
          <a:p>
            <a:endParaRPr lang="ru-RU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4" name="Прямоугольник с двумя скругленными соседними углами 33"/>
          <p:cNvSpPr/>
          <p:nvPr/>
        </p:nvSpPr>
        <p:spPr bwMode="auto">
          <a:xfrm rot="10800000">
            <a:off x="285720" y="6286520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51" name="Picture 23" descr="C:\Users\VV\Desktop\1сент 2013\Клетка\Kletka.jpg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85786" y="3429000"/>
            <a:ext cx="3429024" cy="2553909"/>
          </a:xfrm>
          <a:prstGeom prst="rect">
            <a:avLst/>
          </a:prstGeom>
          <a:ln>
            <a:noFill/>
          </a:ln>
          <a:effectLst>
            <a:outerShdw blurRad="139700" dist="38100" dir="8100000" sx="103000" sy="103000" algn="tr" rotWithShape="0">
              <a:prstClr val="black">
                <a:alpha val="40000"/>
              </a:prstClr>
            </a:outerShdw>
          </a:effectLst>
        </p:spPr>
      </p:pic>
      <p:sp>
        <p:nvSpPr>
          <p:cNvPr id="19" name="Полилиния 18"/>
          <p:cNvSpPr/>
          <p:nvPr/>
        </p:nvSpPr>
        <p:spPr bwMode="auto">
          <a:xfrm>
            <a:off x="2031023" y="4195765"/>
            <a:ext cx="936000" cy="900000"/>
          </a:xfrm>
          <a:custGeom>
            <a:avLst/>
            <a:gdLst>
              <a:gd name="connsiteX0" fmla="*/ 0 w 466725"/>
              <a:gd name="connsiteY0" fmla="*/ 447675 h 447675"/>
              <a:gd name="connsiteX1" fmla="*/ 466725 w 466725"/>
              <a:gd name="connsiteY1" fmla="*/ 447675 h 447675"/>
              <a:gd name="connsiteX2" fmla="*/ 352425 w 466725"/>
              <a:gd name="connsiteY2" fmla="*/ 109537 h 447675"/>
              <a:gd name="connsiteX3" fmla="*/ 119063 w 466725"/>
              <a:gd name="connsiteY3" fmla="*/ 0 h 447675"/>
              <a:gd name="connsiteX4" fmla="*/ 0 w 466725"/>
              <a:gd name="connsiteY4" fmla="*/ 447675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725" h="447675">
                <a:moveTo>
                  <a:pt x="0" y="447675"/>
                </a:moveTo>
                <a:lnTo>
                  <a:pt x="466725" y="447675"/>
                </a:lnTo>
                <a:lnTo>
                  <a:pt x="352425" y="109537"/>
                </a:lnTo>
                <a:lnTo>
                  <a:pt x="119063" y="0"/>
                </a:lnTo>
                <a:lnTo>
                  <a:pt x="0" y="447675"/>
                </a:lnTo>
                <a:close/>
              </a:path>
            </a:pathLst>
          </a:custGeom>
          <a:solidFill>
            <a:schemeClr val="accent1">
              <a:alpha val="44000"/>
            </a:schemeClr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Прямоугольник 21"/>
          <p:cNvSpPr/>
          <p:nvPr/>
        </p:nvSpPr>
        <p:spPr bwMode="auto">
          <a:xfrm>
            <a:off x="1345369" y="5212569"/>
            <a:ext cx="223200" cy="223200"/>
          </a:xfrm>
          <a:prstGeom prst="rect">
            <a:avLst/>
          </a:prstGeom>
          <a:solidFill>
            <a:schemeClr val="accent1">
              <a:alpha val="48000"/>
            </a:schemeClr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97701" y="5167322"/>
            <a:ext cx="5116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</a:rPr>
              <a:t>1 см</a:t>
            </a:r>
            <a:endParaRPr lang="ru-RU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198039" y="5384025"/>
            <a:ext cx="5116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</a:rPr>
              <a:t>1 см</a:t>
            </a:r>
            <a:endParaRPr lang="ru-RU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 bwMode="auto">
          <a:xfrm rot="5400000">
            <a:off x="1583574" y="4641000"/>
            <a:ext cx="900000" cy="1588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accent6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  <a:effectLst>
            <a:outerShdw blurRad="101600" dir="15960000" sy="23000" kx="1200000" algn="br" rotWithShape="0">
              <a:prstClr val="black">
                <a:alpha val="19000"/>
              </a:prstClr>
            </a:outerShdw>
          </a:effectLst>
        </p:spPr>
      </p:cxnSp>
      <p:cxnSp>
        <p:nvCxnSpPr>
          <p:cNvPr id="37" name="Прямая соединительная линия 36"/>
          <p:cNvCxnSpPr/>
          <p:nvPr/>
        </p:nvCxnSpPr>
        <p:spPr bwMode="auto">
          <a:xfrm rot="5400000">
            <a:off x="2515435" y="4644976"/>
            <a:ext cx="900000" cy="1588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accent6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  <a:effectLst>
            <a:outerShdw blurRad="101600" dir="15960000" sy="23000" kx="1200000" algn="br" rotWithShape="0">
              <a:prstClr val="black">
                <a:alpha val="19000"/>
              </a:prstClr>
            </a:outerShdw>
          </a:effectLst>
        </p:spPr>
      </p:cxnSp>
      <p:cxnSp>
        <p:nvCxnSpPr>
          <p:cNvPr id="38" name="Прямая соединительная линия 37"/>
          <p:cNvCxnSpPr/>
          <p:nvPr/>
        </p:nvCxnSpPr>
        <p:spPr bwMode="auto">
          <a:xfrm>
            <a:off x="2045479" y="4191008"/>
            <a:ext cx="936000" cy="1588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accent6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  <a:effectLst>
            <a:outerShdw blurRad="101600" dir="15960000" sy="23000" kx="1200000" algn="br" rotWithShape="0">
              <a:prstClr val="black">
                <a:alpha val="19000"/>
              </a:prstClr>
            </a:outerShdw>
          </a:effectLst>
        </p:spPr>
      </p:cxnSp>
      <p:cxnSp>
        <p:nvCxnSpPr>
          <p:cNvPr id="40" name="Прямая соединительная линия 39"/>
          <p:cNvCxnSpPr/>
          <p:nvPr/>
        </p:nvCxnSpPr>
        <p:spPr bwMode="auto">
          <a:xfrm rot="5400000">
            <a:off x="2626454" y="4305357"/>
            <a:ext cx="216000" cy="1588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accent6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  <a:effectLst>
            <a:outerShdw blurRad="101600" dir="15960000" sy="23000" kx="1200000" algn="br" rotWithShape="0">
              <a:prstClr val="black">
                <a:alpha val="19000"/>
              </a:prstClr>
            </a:outerShdw>
          </a:effectLst>
        </p:spPr>
      </p:cxnSp>
      <p:cxnSp>
        <p:nvCxnSpPr>
          <p:cNvPr id="41" name="Прямая соединительная линия 40"/>
          <p:cNvCxnSpPr/>
          <p:nvPr/>
        </p:nvCxnSpPr>
        <p:spPr bwMode="auto">
          <a:xfrm>
            <a:off x="2743139" y="4417280"/>
            <a:ext cx="216000" cy="1588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accent6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  <a:effectLst>
            <a:outerShdw blurRad="101600" dir="15960000" sy="23000" kx="1200000" algn="br" rotWithShape="0">
              <a:prstClr val="black">
                <a:alpha val="19000"/>
              </a:prstClr>
            </a:outerShdw>
          </a:effectLst>
        </p:spPr>
      </p:cxnSp>
      <p:sp>
        <p:nvSpPr>
          <p:cNvPr id="46" name="TextBox 45"/>
          <p:cNvSpPr txBox="1"/>
          <p:nvPr/>
        </p:nvSpPr>
        <p:spPr>
          <a:xfrm>
            <a:off x="4786314" y="3657602"/>
            <a:ext cx="350046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решение</a:t>
            </a:r>
            <a:endParaRPr lang="ru-RU" sz="2800" b="1" cap="all" dirty="0">
              <a:ln w="0"/>
              <a:solidFill>
                <a:schemeClr val="bg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357686" y="4357694"/>
            <a:ext cx="4286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x 4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=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16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16 – 1 – 1 – 2 – 1,5 = 10,5</a:t>
            </a:r>
            <a:endParaRPr lang="ru-RU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760000"/>
                </a:solidFill>
              </a:rPr>
              <a:t>Ответ: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10, 5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b="1" baseline="30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b="1" baseline="30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>
            <a:hlinkClick r:id="rId4" action="ppaction://hlinksldjump"/>
          </p:cNvPr>
          <p:cNvSpPr/>
          <p:nvPr/>
        </p:nvSpPr>
        <p:spPr bwMode="auto">
          <a:xfrm>
            <a:off x="2143108" y="6296045"/>
            <a:ext cx="5715040" cy="23336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>
              <a:spcAft>
                <a:spcPts val="600"/>
              </a:spcAft>
            </a:pPr>
            <a:r>
              <a:rPr lang="ru-RU" sz="1400" b="1" cap="all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Перейти к физкультминутке</a:t>
            </a:r>
          </a:p>
        </p:txBody>
      </p:sp>
      <p:sp>
        <p:nvSpPr>
          <p:cNvPr id="35" name="Овал 34">
            <a:hlinkClick r:id="rId5" action="ppaction://hlinksldjump"/>
          </p:cNvPr>
          <p:cNvSpPr/>
          <p:nvPr/>
        </p:nvSpPr>
        <p:spPr bwMode="auto">
          <a:xfrm>
            <a:off x="2428860" y="1401028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1</a:t>
            </a:r>
          </a:p>
        </p:txBody>
      </p:sp>
      <p:sp>
        <p:nvSpPr>
          <p:cNvPr id="36" name="Овал 35">
            <a:hlinkClick r:id="rId6" action="ppaction://hlinksldjump"/>
          </p:cNvPr>
          <p:cNvSpPr/>
          <p:nvPr/>
        </p:nvSpPr>
        <p:spPr bwMode="auto">
          <a:xfrm>
            <a:off x="3929058" y="1401028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2</a:t>
            </a:r>
          </a:p>
        </p:txBody>
      </p:sp>
      <p:sp>
        <p:nvSpPr>
          <p:cNvPr id="39" name="Овал 38">
            <a:hlinkClick r:id="rId7" action="ppaction://hlinksldjump"/>
          </p:cNvPr>
          <p:cNvSpPr/>
          <p:nvPr/>
        </p:nvSpPr>
        <p:spPr bwMode="auto">
          <a:xfrm>
            <a:off x="5434019" y="1401028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3</a:t>
            </a:r>
          </a:p>
        </p:txBody>
      </p:sp>
      <p:sp>
        <p:nvSpPr>
          <p:cNvPr id="43" name="Овал 42">
            <a:hlinkClick r:id="rId8" action="ppaction://hlinksldjump"/>
          </p:cNvPr>
          <p:cNvSpPr/>
          <p:nvPr/>
        </p:nvSpPr>
        <p:spPr bwMode="auto">
          <a:xfrm>
            <a:off x="3929058" y="2043970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5</a:t>
            </a:r>
          </a:p>
        </p:txBody>
      </p:sp>
      <p:sp>
        <p:nvSpPr>
          <p:cNvPr id="44" name="Овал 43">
            <a:hlinkClick r:id="rId9" action="ppaction://hlinksldjump"/>
          </p:cNvPr>
          <p:cNvSpPr/>
          <p:nvPr/>
        </p:nvSpPr>
        <p:spPr bwMode="auto">
          <a:xfrm>
            <a:off x="5434019" y="2043970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6</a:t>
            </a:r>
          </a:p>
        </p:txBody>
      </p:sp>
      <p:sp>
        <p:nvSpPr>
          <p:cNvPr id="45" name="Овал 44">
            <a:hlinkClick r:id="rId10" action="ppaction://hlinksldjump"/>
          </p:cNvPr>
          <p:cNvSpPr/>
          <p:nvPr/>
        </p:nvSpPr>
        <p:spPr bwMode="auto">
          <a:xfrm>
            <a:off x="2443148" y="2047865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sx="1000" sy="1000" kx="1200000" algn="br" rotWithShape="0">
              <a:prstClr val="black"/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 prstMaterial="flat">
            <a:bevelT w="63500" h="25400"/>
            <a:bevelB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4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с двумя скругленными соседними углами 26"/>
          <p:cNvSpPr/>
          <p:nvPr/>
        </p:nvSpPr>
        <p:spPr bwMode="auto">
          <a:xfrm>
            <a:off x="285720" y="1000108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5720" y="357166"/>
            <a:ext cx="857256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Устный счет</a:t>
            </a:r>
            <a:endParaRPr lang="ru-RU" sz="2800" b="1" cap="all" dirty="0">
              <a:ln w="0"/>
              <a:solidFill>
                <a:schemeClr val="bg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285984" y="1357298"/>
          <a:ext cx="4572000" cy="1280160"/>
        </p:xfrm>
        <a:graphic>
          <a:graphicData uri="http://schemas.openxmlformats.org/drawingml/2006/table">
            <a:tbl>
              <a:tblPr firstRow="1" bandRow="1">
                <a:effectLst>
                  <a:outerShdw blurRad="76200" dir="13500000" sy="23000" kx="1200000" algn="br" rotWithShape="0">
                    <a:prstClr val="black">
                      <a:alpha val="20000"/>
                    </a:prstClr>
                  </a:outerShdw>
                </a:effectLst>
                <a:tableStyleId>{D113A9D2-9D6B-4929-AA2D-F23B5EE8CBE7}</a:tableStyleId>
              </a:tblPr>
              <a:tblGrid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85720" y="2714620"/>
            <a:ext cx="8572560" cy="3693319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ПЕРЕЧИСЛИТЕ СВОЙСТВА ТРАПЕЦИИ</a:t>
            </a:r>
          </a:p>
          <a:p>
            <a:pPr algn="ctr"/>
            <a:endParaRPr lang="ru-RU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4" name="Прямоугольник с двумя скругленными соседними углами 33"/>
          <p:cNvSpPr/>
          <p:nvPr/>
        </p:nvSpPr>
        <p:spPr bwMode="auto">
          <a:xfrm rot="10800000">
            <a:off x="285720" y="6286520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57686" y="3286124"/>
            <a:ext cx="4143405" cy="2363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Диагонали трапеции разбивают ее на четыре треугольника, причем треугольники, прилежащие к основаниям,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……………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…………. а треугольники, прилежащие к боковым сторонам, ………………….. 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…………………………………………...</a:t>
            </a:r>
            <a:endParaRPr lang="ru-RU" dirty="0"/>
          </a:p>
        </p:txBody>
      </p:sp>
      <p:pic>
        <p:nvPicPr>
          <p:cNvPr id="28" name="Picture 23" descr="C:\Users\VV\Desktop\1сент 2013\Клетка\Kletka.jpg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38147" y="3286124"/>
            <a:ext cx="3429024" cy="255390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6" name="TextBox 35"/>
          <p:cNvSpPr txBox="1"/>
          <p:nvPr/>
        </p:nvSpPr>
        <p:spPr>
          <a:xfrm>
            <a:off x="638147" y="5181609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495535" y="3786190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567105" y="5186379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209651" y="3786190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Полилиния 39"/>
          <p:cNvSpPr/>
          <p:nvPr/>
        </p:nvSpPr>
        <p:spPr bwMode="auto">
          <a:xfrm>
            <a:off x="852461" y="4281494"/>
            <a:ext cx="3024187" cy="938213"/>
          </a:xfrm>
          <a:custGeom>
            <a:avLst/>
            <a:gdLst>
              <a:gd name="connsiteX0" fmla="*/ 0 w 3024187"/>
              <a:gd name="connsiteY0" fmla="*/ 933450 h 938213"/>
              <a:gd name="connsiteX1" fmla="*/ 681037 w 3024187"/>
              <a:gd name="connsiteY1" fmla="*/ 4763 h 938213"/>
              <a:gd name="connsiteX2" fmla="*/ 1804987 w 3024187"/>
              <a:gd name="connsiteY2" fmla="*/ 0 h 938213"/>
              <a:gd name="connsiteX3" fmla="*/ 3024187 w 3024187"/>
              <a:gd name="connsiteY3" fmla="*/ 938213 h 938213"/>
              <a:gd name="connsiteX4" fmla="*/ 0 w 3024187"/>
              <a:gd name="connsiteY4" fmla="*/ 933450 h 938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4187" h="938213">
                <a:moveTo>
                  <a:pt x="0" y="933450"/>
                </a:moveTo>
                <a:lnTo>
                  <a:pt x="681037" y="4763"/>
                </a:lnTo>
                <a:lnTo>
                  <a:pt x="1804987" y="0"/>
                </a:lnTo>
                <a:lnTo>
                  <a:pt x="3024187" y="938213"/>
                </a:lnTo>
                <a:lnTo>
                  <a:pt x="0" y="93345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 w="1587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2" name="Прямая соединительная линия 41"/>
          <p:cNvCxnSpPr/>
          <p:nvPr/>
        </p:nvCxnSpPr>
        <p:spPr bwMode="auto">
          <a:xfrm rot="16200000" flipH="1">
            <a:off x="2247427" y="3604756"/>
            <a:ext cx="893429" cy="229838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Прямая соединительная линия 42"/>
          <p:cNvCxnSpPr/>
          <p:nvPr/>
        </p:nvCxnSpPr>
        <p:spPr bwMode="auto">
          <a:xfrm flipH="1">
            <a:off x="861987" y="4276731"/>
            <a:ext cx="1804988" cy="93345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6" name="Овал 45"/>
          <p:cNvSpPr/>
          <p:nvPr/>
        </p:nvSpPr>
        <p:spPr bwMode="auto">
          <a:xfrm>
            <a:off x="838175" y="5176854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Овал 46"/>
          <p:cNvSpPr/>
          <p:nvPr/>
        </p:nvSpPr>
        <p:spPr bwMode="auto">
          <a:xfrm>
            <a:off x="1497784" y="4260065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8" name="Овал 47"/>
          <p:cNvSpPr/>
          <p:nvPr/>
        </p:nvSpPr>
        <p:spPr bwMode="auto">
          <a:xfrm>
            <a:off x="2626506" y="4255303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" name="Овал 48"/>
          <p:cNvSpPr/>
          <p:nvPr/>
        </p:nvSpPr>
        <p:spPr bwMode="auto">
          <a:xfrm>
            <a:off x="2114533" y="4510094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4" name="Овал 53"/>
          <p:cNvSpPr/>
          <p:nvPr/>
        </p:nvSpPr>
        <p:spPr bwMode="auto">
          <a:xfrm>
            <a:off x="3814761" y="5179235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931175" y="4491046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43702" y="4143380"/>
            <a:ext cx="4667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072330" y="4786322"/>
            <a:ext cx="4667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2" name="Прямоугольник 31">
            <a:hlinkClick r:id="rId4" action="ppaction://hlinksldjump"/>
          </p:cNvPr>
          <p:cNvSpPr/>
          <p:nvPr/>
        </p:nvSpPr>
        <p:spPr bwMode="auto">
          <a:xfrm>
            <a:off x="2143108" y="6296045"/>
            <a:ext cx="5715040" cy="23336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>
              <a:spcAft>
                <a:spcPts val="600"/>
              </a:spcAft>
            </a:pPr>
            <a:r>
              <a:rPr lang="ru-RU" sz="1400" b="1" cap="all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Перейти к физкультминутке</a:t>
            </a:r>
          </a:p>
        </p:txBody>
      </p:sp>
      <p:sp>
        <p:nvSpPr>
          <p:cNvPr id="33" name="Овал 32">
            <a:hlinkClick r:id="rId5" action="ppaction://hlinksldjump"/>
          </p:cNvPr>
          <p:cNvSpPr/>
          <p:nvPr/>
        </p:nvSpPr>
        <p:spPr bwMode="auto">
          <a:xfrm>
            <a:off x="2428860" y="1401028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1</a:t>
            </a:r>
          </a:p>
        </p:txBody>
      </p:sp>
      <p:sp>
        <p:nvSpPr>
          <p:cNvPr id="35" name="Овал 34">
            <a:hlinkClick r:id="rId6" action="ppaction://hlinksldjump"/>
          </p:cNvPr>
          <p:cNvSpPr/>
          <p:nvPr/>
        </p:nvSpPr>
        <p:spPr bwMode="auto">
          <a:xfrm>
            <a:off x="3929058" y="1401028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2</a:t>
            </a:r>
          </a:p>
        </p:txBody>
      </p:sp>
      <p:sp>
        <p:nvSpPr>
          <p:cNvPr id="45" name="Овал 44">
            <a:hlinkClick r:id="rId7" action="ppaction://hlinksldjump"/>
          </p:cNvPr>
          <p:cNvSpPr/>
          <p:nvPr/>
        </p:nvSpPr>
        <p:spPr bwMode="auto">
          <a:xfrm>
            <a:off x="5434019" y="1401028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3</a:t>
            </a:r>
          </a:p>
        </p:txBody>
      </p:sp>
      <p:sp>
        <p:nvSpPr>
          <p:cNvPr id="50" name="Овал 49">
            <a:hlinkClick r:id="rId8" action="ppaction://hlinksldjump"/>
          </p:cNvPr>
          <p:cNvSpPr/>
          <p:nvPr/>
        </p:nvSpPr>
        <p:spPr bwMode="auto">
          <a:xfrm>
            <a:off x="2428860" y="2043970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4</a:t>
            </a:r>
          </a:p>
        </p:txBody>
      </p:sp>
      <p:sp>
        <p:nvSpPr>
          <p:cNvPr id="53" name="Овал 52">
            <a:hlinkClick r:id="rId9" action="ppaction://hlinksldjump"/>
          </p:cNvPr>
          <p:cNvSpPr/>
          <p:nvPr/>
        </p:nvSpPr>
        <p:spPr bwMode="auto">
          <a:xfrm>
            <a:off x="5434019" y="2043970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6</a:t>
            </a:r>
          </a:p>
        </p:txBody>
      </p:sp>
      <p:sp>
        <p:nvSpPr>
          <p:cNvPr id="55" name="Овал 54">
            <a:hlinkClick r:id="rId10" action="ppaction://hlinksldjump"/>
          </p:cNvPr>
          <p:cNvSpPr/>
          <p:nvPr/>
        </p:nvSpPr>
        <p:spPr bwMode="auto">
          <a:xfrm>
            <a:off x="3938583" y="2052628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sx="1000" sy="1000" kx="1200000" algn="br" rotWithShape="0">
              <a:prstClr val="black"/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 prstMaterial="flat">
            <a:bevelT w="63500" h="25400"/>
            <a:bevelB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5</a:t>
            </a:r>
            <a:endParaRPr kumimoji="0" lang="ru-RU" sz="3600" b="1" i="0" u="none" strike="noStrike" spc="300" normalizeH="0" baseline="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5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4" grpId="0"/>
      <p:bldP spid="36" grpId="0"/>
      <p:bldP spid="37" grpId="0"/>
      <p:bldP spid="38" grpId="0"/>
      <p:bldP spid="39" grpId="0"/>
      <p:bldP spid="40" grpId="0" animBg="1"/>
      <p:bldP spid="46" grpId="0" animBg="1"/>
      <p:bldP spid="47" grpId="0" animBg="1"/>
      <p:bldP spid="48" grpId="0" animBg="1"/>
      <p:bldP spid="49" grpId="0" animBg="1"/>
      <p:bldP spid="54" grpId="0" animBg="1"/>
      <p:bldP spid="52" grpId="0"/>
      <p:bldP spid="41" grpId="0"/>
      <p:bldP spid="4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с двумя скругленными соседними углами 26"/>
          <p:cNvSpPr/>
          <p:nvPr/>
        </p:nvSpPr>
        <p:spPr bwMode="auto">
          <a:xfrm>
            <a:off x="285720" y="1000108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5720" y="357166"/>
            <a:ext cx="857256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Устный счет</a:t>
            </a:r>
            <a:endParaRPr lang="ru-RU" sz="2800" b="1" cap="all" dirty="0">
              <a:ln w="0"/>
              <a:solidFill>
                <a:schemeClr val="bg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285984" y="1357298"/>
          <a:ext cx="4572000" cy="1280160"/>
        </p:xfrm>
        <a:graphic>
          <a:graphicData uri="http://schemas.openxmlformats.org/drawingml/2006/table">
            <a:tbl>
              <a:tblPr firstRow="1" bandRow="1">
                <a:effectLst>
                  <a:outerShdw blurRad="76200" dir="13500000" sy="23000" kx="1200000" algn="br" rotWithShape="0">
                    <a:prstClr val="black">
                      <a:alpha val="20000"/>
                    </a:prstClr>
                  </a:outerShdw>
                </a:effectLst>
                <a:tableStyleId>{D113A9D2-9D6B-4929-AA2D-F23B5EE8CBE7}</a:tableStyleId>
              </a:tblPr>
              <a:tblGrid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85720" y="2714620"/>
            <a:ext cx="8572560" cy="3693319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ПЕРЕЧИСЛИТЕ СВОЙСТВА ТРАПЕЦИИ</a:t>
            </a:r>
          </a:p>
          <a:p>
            <a:pPr algn="ctr"/>
            <a:endParaRPr lang="ru-RU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4" name="Прямоугольник с двумя скругленными соседними углами 33"/>
          <p:cNvSpPr/>
          <p:nvPr/>
        </p:nvSpPr>
        <p:spPr bwMode="auto">
          <a:xfrm rot="10800000">
            <a:off x="285720" y="6286520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57686" y="3286124"/>
            <a:ext cx="4143405" cy="2363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Диагонали трапеции разбивают ее на четыре треугольника, причем треугольники, прилежащие к основаниям,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……………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…………. а треугольники, прилежащие к боковым сторонам, ………………….. 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…………………………………………...</a:t>
            </a:r>
            <a:endParaRPr lang="ru-RU" dirty="0"/>
          </a:p>
        </p:txBody>
      </p:sp>
      <p:pic>
        <p:nvPicPr>
          <p:cNvPr id="28" name="Picture 23" descr="C:\Users\VV\Desktop\1сент 2013\Клетка\Kletka.jpg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38147" y="3286124"/>
            <a:ext cx="3429024" cy="255390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6" name="TextBox 35"/>
          <p:cNvSpPr txBox="1"/>
          <p:nvPr/>
        </p:nvSpPr>
        <p:spPr>
          <a:xfrm>
            <a:off x="638147" y="5181609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495535" y="3786190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567105" y="5186379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209651" y="3786190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Полилиния 39"/>
          <p:cNvSpPr/>
          <p:nvPr/>
        </p:nvSpPr>
        <p:spPr bwMode="auto">
          <a:xfrm>
            <a:off x="852461" y="4281494"/>
            <a:ext cx="3024187" cy="938213"/>
          </a:xfrm>
          <a:custGeom>
            <a:avLst/>
            <a:gdLst>
              <a:gd name="connsiteX0" fmla="*/ 0 w 3024187"/>
              <a:gd name="connsiteY0" fmla="*/ 933450 h 938213"/>
              <a:gd name="connsiteX1" fmla="*/ 681037 w 3024187"/>
              <a:gd name="connsiteY1" fmla="*/ 4763 h 938213"/>
              <a:gd name="connsiteX2" fmla="*/ 1804987 w 3024187"/>
              <a:gd name="connsiteY2" fmla="*/ 0 h 938213"/>
              <a:gd name="connsiteX3" fmla="*/ 3024187 w 3024187"/>
              <a:gd name="connsiteY3" fmla="*/ 938213 h 938213"/>
              <a:gd name="connsiteX4" fmla="*/ 0 w 3024187"/>
              <a:gd name="connsiteY4" fmla="*/ 933450 h 938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4187" h="938213">
                <a:moveTo>
                  <a:pt x="0" y="933450"/>
                </a:moveTo>
                <a:lnTo>
                  <a:pt x="681037" y="4763"/>
                </a:lnTo>
                <a:lnTo>
                  <a:pt x="1804987" y="0"/>
                </a:lnTo>
                <a:lnTo>
                  <a:pt x="3024187" y="938213"/>
                </a:lnTo>
                <a:lnTo>
                  <a:pt x="0" y="93345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 w="1587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2" name="Прямая соединительная линия 41"/>
          <p:cNvCxnSpPr/>
          <p:nvPr/>
        </p:nvCxnSpPr>
        <p:spPr bwMode="auto">
          <a:xfrm rot="16200000" flipH="1">
            <a:off x="2247427" y="3604756"/>
            <a:ext cx="893429" cy="229838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Прямая соединительная линия 42"/>
          <p:cNvCxnSpPr/>
          <p:nvPr/>
        </p:nvCxnSpPr>
        <p:spPr bwMode="auto">
          <a:xfrm flipH="1">
            <a:off x="861987" y="4276731"/>
            <a:ext cx="1804988" cy="93345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6" name="Овал 45"/>
          <p:cNvSpPr/>
          <p:nvPr/>
        </p:nvSpPr>
        <p:spPr bwMode="auto">
          <a:xfrm>
            <a:off x="838175" y="5176854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Овал 46"/>
          <p:cNvSpPr/>
          <p:nvPr/>
        </p:nvSpPr>
        <p:spPr bwMode="auto">
          <a:xfrm>
            <a:off x="1497784" y="4260065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8" name="Овал 47"/>
          <p:cNvSpPr/>
          <p:nvPr/>
        </p:nvSpPr>
        <p:spPr bwMode="auto">
          <a:xfrm>
            <a:off x="2626506" y="4255303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" name="Овал 48"/>
          <p:cNvSpPr/>
          <p:nvPr/>
        </p:nvSpPr>
        <p:spPr bwMode="auto">
          <a:xfrm>
            <a:off x="2114533" y="4510094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4" name="Овал 53"/>
          <p:cNvSpPr/>
          <p:nvPr/>
        </p:nvSpPr>
        <p:spPr bwMode="auto">
          <a:xfrm>
            <a:off x="3814761" y="5179235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931175" y="4491046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43702" y="4143380"/>
            <a:ext cx="4667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072330" y="4786322"/>
            <a:ext cx="4667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572264" y="4900621"/>
            <a:ext cx="1819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равновелики, 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357686" y="5200660"/>
            <a:ext cx="3994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 есть имеют равные площади. 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786446" y="4243392"/>
            <a:ext cx="2548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подобны друг другу,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Прямоугольник 44">
            <a:hlinkClick r:id="rId4" action="ppaction://hlinksldjump"/>
          </p:cNvPr>
          <p:cNvSpPr/>
          <p:nvPr/>
        </p:nvSpPr>
        <p:spPr bwMode="auto">
          <a:xfrm>
            <a:off x="2143108" y="6296045"/>
            <a:ext cx="5715040" cy="23336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>
              <a:spcAft>
                <a:spcPts val="600"/>
              </a:spcAft>
            </a:pPr>
            <a:r>
              <a:rPr lang="ru-RU" sz="1400" b="1" cap="all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Перейти к физкультминутке</a:t>
            </a:r>
          </a:p>
        </p:txBody>
      </p:sp>
      <p:sp>
        <p:nvSpPr>
          <p:cNvPr id="51" name="Овал 50">
            <a:hlinkClick r:id="rId5" action="ppaction://hlinksldjump"/>
          </p:cNvPr>
          <p:cNvSpPr/>
          <p:nvPr/>
        </p:nvSpPr>
        <p:spPr bwMode="auto">
          <a:xfrm>
            <a:off x="2428860" y="1401028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1</a:t>
            </a:r>
          </a:p>
        </p:txBody>
      </p:sp>
      <p:sp>
        <p:nvSpPr>
          <p:cNvPr id="53" name="Овал 52">
            <a:hlinkClick r:id="rId6" action="ppaction://hlinksldjump"/>
          </p:cNvPr>
          <p:cNvSpPr/>
          <p:nvPr/>
        </p:nvSpPr>
        <p:spPr bwMode="auto">
          <a:xfrm>
            <a:off x="3929058" y="1401028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2</a:t>
            </a:r>
          </a:p>
        </p:txBody>
      </p:sp>
      <p:sp>
        <p:nvSpPr>
          <p:cNvPr id="55" name="Овал 54">
            <a:hlinkClick r:id="rId7" action="ppaction://hlinksldjump"/>
          </p:cNvPr>
          <p:cNvSpPr/>
          <p:nvPr/>
        </p:nvSpPr>
        <p:spPr bwMode="auto">
          <a:xfrm>
            <a:off x="5434019" y="1401028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3</a:t>
            </a:r>
          </a:p>
        </p:txBody>
      </p:sp>
      <p:sp>
        <p:nvSpPr>
          <p:cNvPr id="56" name="Овал 55">
            <a:hlinkClick r:id="rId8" action="ppaction://hlinksldjump"/>
          </p:cNvPr>
          <p:cNvSpPr/>
          <p:nvPr/>
        </p:nvSpPr>
        <p:spPr bwMode="auto">
          <a:xfrm>
            <a:off x="2428860" y="2043970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4</a:t>
            </a:r>
          </a:p>
        </p:txBody>
      </p:sp>
      <p:sp>
        <p:nvSpPr>
          <p:cNvPr id="58" name="Овал 57">
            <a:hlinkClick r:id="rId9" action="ppaction://hlinksldjump"/>
          </p:cNvPr>
          <p:cNvSpPr/>
          <p:nvPr/>
        </p:nvSpPr>
        <p:spPr bwMode="auto">
          <a:xfrm>
            <a:off x="5434019" y="2043970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6</a:t>
            </a:r>
          </a:p>
        </p:txBody>
      </p:sp>
      <p:sp>
        <p:nvSpPr>
          <p:cNvPr id="60" name="Овал 59">
            <a:hlinkClick r:id="rId10" action="ppaction://hlinksldjump"/>
          </p:cNvPr>
          <p:cNvSpPr/>
          <p:nvPr/>
        </p:nvSpPr>
        <p:spPr bwMode="auto">
          <a:xfrm>
            <a:off x="3938583" y="2052628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sx="1000" sy="1000" kx="1200000" algn="br" rotWithShape="0">
              <a:prstClr val="black"/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 prstMaterial="flat">
            <a:bevelT w="63500" h="25400"/>
            <a:bevelB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5</a:t>
            </a:r>
            <a:endParaRPr kumimoji="0" lang="ru-RU" sz="3600" b="1" i="0" u="none" strike="noStrike" spc="300" normalizeH="0" baseline="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5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50"/>
                            </p:stCondLst>
                            <p:childTnLst>
                              <p:par>
                                <p:cTn id="2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4" grpId="0"/>
      <p:bldP spid="33" grpId="0"/>
      <p:bldP spid="35" grpId="0"/>
      <p:bldP spid="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с двумя скругленными соседними углами 26"/>
          <p:cNvSpPr/>
          <p:nvPr/>
        </p:nvSpPr>
        <p:spPr bwMode="auto">
          <a:xfrm>
            <a:off x="285720" y="1000108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5720" y="357166"/>
            <a:ext cx="857256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Устный счет</a:t>
            </a:r>
            <a:endParaRPr lang="ru-RU" sz="2800" b="1" cap="all" dirty="0">
              <a:ln w="0"/>
              <a:solidFill>
                <a:schemeClr val="bg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285984" y="1357298"/>
          <a:ext cx="4572000" cy="1280160"/>
        </p:xfrm>
        <a:graphic>
          <a:graphicData uri="http://schemas.openxmlformats.org/drawingml/2006/table">
            <a:tbl>
              <a:tblPr firstRow="1" bandRow="1">
                <a:effectLst>
                  <a:outerShdw blurRad="76200" dir="13500000" sy="23000" kx="1200000" algn="br" rotWithShape="0">
                    <a:prstClr val="black">
                      <a:alpha val="20000"/>
                    </a:prstClr>
                  </a:outerShdw>
                </a:effectLst>
                <a:tableStyleId>{D113A9D2-9D6B-4929-AA2D-F23B5EE8CBE7}</a:tableStyleId>
              </a:tblPr>
              <a:tblGrid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85720" y="2714620"/>
            <a:ext cx="8572560" cy="3693319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ПЕРЕЧИСЛИТЕ СВОЙСТВА ПАРАЛЛЕЛОГРАММА</a:t>
            </a:r>
          </a:p>
          <a:p>
            <a:pPr algn="ctr"/>
            <a:endParaRPr lang="ru-RU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4" name="Прямоугольник с двумя скругленными соседними углами 33"/>
          <p:cNvSpPr/>
          <p:nvPr/>
        </p:nvSpPr>
        <p:spPr bwMode="auto">
          <a:xfrm rot="10800000">
            <a:off x="285720" y="6286520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57686" y="3286124"/>
            <a:ext cx="4143405" cy="2751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а). Противоположные углы …………. б). Диагонали точкой пересечения </a:t>
            </a:r>
          </a:p>
          <a:p>
            <a:pPr>
              <a:lnSpc>
                <a:spcPct val="120000"/>
              </a:lnSpc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…………………………</a:t>
            </a:r>
          </a:p>
          <a:p>
            <a:pPr>
              <a:lnSpc>
                <a:spcPct val="120000"/>
              </a:lnSpc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в). Сумма углов, прилежащих к  </a:t>
            </a:r>
          </a:p>
          <a:p>
            <a:pPr>
              <a:lnSpc>
                <a:spcPct val="120000"/>
              </a:lnSpc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одной стороне, …………….......</a:t>
            </a:r>
          </a:p>
          <a:p>
            <a:pPr>
              <a:lnSpc>
                <a:spcPct val="120000"/>
              </a:lnSpc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г). Сумма квадратов диагоналей </a:t>
            </a:r>
          </a:p>
          <a:p>
            <a:pPr>
              <a:lnSpc>
                <a:spcPct val="120000"/>
              </a:lnSpc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……………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……………………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</a:p>
          <a:p>
            <a:pPr>
              <a:lnSpc>
                <a:spcPct val="120000"/>
              </a:lnSpc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……………………………………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7562870" y="3167060"/>
            <a:ext cx="4667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786446" y="3786190"/>
            <a:ext cx="4667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6" name="Picture 23" descr="C:\Users\VV\Desktop\1сент 2013\Клетка\Kletka.jpg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28622" y="3338512"/>
            <a:ext cx="3429024" cy="25539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7" name="Параллелограмм 56"/>
          <p:cNvSpPr/>
          <p:nvPr/>
        </p:nvSpPr>
        <p:spPr bwMode="auto">
          <a:xfrm>
            <a:off x="985812" y="3892157"/>
            <a:ext cx="2714644" cy="1224000"/>
          </a:xfrm>
          <a:prstGeom prst="parallelogram">
            <a:avLst/>
          </a:prstGeom>
          <a:solidFill>
            <a:schemeClr val="accent1">
              <a:lumMod val="60000"/>
              <a:lumOff val="40000"/>
              <a:alpha val="79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59" name="Прямая соединительная линия 58"/>
          <p:cNvCxnSpPr/>
          <p:nvPr/>
        </p:nvCxnSpPr>
        <p:spPr bwMode="auto">
          <a:xfrm rot="10800000" flipV="1">
            <a:off x="985812" y="3892157"/>
            <a:ext cx="2714644" cy="1214446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0" name="Прямая соединительная линия 59"/>
          <p:cNvCxnSpPr/>
          <p:nvPr/>
        </p:nvCxnSpPr>
        <p:spPr bwMode="auto">
          <a:xfrm>
            <a:off x="1281090" y="3892157"/>
            <a:ext cx="2124000" cy="122400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2" name="TextBox 61"/>
          <p:cNvSpPr txBox="1"/>
          <p:nvPr/>
        </p:nvSpPr>
        <p:spPr>
          <a:xfrm>
            <a:off x="2109775" y="4035033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66719" y="4973253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590921" y="3477818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343266" y="4963727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6" name="Овал 65"/>
          <p:cNvSpPr/>
          <p:nvPr/>
        </p:nvSpPr>
        <p:spPr bwMode="auto">
          <a:xfrm>
            <a:off x="3348028" y="5073261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8" name="Овал 67"/>
          <p:cNvSpPr/>
          <p:nvPr/>
        </p:nvSpPr>
        <p:spPr bwMode="auto">
          <a:xfrm>
            <a:off x="1269191" y="3870728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9" name="Овал 68"/>
          <p:cNvSpPr/>
          <p:nvPr/>
        </p:nvSpPr>
        <p:spPr bwMode="auto">
          <a:xfrm>
            <a:off x="2302649" y="4470804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0" name="Овал 69"/>
          <p:cNvSpPr/>
          <p:nvPr/>
        </p:nvSpPr>
        <p:spPr bwMode="auto">
          <a:xfrm>
            <a:off x="3652828" y="3863585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914374" y="3463529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3" name="Овал 72"/>
          <p:cNvSpPr/>
          <p:nvPr/>
        </p:nvSpPr>
        <p:spPr bwMode="auto">
          <a:xfrm>
            <a:off x="959621" y="5075650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000892" y="4500570"/>
            <a:ext cx="4667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6286512" y="5143512"/>
            <a:ext cx="4667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3" name="Прямоугольник 32">
            <a:hlinkClick r:id="rId4" action="ppaction://hlinksldjump"/>
          </p:cNvPr>
          <p:cNvSpPr/>
          <p:nvPr/>
        </p:nvSpPr>
        <p:spPr bwMode="auto">
          <a:xfrm>
            <a:off x="2143108" y="6296045"/>
            <a:ext cx="5715040" cy="23336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>
              <a:spcAft>
                <a:spcPts val="600"/>
              </a:spcAft>
            </a:pPr>
            <a:r>
              <a:rPr lang="ru-RU" sz="1400" b="1" cap="all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Перейти к физкультминутке</a:t>
            </a:r>
          </a:p>
        </p:txBody>
      </p:sp>
      <p:sp>
        <p:nvSpPr>
          <p:cNvPr id="35" name="Овал 34">
            <a:hlinkClick r:id="rId5" action="ppaction://hlinksldjump"/>
          </p:cNvPr>
          <p:cNvSpPr/>
          <p:nvPr/>
        </p:nvSpPr>
        <p:spPr bwMode="auto">
          <a:xfrm>
            <a:off x="2428860" y="1401028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1</a:t>
            </a:r>
          </a:p>
        </p:txBody>
      </p:sp>
      <p:sp>
        <p:nvSpPr>
          <p:cNvPr id="36" name="Овал 35">
            <a:hlinkClick r:id="rId6" action="ppaction://hlinksldjump"/>
          </p:cNvPr>
          <p:cNvSpPr/>
          <p:nvPr/>
        </p:nvSpPr>
        <p:spPr bwMode="auto">
          <a:xfrm>
            <a:off x="3929058" y="1401028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2</a:t>
            </a:r>
          </a:p>
        </p:txBody>
      </p:sp>
      <p:sp>
        <p:nvSpPr>
          <p:cNvPr id="37" name="Овал 36">
            <a:hlinkClick r:id="rId7" action="ppaction://hlinksldjump"/>
          </p:cNvPr>
          <p:cNvSpPr/>
          <p:nvPr/>
        </p:nvSpPr>
        <p:spPr bwMode="auto">
          <a:xfrm>
            <a:off x="5434019" y="1401028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3</a:t>
            </a:r>
          </a:p>
        </p:txBody>
      </p:sp>
      <p:sp>
        <p:nvSpPr>
          <p:cNvPr id="38" name="Овал 37">
            <a:hlinkClick r:id="rId8" action="ppaction://hlinksldjump"/>
          </p:cNvPr>
          <p:cNvSpPr/>
          <p:nvPr/>
        </p:nvSpPr>
        <p:spPr bwMode="auto">
          <a:xfrm>
            <a:off x="2428860" y="2043970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4</a:t>
            </a:r>
          </a:p>
        </p:txBody>
      </p:sp>
      <p:sp>
        <p:nvSpPr>
          <p:cNvPr id="39" name="Овал 38">
            <a:hlinkClick r:id="rId9" action="ppaction://hlinksldjump"/>
          </p:cNvPr>
          <p:cNvSpPr/>
          <p:nvPr/>
        </p:nvSpPr>
        <p:spPr bwMode="auto">
          <a:xfrm>
            <a:off x="3929058" y="2043970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5</a:t>
            </a:r>
          </a:p>
        </p:txBody>
      </p:sp>
      <p:sp>
        <p:nvSpPr>
          <p:cNvPr id="42" name="Овал 41">
            <a:hlinkClick r:id="rId10" action="ppaction://hlinksldjump"/>
          </p:cNvPr>
          <p:cNvSpPr/>
          <p:nvPr/>
        </p:nvSpPr>
        <p:spPr bwMode="auto">
          <a:xfrm>
            <a:off x="5448306" y="2043103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sx="1000" sy="1000" kx="1200000" algn="br" rotWithShape="0">
              <a:prstClr val="black"/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 prstMaterial="flat">
            <a:bevelT w="63500" h="25400"/>
            <a:bevelB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6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000"/>
                            </p:stCondLst>
                            <p:childTnLst>
                              <p:par>
                                <p:cTn id="8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4" grpId="0"/>
      <p:bldP spid="41" grpId="0"/>
      <p:bldP spid="44" grpId="0"/>
      <p:bldP spid="57" grpId="0" animBg="1"/>
      <p:bldP spid="62" grpId="0"/>
      <p:bldP spid="63" grpId="0"/>
      <p:bldP spid="64" grpId="0"/>
      <p:bldP spid="65" grpId="0"/>
      <p:bldP spid="66" grpId="0" animBg="1"/>
      <p:bldP spid="68" grpId="0" animBg="1"/>
      <p:bldP spid="69" grpId="0" animBg="1"/>
      <p:bldP spid="70" grpId="0" animBg="1"/>
      <p:bldP spid="71" grpId="0"/>
      <p:bldP spid="73" grpId="0" animBg="1"/>
      <p:bldP spid="75" grpId="0"/>
      <p:bldP spid="7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с двумя скругленными соседними углами 26"/>
          <p:cNvSpPr/>
          <p:nvPr/>
        </p:nvSpPr>
        <p:spPr bwMode="auto">
          <a:xfrm>
            <a:off x="285720" y="1000108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5720" y="357166"/>
            <a:ext cx="857256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Устный счет</a:t>
            </a:r>
            <a:endParaRPr lang="ru-RU" sz="2800" b="1" cap="all" dirty="0">
              <a:ln w="0"/>
              <a:solidFill>
                <a:schemeClr val="bg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285984" y="1357298"/>
          <a:ext cx="4572000" cy="1280160"/>
        </p:xfrm>
        <a:graphic>
          <a:graphicData uri="http://schemas.openxmlformats.org/drawingml/2006/table">
            <a:tbl>
              <a:tblPr firstRow="1" bandRow="1">
                <a:effectLst>
                  <a:outerShdw blurRad="76200" dir="13500000" sy="23000" kx="1200000" algn="br" rotWithShape="0">
                    <a:prstClr val="black">
                      <a:alpha val="20000"/>
                    </a:prstClr>
                  </a:outerShdw>
                </a:effectLst>
                <a:tableStyleId>{D113A9D2-9D6B-4929-AA2D-F23B5EE8CBE7}</a:tableStyleId>
              </a:tblPr>
              <a:tblGrid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85720" y="2714620"/>
            <a:ext cx="8572560" cy="3693319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ПЕРЕЧИСЛИТЕ СВОЙСТВА ПАРАЛЛЕЛОГРАММА</a:t>
            </a:r>
          </a:p>
          <a:p>
            <a:pPr algn="ctr"/>
            <a:endParaRPr lang="ru-RU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4" name="Прямоугольник с двумя скругленными соседними углами 33"/>
          <p:cNvSpPr/>
          <p:nvPr/>
        </p:nvSpPr>
        <p:spPr bwMode="auto">
          <a:xfrm rot="10800000">
            <a:off x="285720" y="6286520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57686" y="3286124"/>
            <a:ext cx="4143405" cy="2751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а). Противоположные углы …………. б). Диагонали точкой пересечения </a:t>
            </a:r>
          </a:p>
          <a:p>
            <a:pPr>
              <a:lnSpc>
                <a:spcPct val="120000"/>
              </a:lnSpc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…………………………</a:t>
            </a:r>
          </a:p>
          <a:p>
            <a:pPr>
              <a:lnSpc>
                <a:spcPct val="120000"/>
              </a:lnSpc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в). Сумма углов, прилежащих к  </a:t>
            </a:r>
          </a:p>
          <a:p>
            <a:pPr>
              <a:lnSpc>
                <a:spcPct val="120000"/>
              </a:lnSpc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одной стороне, ………............</a:t>
            </a:r>
          </a:p>
          <a:p>
            <a:pPr>
              <a:lnSpc>
                <a:spcPct val="120000"/>
              </a:lnSpc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г). Сумма квадратов диагоналей </a:t>
            </a:r>
          </a:p>
          <a:p>
            <a:pPr>
              <a:lnSpc>
                <a:spcPct val="120000"/>
              </a:lnSpc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……………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……………………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</a:p>
          <a:p>
            <a:pPr>
              <a:lnSpc>
                <a:spcPct val="120000"/>
              </a:lnSpc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……………………………………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7562870" y="3167060"/>
            <a:ext cx="4667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786446" y="3786190"/>
            <a:ext cx="4667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6" name="Picture 23" descr="C:\Users\VV\Desktop\1сент 2013\Клетка\Kletka.jpg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28622" y="3338512"/>
            <a:ext cx="3429024" cy="25539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7" name="Параллелограмм 56"/>
          <p:cNvSpPr/>
          <p:nvPr/>
        </p:nvSpPr>
        <p:spPr bwMode="auto">
          <a:xfrm>
            <a:off x="985812" y="3892157"/>
            <a:ext cx="2714644" cy="1224000"/>
          </a:xfrm>
          <a:prstGeom prst="parallelogram">
            <a:avLst/>
          </a:prstGeom>
          <a:solidFill>
            <a:schemeClr val="accent1">
              <a:lumMod val="60000"/>
              <a:lumOff val="40000"/>
              <a:alpha val="79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59" name="Прямая соединительная линия 58"/>
          <p:cNvCxnSpPr/>
          <p:nvPr/>
        </p:nvCxnSpPr>
        <p:spPr bwMode="auto">
          <a:xfrm rot="10800000" flipV="1">
            <a:off x="985812" y="3892157"/>
            <a:ext cx="2714644" cy="1214446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0" name="Прямая соединительная линия 59"/>
          <p:cNvCxnSpPr/>
          <p:nvPr/>
        </p:nvCxnSpPr>
        <p:spPr bwMode="auto">
          <a:xfrm>
            <a:off x="1281090" y="3892157"/>
            <a:ext cx="2124000" cy="122400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2" name="TextBox 61"/>
          <p:cNvSpPr txBox="1"/>
          <p:nvPr/>
        </p:nvSpPr>
        <p:spPr>
          <a:xfrm>
            <a:off x="2109775" y="4035033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66719" y="4973253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590921" y="3477818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343266" y="4963727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6" name="Овал 65"/>
          <p:cNvSpPr/>
          <p:nvPr/>
        </p:nvSpPr>
        <p:spPr bwMode="auto">
          <a:xfrm>
            <a:off x="3348028" y="5073261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8" name="Овал 67"/>
          <p:cNvSpPr/>
          <p:nvPr/>
        </p:nvSpPr>
        <p:spPr bwMode="auto">
          <a:xfrm>
            <a:off x="1269191" y="3870728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9" name="Овал 68"/>
          <p:cNvSpPr/>
          <p:nvPr/>
        </p:nvSpPr>
        <p:spPr bwMode="auto">
          <a:xfrm>
            <a:off x="2302649" y="4470804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0" name="Овал 69"/>
          <p:cNvSpPr/>
          <p:nvPr/>
        </p:nvSpPr>
        <p:spPr bwMode="auto">
          <a:xfrm>
            <a:off x="3652828" y="3863585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914374" y="3463529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3" name="Овал 72"/>
          <p:cNvSpPr/>
          <p:nvPr/>
        </p:nvSpPr>
        <p:spPr bwMode="auto">
          <a:xfrm>
            <a:off x="959621" y="5075650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000892" y="4500570"/>
            <a:ext cx="4667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6286512" y="5143512"/>
            <a:ext cx="4667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358082" y="3257549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равны.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786314" y="3919541"/>
            <a:ext cx="22421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делятся пополам.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500826" y="4562483"/>
            <a:ext cx="1406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равна 180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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635843" y="5214950"/>
            <a:ext cx="3696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равна сумме квадратов всех 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643439" y="5557853"/>
            <a:ext cx="3529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сторон.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</a:t>
            </a:r>
            <a:r>
              <a:rPr lang="en-US" b="1" baseline="300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+BD</a:t>
            </a:r>
            <a:r>
              <a:rPr lang="en-US" b="1" baseline="300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=2(AB</a:t>
            </a:r>
            <a:r>
              <a:rPr lang="en-US" b="1" baseline="300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+BC</a:t>
            </a:r>
            <a:r>
              <a:rPr lang="en-US" b="1" baseline="300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Прямоугольник 38">
            <a:hlinkClick r:id="rId4" action="ppaction://hlinksldjump"/>
          </p:cNvPr>
          <p:cNvSpPr/>
          <p:nvPr/>
        </p:nvSpPr>
        <p:spPr bwMode="auto">
          <a:xfrm>
            <a:off x="2143108" y="6296045"/>
            <a:ext cx="5715040" cy="23336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>
              <a:spcAft>
                <a:spcPts val="600"/>
              </a:spcAft>
            </a:pPr>
            <a:r>
              <a:rPr lang="ru-RU" sz="1400" b="1" cap="all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Перейти к физкультминутке</a:t>
            </a:r>
          </a:p>
        </p:txBody>
      </p:sp>
      <p:sp>
        <p:nvSpPr>
          <p:cNvPr id="40" name="Овал 39">
            <a:hlinkClick r:id="rId5" action="ppaction://hlinksldjump"/>
          </p:cNvPr>
          <p:cNvSpPr/>
          <p:nvPr/>
        </p:nvSpPr>
        <p:spPr bwMode="auto">
          <a:xfrm>
            <a:off x="2428860" y="1401028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1</a:t>
            </a:r>
          </a:p>
        </p:txBody>
      </p:sp>
      <p:sp>
        <p:nvSpPr>
          <p:cNvPr id="42" name="Овал 41">
            <a:hlinkClick r:id="rId6" action="ppaction://hlinksldjump"/>
          </p:cNvPr>
          <p:cNvSpPr/>
          <p:nvPr/>
        </p:nvSpPr>
        <p:spPr bwMode="auto">
          <a:xfrm>
            <a:off x="3929058" y="1401028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2</a:t>
            </a:r>
          </a:p>
        </p:txBody>
      </p:sp>
      <p:sp>
        <p:nvSpPr>
          <p:cNvPr id="43" name="Овал 42">
            <a:hlinkClick r:id="rId7" action="ppaction://hlinksldjump"/>
          </p:cNvPr>
          <p:cNvSpPr/>
          <p:nvPr/>
        </p:nvSpPr>
        <p:spPr bwMode="auto">
          <a:xfrm>
            <a:off x="5434019" y="1401028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3</a:t>
            </a:r>
          </a:p>
        </p:txBody>
      </p:sp>
      <p:sp>
        <p:nvSpPr>
          <p:cNvPr id="45" name="Овал 44">
            <a:hlinkClick r:id="rId8" action="ppaction://hlinksldjump"/>
          </p:cNvPr>
          <p:cNvSpPr/>
          <p:nvPr/>
        </p:nvSpPr>
        <p:spPr bwMode="auto">
          <a:xfrm>
            <a:off x="2428860" y="2043970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4</a:t>
            </a:r>
          </a:p>
        </p:txBody>
      </p:sp>
      <p:sp>
        <p:nvSpPr>
          <p:cNvPr id="46" name="Овал 45">
            <a:hlinkClick r:id="rId9" action="ppaction://hlinksldjump"/>
          </p:cNvPr>
          <p:cNvSpPr/>
          <p:nvPr/>
        </p:nvSpPr>
        <p:spPr bwMode="auto">
          <a:xfrm>
            <a:off x="3929058" y="2043970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5</a:t>
            </a:r>
          </a:p>
        </p:txBody>
      </p:sp>
      <p:sp>
        <p:nvSpPr>
          <p:cNvPr id="48" name="Овал 47">
            <a:hlinkClick r:id="rId10" action="ppaction://hlinksldjump"/>
          </p:cNvPr>
          <p:cNvSpPr/>
          <p:nvPr/>
        </p:nvSpPr>
        <p:spPr bwMode="auto">
          <a:xfrm>
            <a:off x="5448306" y="2043103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sx="1000" sy="1000" kx="1200000" algn="br" rotWithShape="0">
              <a:prstClr val="black"/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 prstMaterial="flat">
            <a:bevelT w="63500" h="25400"/>
            <a:bevelB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6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600"/>
                            </p:stCondLst>
                            <p:childTnLst>
                              <p:par>
                                <p:cTn id="4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4" grpId="0"/>
      <p:bldP spid="75" grpId="0"/>
      <p:bldP spid="76" grpId="0"/>
      <p:bldP spid="33" grpId="0"/>
      <p:bldP spid="35" grpId="0"/>
      <p:bldP spid="36" grpId="0"/>
      <p:bldP spid="37" grpId="0"/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с двумя скругленными соседними углами 26"/>
          <p:cNvSpPr/>
          <p:nvPr/>
        </p:nvSpPr>
        <p:spPr bwMode="auto">
          <a:xfrm>
            <a:off x="285720" y="785794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5720" y="142852"/>
            <a:ext cx="857256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физкультминутка</a:t>
            </a:r>
            <a:endParaRPr lang="ru-RU" sz="2800" b="1" cap="all" dirty="0">
              <a:ln w="0"/>
              <a:solidFill>
                <a:schemeClr val="bg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1071546"/>
            <a:ext cx="8572560" cy="830997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Внимательно следите за движущимися четырехугольниками. Готовы?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с двумя скругленными соседними углами 11"/>
          <p:cNvSpPr/>
          <p:nvPr/>
        </p:nvSpPr>
        <p:spPr bwMode="auto">
          <a:xfrm rot="10800000">
            <a:off x="285720" y="6429396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6" grpId="0"/>
      <p:bldP spid="10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3" descr="C:\Users\VV\Desktop\1сент 2013\Клетка\Kletka.jpg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357422" y="2000240"/>
            <a:ext cx="3929090" cy="2946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extBox 25"/>
          <p:cNvSpPr txBox="1"/>
          <p:nvPr/>
        </p:nvSpPr>
        <p:spPr>
          <a:xfrm>
            <a:off x="285720" y="142852"/>
            <a:ext cx="857256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физкультминутка</a:t>
            </a:r>
            <a:endParaRPr lang="ru-RU" sz="2800" b="1" cap="all" dirty="0">
              <a:ln w="0"/>
              <a:solidFill>
                <a:schemeClr val="bg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3714744" y="928670"/>
            <a:ext cx="1714512" cy="1214446"/>
          </a:xfrm>
          <a:prstGeom prst="rect">
            <a:avLst/>
          </a:prstGeom>
          <a:solidFill>
            <a:schemeClr val="accent1">
              <a:alpha val="99000"/>
            </a:schemeClr>
          </a:solidFill>
          <a:ln w="44450" cap="flat" cmpd="sng" algn="ctr">
            <a:solidFill>
              <a:schemeClr val="bg2">
                <a:lumMod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extrusionH="127000" prstMaterial="plastic">
            <a:bevelT/>
            <a:extrusionClr>
              <a:schemeClr val="bg1"/>
            </a:extrusionClr>
            <a:contourClr>
              <a:schemeClr val="accent6">
                <a:lumMod val="50000"/>
              </a:schemeClr>
            </a:contourClr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Блок-схема: решение 9"/>
          <p:cNvSpPr/>
          <p:nvPr/>
        </p:nvSpPr>
        <p:spPr bwMode="auto">
          <a:xfrm>
            <a:off x="3714744" y="785794"/>
            <a:ext cx="1643042" cy="2000264"/>
          </a:xfrm>
          <a:prstGeom prst="flowChartDecision">
            <a:avLst/>
          </a:prstGeom>
          <a:solidFill>
            <a:schemeClr val="bg2"/>
          </a:solidFill>
          <a:ln w="44450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14348" y="2857496"/>
            <a:ext cx="1428750" cy="1414462"/>
          </a:xfrm>
          <a:prstGeom prst="rect">
            <a:avLst/>
          </a:prstGeom>
          <a:solidFill>
            <a:schemeClr val="bg2">
              <a:lumMod val="25000"/>
            </a:schemeClr>
          </a:solidFill>
          <a:ln w="44450"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3" name="Параллелограмм 12"/>
          <p:cNvSpPr/>
          <p:nvPr/>
        </p:nvSpPr>
        <p:spPr bwMode="auto">
          <a:xfrm>
            <a:off x="6357950" y="2928934"/>
            <a:ext cx="2357454" cy="1428760"/>
          </a:xfrm>
          <a:prstGeom prst="parallelogram">
            <a:avLst/>
          </a:prstGeom>
          <a:solidFill>
            <a:schemeClr val="accent1">
              <a:alpha val="50000"/>
            </a:schemeClr>
          </a:solidFill>
          <a:ln w="44450" cap="flat" cmpd="sng" algn="ctr">
            <a:solidFill>
              <a:schemeClr val="bg2">
                <a:lumMod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14612" y="2500306"/>
            <a:ext cx="32147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Назовите представленные здесь четырехугольники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57290" y="571480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48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2910" y="785794"/>
            <a:ext cx="1775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прямоугольник</a:t>
            </a:r>
            <a:endParaRPr lang="ru-RU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86644" y="785794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48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143768" y="1000108"/>
            <a:ext cx="728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ромб</a:t>
            </a:r>
            <a:endParaRPr lang="ru-RU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215206" y="5357826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48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929454" y="5429264"/>
            <a:ext cx="12105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Паралле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</a:p>
          <a:p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лограмм</a:t>
            </a:r>
            <a:endParaRPr lang="ru-RU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285852" y="5357826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48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00100" y="5572140"/>
            <a:ext cx="10266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квадрат</a:t>
            </a:r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28 0.00324 C 0.12604 0.00324 0.21944 0.12755 0.21944 0.28079 C 0.21944 0.4338 0.12604 0.55834 0.01128 0.55834 C -0.10365 0.55834 -0.19687 0.4338 -0.19687 0.28079 C -0.19687 0.12755 -0.10365 0.00324 0.01128 0.00324 Z " pathEditMode="relative" rAng="0" ptsTypes="fffff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" presetClass="path" presetSubtype="0" accel="50000" decel="5000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33333E-6 C 0.11563 -3.33333E-6 0.2099 0.12338 0.2099 0.27593 C 0.2099 0.42778 0.11563 0.55186 -8.33333E-7 0.55186 C -0.1158 0.55186 -0.20989 0.42778 -0.20989 0.27593 C -0.20989 0.12338 -0.1158 -3.33333E-6 -8.33333E-7 -3.33333E-6 Z " pathEditMode="relative" rAng="0" ptsTypes="fffff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" presetClass="path" presetSubtype="0" accel="50000" decel="5000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33333E-6 C 0.11042 -3.33333E-6 0.20035 0.12547 0.20035 0.27986 C 0.20035 0.43403 0.11042 0.55973 -8.33333E-7 0.55973 C -0.11059 0.55973 -0.20035 0.43403 -0.20035 0.27986 C -0.20035 0.12547 -0.11059 -3.33333E-6 -8.33333E-7 -3.33333E-6 Z " pathEditMode="relative" rAng="0" ptsTypes="fffff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500"/>
                            </p:stCondLst>
                            <p:childTnLst>
                              <p:par>
                                <p:cTn id="20" presetID="0" presetClass="path" presetSubtype="0" accel="50000" decel="5000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3073 -0.07361 " pathEditMode="relative" ptsTypes="AA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33333E-6 C 0.1158 -3.33333E-6 0.21025 0.12199 0.21025 0.27199 C 0.21025 0.42176 0.1158 0.54398 -1.94444E-6 0.54398 C -0.1158 0.54398 -0.21007 0.42176 -0.21007 0.27199 C -0.21007 0.12199 -0.1158 -3.33333E-6 -1.94444E-6 -3.33333E-6 Z " pathEditMode="relative" rAng="0" ptsTypes="fffff">
                                      <p:cBhvr>
                                        <p:cTn id="30" dur="2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0"/>
                            </p:stCondLst>
                            <p:childTnLst>
                              <p:par>
                                <p:cTn id="32" presetID="1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C 0.11372 -3.33333E-6 0.20625 0.12315 0.20625 0.275 C 0.20625 0.42662 0.11372 0.55 -2.5E-6 0.55 C -0.11389 0.55 -0.20625 0.42662 -0.20625 0.275 C -0.20625 0.12315 -0.11389 -3.33333E-6 -2.5E-6 -3.33333E-6 Z " pathEditMode="relative" rAng="0" ptsTypes="fffff">
                                      <p:cBhvr>
                                        <p:cTn id="33" dur="2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1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33333E-6 C 0.11371 -3.33333E-6 0.20625 0.12315 0.20625 0.275 C 0.20625 0.42662 0.11371 0.55 3.61111E-6 0.55 C -0.11389 0.55 -0.20625 0.42662 -0.20625 0.275 C -0.20625 0.12315 -0.11389 -3.33333E-6 3.61111E-6 -3.33333E-6 Z " pathEditMode="relative" rAng="0" ptsTypes="fffff">
                                      <p:cBhvr>
                                        <p:cTn id="36" dur="2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4000"/>
                            </p:stCondLst>
                            <p:childTnLst>
                              <p:par>
                                <p:cTn id="38" presetID="0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33333E-6 L 0.32726 -0.07361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" y="-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500"/>
                            </p:stCondLst>
                            <p:childTnLst>
                              <p:par>
                                <p:cTn id="47" presetID="26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33333E-6 C 1.38889E-6 0.07709 0.07899 0.14051 0.17517 0.14051 C 0.28854 0.14051 0.32969 0.07014 0.34687 0.02801 L 0.36458 -0.02824 C 0.38229 -0.07037 0.42587 -0.14051 0.55399 -0.14051 C 0.63611 -0.14051 0.72934 -0.07731 0.72934 -3.33333E-6 C 0.72934 0.07709 0.63611 0.14051 0.55399 0.14051 C 0.42587 0.14051 0.38229 0.07014 0.36458 0.02801 L 0.34687 -0.02824 C 0.32969 -0.07037 0.28854 -0.14051 0.17517 -0.14051 C 0.07899 -0.14051 1.38889E-6 -0.07731 1.38889E-6 -3.33333E-6 Z " pathEditMode="relative" rAng="0" ptsTypes="ffFffffFfff">
                                      <p:cBhvr>
                                        <p:cTn id="4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500"/>
                            </p:stCondLst>
                            <p:childTnLst>
                              <p:par>
                                <p:cTn id="50" presetID="26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07407E-6 C 1.38889E-6 0.08009 0.07899 0.14583 0.17517 0.14583 C 0.28854 0.14583 0.32969 0.07291 0.34687 0.02916 L 0.36458 -0.02917 C 0.38229 -0.07292 0.42587 -0.14561 0.55399 -0.14561 C 0.63611 -0.14561 0.72934 -0.0801 0.72934 4.07407E-6 C 0.72934 0.08009 0.63611 0.14583 0.55399 0.14583 C 0.42587 0.14583 0.38229 0.07291 0.36458 0.02916 L 0.34687 -0.02917 C 0.32969 -0.07292 0.28854 -0.14561 0.17517 -0.14561 C 0.07899 -0.14561 1.38889E-6 -0.0801 1.38889E-6 4.07407E-6 Z " pathEditMode="relative" rAng="0" ptsTypes="ffFffffFfff">
                                      <p:cBhvr>
                                        <p:cTn id="51" dur="3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1500"/>
                            </p:stCondLst>
                            <p:childTnLst>
                              <p:par>
                                <p:cTn id="53" presetID="0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95 0.08541 L -0.00278 0.31643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2500"/>
                            </p:stCondLst>
                            <p:childTnLst>
                              <p:par>
                                <p:cTn id="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3000"/>
                            </p:stCondLst>
                            <p:childTnLst>
                              <p:par>
                                <p:cTn id="62" presetID="26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59259E-6 C -0.00312 -0.07754 -0.07899 -0.13565 -0.16788 -0.12778 C -0.27274 -0.11898 -0.30746 -0.04583 -0.32135 -0.00208 L -0.33507 0.05602 C -0.34965 0.09977 -0.38663 0.17385 -0.50503 0.1831 C -0.5809 0.18959 -0.66996 0.13287 -0.67344 0.0551 C -0.67708 -0.02268 -0.59375 -0.09305 -0.51788 -0.09977 C -0.39965 -0.10949 -0.35607 -0.0419 -0.33767 -0.00069 L -0.31875 0.05463 C -0.30104 0.09491 -0.25972 0.16343 -0.15625 0.15486 C -0.06649 0.14769 0.00399 0.07801 -1.66667E-6 -2.59259E-6 Z " pathEditMode="relative" rAng="10591003" ptsTypes="ffFffffFfff">
                                      <p:cBhvr>
                                        <p:cTn id="63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6" y="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6000"/>
                            </p:stCondLst>
                            <p:childTnLst>
                              <p:par>
                                <p:cTn id="65" presetID="26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0.0007 C 1.66667E-6 -0.07454 -0.07257 -0.13542 -0.16111 -0.13542 C -0.26545 -0.13542 -0.30313 -0.06806 -0.31893 -0.02755 L -0.33524 0.02638 C -0.35156 0.06666 -0.39167 0.13402 -0.50938 0.13402 C -0.5849 0.13402 -0.67066 0.07338 -0.67066 -0.0007 C -0.67066 -0.07454 -0.5849 -0.13542 -0.50938 -0.13542 C -0.39167 -0.13542 -0.35156 -0.06806 -0.33524 -0.02755 L -0.31893 0.02638 C -0.30313 0.06666 -0.26545 0.13402 -0.16111 0.13402 C -0.07257 0.13402 1.66667E-6 0.07338 1.66667E-6 -0.0007 Z " pathEditMode="relative" rAng="10800000" ptsTypes="ffFffffFfff">
                                      <p:cBhvr>
                                        <p:cTn id="66" dur="3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9000"/>
                            </p:stCondLst>
                            <p:childTnLst>
                              <p:par>
                                <p:cTn id="68" presetID="0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0.00069 L -0.00121 0.30417 " pathEditMode="relative" rAng="0" ptsTypes="AA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1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500"/>
                            </p:stCondLst>
                            <p:childTnLst>
                              <p:par>
                                <p:cTn id="9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500"/>
                            </p:stCondLst>
                            <p:childTnLst>
                              <p:par>
                                <p:cTn id="98" presetID="27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9" dur="500" autoRev="1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00" dur="500" autoRev="1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1" dur="500" autoRev="1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500" autoRev="1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6000"/>
                            </p:stCondLst>
                            <p:childTnLst>
                              <p:par>
                                <p:cTn id="121" presetID="27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2" dur="500" autoRev="1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23" dur="500" autoRev="1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4" dur="500" autoRev="1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5" dur="500" autoRev="1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750"/>
                            </p:stCondLst>
                            <p:childTnLst>
                              <p:par>
                                <p:cTn id="1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2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3750"/>
                            </p:stCondLst>
                            <p:childTnLst>
                              <p:par>
                                <p:cTn id="144" presetID="27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5" dur="500" autoRev="1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46" dur="500" autoRev="1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7" dur="500" autoRev="1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8" dur="500" autoRev="1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"/>
                            </p:stCondLst>
                            <p:childTnLst>
                              <p:par>
                                <p:cTn id="15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4500"/>
                            </p:stCondLst>
                            <p:childTnLst>
                              <p:par>
                                <p:cTn id="16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2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6500"/>
                            </p:stCondLst>
                            <p:childTnLst>
                              <p:par>
                                <p:cTn id="167" presetID="27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8" dur="500" autoRev="1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69" dur="500" autoRev="1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0" dur="500" autoRev="1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1" dur="500" autoRev="1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500"/>
                            </p:stCondLst>
                            <p:childTnLst>
                              <p:par>
                                <p:cTn id="17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1" grpId="1" animBg="1"/>
      <p:bldP spid="11" grpId="4" animBg="1"/>
      <p:bldP spid="11" grpId="5" animBg="1"/>
      <p:bldP spid="11" grpId="6" animBg="1"/>
      <p:bldP spid="11" grpId="7" animBg="1"/>
      <p:bldP spid="10" grpId="0" animBg="1"/>
      <p:bldP spid="10" grpId="1" animBg="1"/>
      <p:bldP spid="10" grpId="2" animBg="1"/>
      <p:bldP spid="10" grpId="3" animBg="1"/>
      <p:bldP spid="10" grpId="4" animBg="1"/>
      <p:bldP spid="12" grpId="0" animBg="1"/>
      <p:bldP spid="12" grpId="1" animBg="1"/>
      <p:bldP spid="12" grpId="2" animBg="1"/>
      <p:bldP spid="12" grpId="3" animBg="1"/>
      <p:bldP spid="13" grpId="0" animBg="1"/>
      <p:bldP spid="13" grpId="1" animBg="1"/>
      <p:bldP spid="13" grpId="2" animBg="1"/>
      <p:bldP spid="13" grpId="3" animBg="1"/>
      <p:bldP spid="15" grpId="0"/>
      <p:bldP spid="16" grpId="0" build="allAtOnce"/>
      <p:bldP spid="16" grpId="1" build="allAtOnce"/>
      <p:bldP spid="17" grpId="0"/>
      <p:bldP spid="18" grpId="0" build="allAtOnce"/>
      <p:bldP spid="18" grpId="1" build="allAtOnce"/>
      <p:bldP spid="19" grpId="0"/>
      <p:bldP spid="20" grpId="0" build="allAtOnce"/>
      <p:bldP spid="20" grpId="1" build="allAtOnce"/>
      <p:bldP spid="28" grpId="0"/>
      <p:bldP spid="29" grpId="0" build="allAtOnce"/>
      <p:bldP spid="29" grpId="1" build="allAtOnce"/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с двумя скругленными соседними углами 26"/>
          <p:cNvSpPr/>
          <p:nvPr/>
        </p:nvSpPr>
        <p:spPr bwMode="auto">
          <a:xfrm>
            <a:off x="285720" y="785794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5720" y="142852"/>
            <a:ext cx="857256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Проверка домашнего задания</a:t>
            </a:r>
            <a:endParaRPr lang="ru-RU" sz="2800" b="1" cap="all" dirty="0">
              <a:ln w="0"/>
              <a:solidFill>
                <a:schemeClr val="bg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1071546"/>
            <a:ext cx="8572560" cy="646331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равнобедренную трапецию, один из углов которой равен 60°, а площадь равна 24, вписана окружность. Найти радиус этой окружности.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57686" y="2000240"/>
            <a:ext cx="421484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решение</a:t>
            </a:r>
            <a:endParaRPr lang="ru-RU" sz="2800" b="1" cap="all" dirty="0">
              <a:ln w="0"/>
              <a:solidFill>
                <a:schemeClr val="bg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2" name="Прямоугольник с двумя скругленными соседними углами 11"/>
          <p:cNvSpPr/>
          <p:nvPr/>
        </p:nvSpPr>
        <p:spPr bwMode="auto">
          <a:xfrm rot="10800000">
            <a:off x="285720" y="6429396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43" name="Picture 23" descr="C:\Users\VV\Desktop\1сент 2013\Клетка\Kletka.jpg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00034" y="2700333"/>
            <a:ext cx="3429024" cy="25539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4" name="TextBox 43"/>
          <p:cNvSpPr txBox="1"/>
          <p:nvPr/>
        </p:nvSpPr>
        <p:spPr>
          <a:xfrm>
            <a:off x="1152501" y="2976560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Трапеция 44"/>
          <p:cNvSpPr/>
          <p:nvPr/>
        </p:nvSpPr>
        <p:spPr bwMode="auto">
          <a:xfrm>
            <a:off x="1226319" y="3271837"/>
            <a:ext cx="1836000" cy="1428760"/>
          </a:xfrm>
          <a:prstGeom prst="trapezoid">
            <a:avLst/>
          </a:prstGeom>
          <a:solidFill>
            <a:schemeClr val="accent1">
              <a:lumMod val="40000"/>
              <a:lumOff val="60000"/>
              <a:alpha val="57000"/>
            </a:schemeClr>
          </a:solidFill>
          <a:ln w="1587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6" name="Овал 45"/>
          <p:cNvSpPr/>
          <p:nvPr/>
        </p:nvSpPr>
        <p:spPr bwMode="auto">
          <a:xfrm>
            <a:off x="1428728" y="3274218"/>
            <a:ext cx="1428760" cy="1428760"/>
          </a:xfrm>
          <a:prstGeom prst="ellipse">
            <a:avLst/>
          </a:prstGeom>
          <a:solidFill>
            <a:schemeClr val="accent1">
              <a:alpha val="50000"/>
            </a:schemeClr>
          </a:solidFill>
          <a:ln w="1587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7" name="Прямая соединительная линия 46"/>
          <p:cNvCxnSpPr>
            <a:stCxn id="46" idx="0"/>
            <a:endCxn id="46" idx="4"/>
          </p:cNvCxnSpPr>
          <p:nvPr/>
        </p:nvCxnSpPr>
        <p:spPr bwMode="auto">
          <a:xfrm rot="16200000" flipH="1">
            <a:off x="1428728" y="3988598"/>
            <a:ext cx="1428760" cy="1588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Прямая соединительная линия 47"/>
          <p:cNvCxnSpPr/>
          <p:nvPr/>
        </p:nvCxnSpPr>
        <p:spPr bwMode="auto">
          <a:xfrm rot="10560000" flipV="1">
            <a:off x="2138345" y="3838578"/>
            <a:ext cx="714380" cy="135732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9" name="Прямая соединительная линия 48"/>
          <p:cNvCxnSpPr/>
          <p:nvPr/>
        </p:nvCxnSpPr>
        <p:spPr bwMode="auto">
          <a:xfrm rot="240000">
            <a:off x="1432592" y="3839514"/>
            <a:ext cx="714380" cy="135732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50800" sx="1000" sy="1000" algn="ctr" rotWithShape="0">
              <a:schemeClr val="bg2">
                <a:lumMod val="25000"/>
              </a:schemeClr>
            </a:outerShdw>
          </a:effectLst>
        </p:spPr>
      </p:cxnSp>
      <p:sp>
        <p:nvSpPr>
          <p:cNvPr id="50" name="TextBox 49"/>
          <p:cNvSpPr txBox="1"/>
          <p:nvPr/>
        </p:nvSpPr>
        <p:spPr>
          <a:xfrm>
            <a:off x="1928794" y="2771771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714612" y="2986085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85786" y="4414845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928794" y="4677443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071802" y="4414845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714480" y="3914779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" name="Овал 55"/>
          <p:cNvSpPr/>
          <p:nvPr/>
        </p:nvSpPr>
        <p:spPr bwMode="auto">
          <a:xfrm>
            <a:off x="1421585" y="3779046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Овал 56"/>
          <p:cNvSpPr/>
          <p:nvPr/>
        </p:nvSpPr>
        <p:spPr bwMode="auto">
          <a:xfrm>
            <a:off x="2109774" y="3228971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8" name="Овал 57"/>
          <p:cNvSpPr/>
          <p:nvPr/>
        </p:nvSpPr>
        <p:spPr bwMode="auto">
          <a:xfrm>
            <a:off x="2112147" y="4667263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" name="Овал 58"/>
          <p:cNvSpPr/>
          <p:nvPr/>
        </p:nvSpPr>
        <p:spPr bwMode="auto">
          <a:xfrm>
            <a:off x="2814625" y="3790953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0" name="Овал 59"/>
          <p:cNvSpPr/>
          <p:nvPr/>
        </p:nvSpPr>
        <p:spPr bwMode="auto">
          <a:xfrm>
            <a:off x="1559700" y="3243258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Овал 60"/>
          <p:cNvSpPr/>
          <p:nvPr/>
        </p:nvSpPr>
        <p:spPr bwMode="auto">
          <a:xfrm>
            <a:off x="2676509" y="3236114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Овал 61"/>
          <p:cNvSpPr/>
          <p:nvPr/>
        </p:nvSpPr>
        <p:spPr bwMode="auto">
          <a:xfrm>
            <a:off x="1212042" y="4657738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3" name="Овал 62"/>
          <p:cNvSpPr/>
          <p:nvPr/>
        </p:nvSpPr>
        <p:spPr bwMode="auto">
          <a:xfrm>
            <a:off x="3028929" y="4655357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4" name="Овал 63"/>
          <p:cNvSpPr/>
          <p:nvPr/>
        </p:nvSpPr>
        <p:spPr bwMode="auto">
          <a:xfrm>
            <a:off x="2109774" y="3964788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33" name="Группа 32"/>
          <p:cNvGrpSpPr/>
          <p:nvPr/>
        </p:nvGrpSpPr>
        <p:grpSpPr>
          <a:xfrm>
            <a:off x="4572000" y="2714620"/>
            <a:ext cx="3714776" cy="2553909"/>
            <a:chOff x="4572000" y="2714620"/>
            <a:chExt cx="3714776" cy="2553909"/>
          </a:xfrm>
        </p:grpSpPr>
        <p:pic>
          <p:nvPicPr>
            <p:cNvPr id="31" name="Picture 23" descr="C:\Users\VV\Desktop\1сент 2013\Клетка\Kletka.jpg"/>
            <p:cNvPicPr>
              <a:picLocks noChangeAspect="1" noChangeArrowheads="1"/>
            </p:cNvPicPr>
            <p:nvPr/>
          </p:nvPicPr>
          <p:blipFill>
            <a:blip r:embed="rId3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4572000" y="2714620"/>
              <a:ext cx="3714776" cy="255390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2" name="Рисунок 31">
              <a:hlinkClick r:id="rId4" action="ppaction://hlinkfile"/>
            </p:cNvPr>
            <p:cNvPicPr/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4633912" y="2776530"/>
              <a:ext cx="3581425" cy="2409842"/>
            </a:xfrm>
            <a:prstGeom prst="rect">
              <a:avLst/>
            </a:prstGeom>
          </p:spPr>
        </p:pic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3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3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3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3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3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500"/>
                            </p:stCondLst>
                            <p:childTnLst>
                              <p:par>
                                <p:cTn id="10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6" grpId="0"/>
      <p:bldP spid="10" grpId="0" animBg="1"/>
      <p:bldP spid="11" grpId="0"/>
      <p:bldP spid="12" grpId="0" animBg="1"/>
      <p:bldP spid="44" grpId="0"/>
      <p:bldP spid="45" grpId="0" animBg="1"/>
      <p:bldP spid="46" grpId="0" animBg="1"/>
      <p:bldP spid="50" grpId="0"/>
      <p:bldP spid="51" grpId="0"/>
      <p:bldP spid="52" grpId="0"/>
      <p:bldP spid="53" grpId="0"/>
      <p:bldP spid="54" grpId="0"/>
      <p:bldP spid="55" grpId="0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с двумя скругленными соседними углами 26"/>
          <p:cNvSpPr/>
          <p:nvPr/>
        </p:nvSpPr>
        <p:spPr bwMode="auto">
          <a:xfrm>
            <a:off x="352395" y="304778"/>
            <a:ext cx="8572560" cy="6072230"/>
          </a:xfrm>
          <a:prstGeom prst="round2SameRect">
            <a:avLst/>
          </a:prstGeom>
          <a:solidFill>
            <a:schemeClr val="accent1">
              <a:alpha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86116" y="500042"/>
            <a:ext cx="257176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цели урока</a:t>
            </a:r>
            <a:endParaRPr lang="ru-RU" sz="2800" b="1" cap="all" dirty="0">
              <a:ln w="0"/>
              <a:solidFill>
                <a:schemeClr val="bg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14348" y="1214422"/>
            <a:ext cx="7643866" cy="454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Обеспечить в ходе урока условия:</a:t>
            </a:r>
          </a:p>
          <a:p>
            <a:pPr>
              <a:lnSpc>
                <a:spcPct val="120000"/>
              </a:lnSpc>
            </a:pPr>
            <a:endParaRPr lang="ru-RU" sz="1000" dirty="0" smtClean="0">
              <a:solidFill>
                <a:schemeClr val="accent6">
                  <a:lumMod val="50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  <a:p>
            <a:pPr marL="514350" lvl="1" indent="-514350">
              <a:lnSpc>
                <a:spcPct val="120000"/>
              </a:lnSpc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для применения учащимися знаний, умений и навыков при решении задач различного уровня сложности;</a:t>
            </a:r>
          </a:p>
          <a:p>
            <a:pPr marL="514350" lvl="1" indent="-514350">
              <a:lnSpc>
                <a:spcPct val="120000"/>
              </a:lnSpc>
            </a:pPr>
            <a:endParaRPr lang="ru-RU" sz="800" dirty="0" smtClean="0">
              <a:solidFill>
                <a:schemeClr val="accent6">
                  <a:lumMod val="50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  <a:p>
            <a:pPr marL="514350" lvl="1" indent="-514350">
              <a:lnSpc>
                <a:spcPct val="120000"/>
              </a:lnSpc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для развития математической речи учащихся, внимания, памяти и мышления;</a:t>
            </a:r>
          </a:p>
          <a:p>
            <a:pPr marL="514350" lvl="1" indent="-514350">
              <a:lnSpc>
                <a:spcPct val="120000"/>
              </a:lnSpc>
            </a:pPr>
            <a:endParaRPr lang="ru-RU" sz="800" dirty="0" smtClean="0">
              <a:solidFill>
                <a:schemeClr val="accent6">
                  <a:lumMod val="50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  <a:p>
            <a:pPr marL="514350" indent="-514350">
              <a:lnSpc>
                <a:spcPct val="120000"/>
              </a:lnSpc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воспитание интереса к геометрии как учебному предмету через современные технологии преподавания.</a:t>
            </a:r>
          </a:p>
        </p:txBody>
      </p:sp>
      <p:pic>
        <p:nvPicPr>
          <p:cNvPr id="6" name="Picture 2" descr="http://i.chudoclass.ru/u/pic/02/091ab6bd80481ba7b5b8c1d17e255a/-/IMG_8318.jpg"/>
          <p:cNvPicPr>
            <a:picLocks noChangeAspect="1" noChangeArrowheads="1"/>
          </p:cNvPicPr>
          <p:nvPr/>
        </p:nvPicPr>
        <p:blipFill>
          <a:blip r:embed="rId2" cstate="email">
            <a:lum/>
          </a:blip>
          <a:srcRect/>
          <a:stretch>
            <a:fillRect/>
          </a:stretch>
        </p:blipFill>
        <p:spPr bwMode="auto">
          <a:xfrm>
            <a:off x="366683" y="5923137"/>
            <a:ext cx="8563035" cy="4630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prstMaterial="matte"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с двумя скругленными соседними углами 26"/>
          <p:cNvSpPr/>
          <p:nvPr/>
        </p:nvSpPr>
        <p:spPr bwMode="auto">
          <a:xfrm>
            <a:off x="285720" y="642918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5720" y="0"/>
            <a:ext cx="857256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Работа по теме урока</a:t>
            </a:r>
            <a:endParaRPr lang="ru-RU" sz="2800" b="1" cap="all" dirty="0">
              <a:ln w="0"/>
              <a:solidFill>
                <a:schemeClr val="bg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928670"/>
            <a:ext cx="8572560" cy="1200329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Перпендикуляр, проведенный из вершины параллелограмма к его диагонали, делит эту диагональ на отрезки длиной 6 и 15 см. Разность длин сторон параллелограмма равна 7 см. Найти длины сторон параллелограмма и его диагоналей.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с двумя скругленными соседними углами 11"/>
          <p:cNvSpPr/>
          <p:nvPr/>
        </p:nvSpPr>
        <p:spPr bwMode="auto">
          <a:xfrm rot="10800000">
            <a:off x="285720" y="6429396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4" name="Picture 23" descr="C:\Users\VV\Desktop\1сент 2013\Клетка\Kletka.jpg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28596" y="2303851"/>
            <a:ext cx="3429024" cy="25539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4" name="Параллелограмм 43"/>
          <p:cNvSpPr/>
          <p:nvPr/>
        </p:nvSpPr>
        <p:spPr bwMode="auto">
          <a:xfrm>
            <a:off x="785786" y="2857496"/>
            <a:ext cx="2714644" cy="1224000"/>
          </a:xfrm>
          <a:prstGeom prst="parallelogram">
            <a:avLst/>
          </a:prstGeom>
          <a:solidFill>
            <a:schemeClr val="accent1">
              <a:lumMod val="60000"/>
              <a:lumOff val="40000"/>
              <a:alpha val="79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428728" y="3643314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5" name="Прямая соединительная линия 44"/>
          <p:cNvCxnSpPr/>
          <p:nvPr/>
        </p:nvCxnSpPr>
        <p:spPr bwMode="auto">
          <a:xfrm rot="10800000" flipV="1">
            <a:off x="785786" y="2857496"/>
            <a:ext cx="2714644" cy="1214446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8" name="Прямая соединительная линия 37"/>
          <p:cNvCxnSpPr/>
          <p:nvPr/>
        </p:nvCxnSpPr>
        <p:spPr bwMode="auto">
          <a:xfrm>
            <a:off x="1081064" y="2857496"/>
            <a:ext cx="2124000" cy="122400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0" name="Прямая соединительная линия 39"/>
          <p:cNvCxnSpPr/>
          <p:nvPr/>
        </p:nvCxnSpPr>
        <p:spPr bwMode="auto">
          <a:xfrm rot="16260000" flipH="1">
            <a:off x="811101" y="3123229"/>
            <a:ext cx="936000" cy="39600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50800" sx="1000" sy="1000" algn="ctr" rotWithShape="0">
              <a:schemeClr val="bg2">
                <a:lumMod val="25000"/>
              </a:schemeClr>
            </a:outerShdw>
          </a:effectLst>
        </p:spPr>
      </p:cxnSp>
      <p:sp>
        <p:nvSpPr>
          <p:cNvPr id="70" name="TextBox 69"/>
          <p:cNvSpPr txBox="1"/>
          <p:nvPr/>
        </p:nvSpPr>
        <p:spPr>
          <a:xfrm>
            <a:off x="1909749" y="3000372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66693" y="3938592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390895" y="2443157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143240" y="3929066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2" name="Овал 71"/>
          <p:cNvSpPr/>
          <p:nvPr/>
        </p:nvSpPr>
        <p:spPr bwMode="auto">
          <a:xfrm>
            <a:off x="3148002" y="4038600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4" name="Овал 73"/>
          <p:cNvSpPr/>
          <p:nvPr/>
        </p:nvSpPr>
        <p:spPr bwMode="auto">
          <a:xfrm>
            <a:off x="1426347" y="3733800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5" name="Овал 74"/>
          <p:cNvSpPr/>
          <p:nvPr/>
        </p:nvSpPr>
        <p:spPr bwMode="auto">
          <a:xfrm>
            <a:off x="1069165" y="2836067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6" name="Овал 75"/>
          <p:cNvSpPr/>
          <p:nvPr/>
        </p:nvSpPr>
        <p:spPr bwMode="auto">
          <a:xfrm>
            <a:off x="2102623" y="3436143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9" name="Овал 78"/>
          <p:cNvSpPr/>
          <p:nvPr/>
        </p:nvSpPr>
        <p:spPr bwMode="auto">
          <a:xfrm>
            <a:off x="3452802" y="2828924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14348" y="2428868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84" name="Прямая соединительная линия 83"/>
          <p:cNvCxnSpPr/>
          <p:nvPr/>
        </p:nvCxnSpPr>
        <p:spPr bwMode="auto">
          <a:xfrm rot="16440000" flipH="1">
            <a:off x="1502442" y="3605449"/>
            <a:ext cx="144000" cy="7200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accent5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50800" sx="1000" sy="1000" algn="ctr" rotWithShape="0">
              <a:schemeClr val="bg2">
                <a:lumMod val="25000"/>
              </a:schemeClr>
            </a:outerShdw>
          </a:effectLst>
        </p:spPr>
      </p:cxnSp>
      <p:sp>
        <p:nvSpPr>
          <p:cNvPr id="62" name="Овал 61"/>
          <p:cNvSpPr/>
          <p:nvPr/>
        </p:nvSpPr>
        <p:spPr bwMode="auto">
          <a:xfrm>
            <a:off x="759595" y="4040989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85" name="Прямая соединительная линия 84"/>
          <p:cNvCxnSpPr/>
          <p:nvPr/>
        </p:nvCxnSpPr>
        <p:spPr bwMode="auto">
          <a:xfrm rot="11040000" flipH="1">
            <a:off x="1406216" y="3567284"/>
            <a:ext cx="144000" cy="7200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accent5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50800" sx="1000" sy="1000" algn="ctr" rotWithShape="0">
              <a:schemeClr val="bg2">
                <a:lumMod val="25000"/>
              </a:schemeClr>
            </a:outerShdw>
          </a:effectLst>
        </p:spPr>
      </p:cxn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3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3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3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0"/>
                            </p:stCondLst>
                            <p:childTnLst>
                              <p:par>
                                <p:cTn id="64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3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3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6" grpId="0"/>
      <p:bldP spid="10" grpId="0" animBg="1"/>
      <p:bldP spid="12" grpId="0" animBg="1"/>
      <p:bldP spid="44" grpId="0" animBg="1"/>
      <p:bldP spid="68" grpId="0"/>
      <p:bldP spid="70" grpId="0"/>
      <p:bldP spid="35" grpId="0"/>
      <p:bldP spid="66" grpId="0"/>
      <p:bldP spid="41" grpId="0"/>
      <p:bldP spid="72" grpId="0" animBg="1"/>
      <p:bldP spid="74" grpId="0" animBg="1"/>
      <p:bldP spid="75" grpId="0" animBg="1"/>
      <p:bldP spid="76" grpId="0" animBg="1"/>
      <p:bldP spid="79" grpId="0" animBg="1"/>
      <p:bldP spid="42" grpId="0"/>
      <p:bldP spid="6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с двумя скругленными соседними углами 26"/>
          <p:cNvSpPr/>
          <p:nvPr/>
        </p:nvSpPr>
        <p:spPr bwMode="auto">
          <a:xfrm>
            <a:off x="285720" y="642918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5720" y="0"/>
            <a:ext cx="857256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Работа по теме урока</a:t>
            </a:r>
            <a:endParaRPr lang="ru-RU" sz="2800" b="1" cap="all" dirty="0">
              <a:ln w="0"/>
              <a:solidFill>
                <a:schemeClr val="bg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928670"/>
            <a:ext cx="8572560" cy="1200329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Перпендикуляр, проведенный из вершины параллелограмма к его диагонали, делит эту диагональ на отрезки длиной 6 и 15 см. Разность длин сторон параллелограмма равна 7 см. Найти длины сторон параллелограмма и его диагоналей.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с двумя скругленными соседними углами 11"/>
          <p:cNvSpPr/>
          <p:nvPr/>
        </p:nvSpPr>
        <p:spPr bwMode="auto">
          <a:xfrm rot="10800000">
            <a:off x="285720" y="6429396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357686" y="2119962"/>
            <a:ext cx="421484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решение</a:t>
            </a:r>
            <a:endParaRPr lang="ru-RU" sz="2800" b="1" cap="all" dirty="0">
              <a:ln w="0"/>
              <a:solidFill>
                <a:schemeClr val="bg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000496" y="2643182"/>
            <a:ext cx="492922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1). 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AE = 6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см;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EC=15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; BC - AB=7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Пусть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BC=</a:t>
            </a:r>
            <a:r>
              <a:rPr lang="en-US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AB=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-7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)(см)</a:t>
            </a:r>
          </a:p>
          <a:p>
            <a:pPr algn="just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2).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BEA –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прямоугольный (угол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BEA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=90°)</a:t>
            </a:r>
          </a:p>
          <a:p>
            <a:pPr algn="just"/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E</a:t>
            </a:r>
            <a:r>
              <a:rPr lang="ru-RU" b="1" baseline="30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2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="1" baseline="30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-14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x+49-36. </a:t>
            </a:r>
          </a:p>
          <a:p>
            <a:pPr algn="just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BEC –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прямоугольный (угол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BEC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=90°)=&gt;</a:t>
            </a:r>
            <a:endParaRPr lang="en-US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  <a:sym typeface="Symbol"/>
            </a:endParaRPr>
          </a:p>
          <a:p>
            <a:pPr algn="just"/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E</a:t>
            </a:r>
            <a:r>
              <a:rPr lang="ru-RU" b="1" baseline="30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2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="1" baseline="30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225; </a:t>
            </a:r>
            <a:r>
              <a:rPr lang="en-US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="1" baseline="30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-14</a:t>
            </a:r>
            <a:r>
              <a:rPr lang="en-US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+49-36 = </a:t>
            </a:r>
            <a:r>
              <a:rPr lang="en-US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="1" baseline="30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225;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=-238;</a:t>
            </a:r>
          </a:p>
          <a:p>
            <a:pPr algn="just"/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следовательно,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BC=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см;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</a:p>
          <a:p>
            <a:pPr algn="just"/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AB=17-7=10(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AC=6+15=21(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" name="Picture 23" descr="C:\Users\VV\Desktop\1сент 2013\Клетка\Kletka.jpg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28596" y="2303851"/>
            <a:ext cx="3429024" cy="25539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4" name="Параллелограмм 43"/>
          <p:cNvSpPr/>
          <p:nvPr/>
        </p:nvSpPr>
        <p:spPr bwMode="auto">
          <a:xfrm>
            <a:off x="785786" y="2857496"/>
            <a:ext cx="2714644" cy="1224000"/>
          </a:xfrm>
          <a:prstGeom prst="parallelogram">
            <a:avLst/>
          </a:prstGeom>
          <a:solidFill>
            <a:schemeClr val="accent1">
              <a:lumMod val="60000"/>
              <a:lumOff val="40000"/>
              <a:alpha val="79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428728" y="3643314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5" name="Прямая соединительная линия 44"/>
          <p:cNvCxnSpPr/>
          <p:nvPr/>
        </p:nvCxnSpPr>
        <p:spPr bwMode="auto">
          <a:xfrm rot="10800000" flipV="1">
            <a:off x="785786" y="2857496"/>
            <a:ext cx="2714644" cy="1214446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8" name="Прямая соединительная линия 37"/>
          <p:cNvCxnSpPr/>
          <p:nvPr/>
        </p:nvCxnSpPr>
        <p:spPr bwMode="auto">
          <a:xfrm>
            <a:off x="1081064" y="2857496"/>
            <a:ext cx="2124000" cy="122400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0" name="Прямая соединительная линия 39"/>
          <p:cNvCxnSpPr/>
          <p:nvPr/>
        </p:nvCxnSpPr>
        <p:spPr bwMode="auto">
          <a:xfrm rot="16260000" flipH="1">
            <a:off x="811101" y="3123229"/>
            <a:ext cx="936000" cy="39600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50800" sx="1000" sy="1000" algn="ctr" rotWithShape="0">
              <a:schemeClr val="bg2">
                <a:lumMod val="25000"/>
              </a:schemeClr>
            </a:outerShdw>
          </a:effectLst>
        </p:spPr>
      </p:cxnSp>
      <p:sp>
        <p:nvSpPr>
          <p:cNvPr id="70" name="TextBox 69"/>
          <p:cNvSpPr txBox="1"/>
          <p:nvPr/>
        </p:nvSpPr>
        <p:spPr>
          <a:xfrm>
            <a:off x="1909749" y="3000372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66693" y="3938592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390895" y="2443157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143240" y="3929066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2" name="Овал 71"/>
          <p:cNvSpPr/>
          <p:nvPr/>
        </p:nvSpPr>
        <p:spPr bwMode="auto">
          <a:xfrm>
            <a:off x="3148002" y="4038600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4" name="Овал 73"/>
          <p:cNvSpPr/>
          <p:nvPr/>
        </p:nvSpPr>
        <p:spPr bwMode="auto">
          <a:xfrm>
            <a:off x="1426347" y="3733800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5" name="Овал 74"/>
          <p:cNvSpPr/>
          <p:nvPr/>
        </p:nvSpPr>
        <p:spPr bwMode="auto">
          <a:xfrm>
            <a:off x="1069165" y="2836067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6" name="Овал 75"/>
          <p:cNvSpPr/>
          <p:nvPr/>
        </p:nvSpPr>
        <p:spPr bwMode="auto">
          <a:xfrm>
            <a:off x="2102623" y="3436143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9" name="Овал 78"/>
          <p:cNvSpPr/>
          <p:nvPr/>
        </p:nvSpPr>
        <p:spPr bwMode="auto">
          <a:xfrm>
            <a:off x="3452802" y="2828924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14348" y="2428868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84" name="Прямая соединительная линия 83"/>
          <p:cNvCxnSpPr/>
          <p:nvPr/>
        </p:nvCxnSpPr>
        <p:spPr bwMode="auto">
          <a:xfrm rot="16440000" flipH="1">
            <a:off x="1502442" y="3605449"/>
            <a:ext cx="144000" cy="7200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accent5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50800" sx="1000" sy="1000" algn="ctr" rotWithShape="0">
              <a:schemeClr val="bg2">
                <a:lumMod val="25000"/>
              </a:schemeClr>
            </a:outerShdw>
          </a:effectLst>
        </p:spPr>
      </p:cxnSp>
      <p:sp>
        <p:nvSpPr>
          <p:cNvPr id="62" name="Овал 61"/>
          <p:cNvSpPr/>
          <p:nvPr/>
        </p:nvSpPr>
        <p:spPr bwMode="auto">
          <a:xfrm>
            <a:off x="759595" y="4040989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85" name="Прямая соединительная линия 84"/>
          <p:cNvCxnSpPr/>
          <p:nvPr/>
        </p:nvCxnSpPr>
        <p:spPr bwMode="auto">
          <a:xfrm rot="11040000" flipH="1">
            <a:off x="1406216" y="3567284"/>
            <a:ext cx="144000" cy="7200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accent5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50800" sx="1000" sy="1000" algn="ctr" rotWithShape="0">
              <a:schemeClr val="bg2">
                <a:lumMod val="25000"/>
              </a:schemeClr>
            </a:outerShdw>
          </a:effectLst>
        </p:spPr>
      </p:cxnSp>
      <p:graphicFrame>
        <p:nvGraphicFramePr>
          <p:cNvPr id="36" name="Объект 35"/>
          <p:cNvGraphicFramePr>
            <a:graphicFrameLocks noChangeAspect="1"/>
          </p:cNvGraphicFramePr>
          <p:nvPr/>
        </p:nvGraphicFramePr>
        <p:xfrm>
          <a:off x="455613" y="5143500"/>
          <a:ext cx="6734175" cy="700088"/>
        </p:xfrm>
        <a:graphic>
          <a:graphicData uri="http://schemas.openxmlformats.org/presentationml/2006/ole">
            <p:oleObj spid="_x0000_s1029" name="Формула" r:id="rId4" imgW="4673520" imgH="444240" progId="Equation.3">
              <p:embed/>
            </p:oleObj>
          </a:graphicData>
        </a:graphic>
      </p:graphicFrame>
      <p:graphicFrame>
        <p:nvGraphicFramePr>
          <p:cNvPr id="37" name="Объект 36"/>
          <p:cNvGraphicFramePr>
            <a:graphicFrameLocks noChangeAspect="1"/>
          </p:cNvGraphicFramePr>
          <p:nvPr/>
        </p:nvGraphicFramePr>
        <p:xfrm>
          <a:off x="500034" y="5786454"/>
          <a:ext cx="2786081" cy="553175"/>
        </p:xfrm>
        <a:graphic>
          <a:graphicData uri="http://schemas.openxmlformats.org/presentationml/2006/ole">
            <p:oleObj spid="_x0000_s1030" name="Формула" r:id="rId5" imgW="3111480" imgH="520560" progId="Equation.3">
              <p:embed/>
            </p:oleObj>
          </a:graphicData>
        </a:graphic>
      </p:graphicFrame>
      <p:sp>
        <p:nvSpPr>
          <p:cNvPr id="52" name="TextBox 51"/>
          <p:cNvSpPr txBox="1"/>
          <p:nvPr/>
        </p:nvSpPr>
        <p:spPr>
          <a:xfrm>
            <a:off x="4357654" y="5715016"/>
            <a:ext cx="478634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760000"/>
                </a:solidFill>
              </a:rPr>
              <a:t>Ответ: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AB=CD=10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см;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AD=BC=17c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м;</a:t>
            </a:r>
            <a:endParaRPr lang="en-US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AC=21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r>
              <a:rPr lang="ru-RU" b="1" dirty="0" smtClean="0"/>
              <a:t> </a:t>
            </a:r>
            <a:endParaRPr lang="ru-RU" b="1" dirty="0"/>
          </a:p>
        </p:txBody>
      </p:sp>
      <p:graphicFrame>
        <p:nvGraphicFramePr>
          <p:cNvPr id="1031" name="Object 7"/>
          <p:cNvGraphicFramePr>
            <a:graphicFrameLocks noChangeAspect="1"/>
          </p:cNvGraphicFramePr>
          <p:nvPr/>
        </p:nvGraphicFramePr>
        <p:xfrm>
          <a:off x="6429388" y="6034106"/>
          <a:ext cx="1500199" cy="312540"/>
        </p:xfrm>
        <a:graphic>
          <a:graphicData uri="http://schemas.openxmlformats.org/presentationml/2006/ole">
            <p:oleObj spid="_x0000_s1031" name="Формула" r:id="rId6" imgW="1307880" imgH="304560" progId="Equation.3">
              <p:embed/>
            </p:oleObj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5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с двумя скругленными соседними углами 26"/>
          <p:cNvSpPr/>
          <p:nvPr/>
        </p:nvSpPr>
        <p:spPr bwMode="auto">
          <a:xfrm>
            <a:off x="285720" y="642918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5720" y="0"/>
            <a:ext cx="857256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Работа по теме урока</a:t>
            </a:r>
            <a:endParaRPr lang="ru-RU" sz="2800" b="1" cap="all" dirty="0">
              <a:ln w="0"/>
              <a:solidFill>
                <a:schemeClr val="bg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928670"/>
            <a:ext cx="8572560" cy="923330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Средняя линия трапеции равна 5, а отрезок, соединяющий середины основания, равен 3. Углы при большем основании трапеции равны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30° и 60°. Найти основания и меньшую боковую сторону трапеции. </a:t>
            </a:r>
          </a:p>
        </p:txBody>
      </p:sp>
      <p:sp>
        <p:nvSpPr>
          <p:cNvPr id="12" name="Прямоугольник с двумя скругленными соседними углами 11"/>
          <p:cNvSpPr/>
          <p:nvPr/>
        </p:nvSpPr>
        <p:spPr bwMode="auto">
          <a:xfrm rot="10800000">
            <a:off x="285720" y="6429396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4" name="Picture 23" descr="C:\Users\VV\Desktop\1сент 2013\Клетка\Kletka.jpg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28596" y="2071678"/>
            <a:ext cx="3429024" cy="255390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8" name="TextBox 67"/>
          <p:cNvSpPr txBox="1"/>
          <p:nvPr/>
        </p:nvSpPr>
        <p:spPr>
          <a:xfrm>
            <a:off x="1643042" y="2571744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026299" y="3967824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28596" y="3967163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285984" y="2571744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357554" y="3971933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000100" y="2571744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8" name="Полилиния 77"/>
          <p:cNvSpPr/>
          <p:nvPr/>
        </p:nvSpPr>
        <p:spPr bwMode="auto">
          <a:xfrm>
            <a:off x="642910" y="3067048"/>
            <a:ext cx="3024187" cy="938213"/>
          </a:xfrm>
          <a:custGeom>
            <a:avLst/>
            <a:gdLst>
              <a:gd name="connsiteX0" fmla="*/ 0 w 3024187"/>
              <a:gd name="connsiteY0" fmla="*/ 933450 h 938213"/>
              <a:gd name="connsiteX1" fmla="*/ 681037 w 3024187"/>
              <a:gd name="connsiteY1" fmla="*/ 4763 h 938213"/>
              <a:gd name="connsiteX2" fmla="*/ 1804987 w 3024187"/>
              <a:gd name="connsiteY2" fmla="*/ 0 h 938213"/>
              <a:gd name="connsiteX3" fmla="*/ 3024187 w 3024187"/>
              <a:gd name="connsiteY3" fmla="*/ 938213 h 938213"/>
              <a:gd name="connsiteX4" fmla="*/ 0 w 3024187"/>
              <a:gd name="connsiteY4" fmla="*/ 933450 h 938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4187" h="938213">
                <a:moveTo>
                  <a:pt x="0" y="933450"/>
                </a:moveTo>
                <a:lnTo>
                  <a:pt x="681037" y="4763"/>
                </a:lnTo>
                <a:lnTo>
                  <a:pt x="1804987" y="0"/>
                </a:lnTo>
                <a:lnTo>
                  <a:pt x="3024187" y="938213"/>
                </a:lnTo>
                <a:lnTo>
                  <a:pt x="0" y="93345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 w="1587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0" name="Прямая соединительная линия 39"/>
          <p:cNvCxnSpPr/>
          <p:nvPr/>
        </p:nvCxnSpPr>
        <p:spPr bwMode="auto">
          <a:xfrm rot="16200000" flipH="1">
            <a:off x="1544714" y="3402109"/>
            <a:ext cx="935535" cy="261254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50800" sx="1000" sy="1000" algn="ctr" rotWithShape="0">
              <a:schemeClr val="bg2">
                <a:lumMod val="25000"/>
              </a:schemeClr>
            </a:outerShdw>
          </a:effectLst>
        </p:spPr>
      </p:cxnSp>
      <p:cxnSp>
        <p:nvCxnSpPr>
          <p:cNvPr id="29" name="Прямая соединительная линия 28"/>
          <p:cNvCxnSpPr/>
          <p:nvPr/>
        </p:nvCxnSpPr>
        <p:spPr bwMode="auto">
          <a:xfrm>
            <a:off x="1895460" y="3076572"/>
            <a:ext cx="1109666" cy="928694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" name="Прямая соединительная линия 36"/>
          <p:cNvCxnSpPr/>
          <p:nvPr/>
        </p:nvCxnSpPr>
        <p:spPr bwMode="auto">
          <a:xfrm rot="5400000">
            <a:off x="1085829" y="3205159"/>
            <a:ext cx="923931" cy="666759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2" name="Овал 71"/>
          <p:cNvSpPr/>
          <p:nvPr/>
        </p:nvSpPr>
        <p:spPr bwMode="auto">
          <a:xfrm>
            <a:off x="2109774" y="3971924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7" name="Дуга 106"/>
          <p:cNvSpPr/>
          <p:nvPr/>
        </p:nvSpPr>
        <p:spPr>
          <a:xfrm rot="1830701">
            <a:off x="-106357" y="3620182"/>
            <a:ext cx="965671" cy="951422"/>
          </a:xfrm>
          <a:prstGeom prst="arc">
            <a:avLst>
              <a:gd name="adj1" fmla="val 17728456"/>
              <a:gd name="adj2" fmla="val 19107982"/>
            </a:avLst>
          </a:prstGeom>
          <a:ln w="25400">
            <a:solidFill>
              <a:schemeClr val="accent6">
                <a:lumMod val="50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Овал 73"/>
          <p:cNvSpPr/>
          <p:nvPr/>
        </p:nvSpPr>
        <p:spPr bwMode="auto">
          <a:xfrm>
            <a:off x="628624" y="3962408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5" name="Овал 74"/>
          <p:cNvSpPr/>
          <p:nvPr/>
        </p:nvSpPr>
        <p:spPr bwMode="auto">
          <a:xfrm>
            <a:off x="1288233" y="3045619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6" name="Овал 75"/>
          <p:cNvSpPr/>
          <p:nvPr/>
        </p:nvSpPr>
        <p:spPr bwMode="auto">
          <a:xfrm>
            <a:off x="2416955" y="3040857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9" name="Овал 78"/>
          <p:cNvSpPr/>
          <p:nvPr/>
        </p:nvSpPr>
        <p:spPr bwMode="auto">
          <a:xfrm>
            <a:off x="1854975" y="3040857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Овал 61"/>
          <p:cNvSpPr/>
          <p:nvPr/>
        </p:nvSpPr>
        <p:spPr bwMode="auto">
          <a:xfrm>
            <a:off x="1181072" y="3971370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2786050" y="3971933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6" name="Овал 95"/>
          <p:cNvSpPr/>
          <p:nvPr/>
        </p:nvSpPr>
        <p:spPr bwMode="auto">
          <a:xfrm>
            <a:off x="2959879" y="3973751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7" name="Овал 96"/>
          <p:cNvSpPr/>
          <p:nvPr/>
        </p:nvSpPr>
        <p:spPr bwMode="auto">
          <a:xfrm>
            <a:off x="3605210" y="3964789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1938320" y="3967163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8" name="Дуга 107"/>
          <p:cNvSpPr/>
          <p:nvPr/>
        </p:nvSpPr>
        <p:spPr>
          <a:xfrm rot="1830701">
            <a:off x="465148" y="3617535"/>
            <a:ext cx="965671" cy="951422"/>
          </a:xfrm>
          <a:prstGeom prst="arc">
            <a:avLst>
              <a:gd name="adj1" fmla="val 17728456"/>
              <a:gd name="adj2" fmla="val 19107982"/>
            </a:avLst>
          </a:prstGeom>
          <a:ln w="25400">
            <a:solidFill>
              <a:schemeClr val="accent6">
                <a:lumMod val="50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9" name="Группа 108"/>
          <p:cNvGrpSpPr/>
          <p:nvPr/>
        </p:nvGrpSpPr>
        <p:grpSpPr>
          <a:xfrm rot="17460000">
            <a:off x="1952322" y="3481680"/>
            <a:ext cx="106498" cy="86872"/>
            <a:chOff x="1408988" y="2376874"/>
            <a:chExt cx="106498" cy="86872"/>
          </a:xfrm>
        </p:grpSpPr>
        <p:cxnSp>
          <p:nvCxnSpPr>
            <p:cNvPr id="110" name="Прямая соединительная линия 109"/>
            <p:cNvCxnSpPr/>
            <p:nvPr/>
          </p:nvCxnSpPr>
          <p:spPr>
            <a:xfrm>
              <a:off x="1443478" y="2376874"/>
              <a:ext cx="72008" cy="72008"/>
            </a:xfrm>
            <a:prstGeom prst="line">
              <a:avLst/>
            </a:prstGeom>
            <a:ln w="254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Прямая соединительная линия 110"/>
            <p:cNvCxnSpPr/>
            <p:nvPr/>
          </p:nvCxnSpPr>
          <p:spPr>
            <a:xfrm>
              <a:off x="1408988" y="2391738"/>
              <a:ext cx="72008" cy="72008"/>
            </a:xfrm>
            <a:prstGeom prst="line">
              <a:avLst/>
            </a:prstGeom>
            <a:ln w="254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" name="Группа 111"/>
          <p:cNvGrpSpPr/>
          <p:nvPr/>
        </p:nvGrpSpPr>
        <p:grpSpPr>
          <a:xfrm rot="7320000" flipV="1">
            <a:off x="1658961" y="3960434"/>
            <a:ext cx="106498" cy="86872"/>
            <a:chOff x="1408988" y="2376874"/>
            <a:chExt cx="106498" cy="86872"/>
          </a:xfrm>
        </p:grpSpPr>
        <p:cxnSp>
          <p:nvCxnSpPr>
            <p:cNvPr id="113" name="Прямая соединительная линия 112"/>
            <p:cNvCxnSpPr/>
            <p:nvPr/>
          </p:nvCxnSpPr>
          <p:spPr>
            <a:xfrm>
              <a:off x="1443478" y="2376874"/>
              <a:ext cx="72008" cy="72008"/>
            </a:xfrm>
            <a:prstGeom prst="line">
              <a:avLst/>
            </a:prstGeom>
            <a:ln w="254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Прямая соединительная линия 113"/>
            <p:cNvCxnSpPr/>
            <p:nvPr/>
          </p:nvCxnSpPr>
          <p:spPr>
            <a:xfrm>
              <a:off x="1408988" y="2391738"/>
              <a:ext cx="72008" cy="72008"/>
            </a:xfrm>
            <a:prstGeom prst="line">
              <a:avLst/>
            </a:prstGeom>
            <a:ln w="254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5" name="Группа 114"/>
          <p:cNvGrpSpPr/>
          <p:nvPr/>
        </p:nvGrpSpPr>
        <p:grpSpPr>
          <a:xfrm rot="14280000">
            <a:off x="2435244" y="3960477"/>
            <a:ext cx="106498" cy="86872"/>
            <a:chOff x="1408988" y="2376874"/>
            <a:chExt cx="106498" cy="86872"/>
          </a:xfrm>
        </p:grpSpPr>
        <p:cxnSp>
          <p:nvCxnSpPr>
            <p:cNvPr id="116" name="Прямая соединительная линия 115"/>
            <p:cNvCxnSpPr/>
            <p:nvPr/>
          </p:nvCxnSpPr>
          <p:spPr>
            <a:xfrm>
              <a:off x="1443478" y="2376874"/>
              <a:ext cx="72008" cy="72008"/>
            </a:xfrm>
            <a:prstGeom prst="line">
              <a:avLst/>
            </a:prstGeom>
            <a:ln w="254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Прямая соединительная линия 116"/>
            <p:cNvCxnSpPr/>
            <p:nvPr/>
          </p:nvCxnSpPr>
          <p:spPr>
            <a:xfrm>
              <a:off x="1408988" y="2391738"/>
              <a:ext cx="72008" cy="72008"/>
            </a:xfrm>
            <a:prstGeom prst="line">
              <a:avLst/>
            </a:prstGeom>
            <a:ln w="254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9" name="Прямая соединительная линия 118"/>
          <p:cNvCxnSpPr/>
          <p:nvPr/>
        </p:nvCxnSpPr>
        <p:spPr>
          <a:xfrm rot="15120000">
            <a:off x="1564301" y="3035928"/>
            <a:ext cx="72008" cy="72008"/>
          </a:xfrm>
          <a:prstGeom prst="line">
            <a:avLst/>
          </a:prstGeom>
          <a:ln w="254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Прямая соединительная линия 120"/>
          <p:cNvCxnSpPr/>
          <p:nvPr/>
        </p:nvCxnSpPr>
        <p:spPr>
          <a:xfrm rot="15120000">
            <a:off x="2140567" y="3035926"/>
            <a:ext cx="72008" cy="72008"/>
          </a:xfrm>
          <a:prstGeom prst="line">
            <a:avLst/>
          </a:prstGeom>
          <a:ln w="254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Прямая соединительная линия 121"/>
          <p:cNvCxnSpPr/>
          <p:nvPr/>
        </p:nvCxnSpPr>
        <p:spPr>
          <a:xfrm rot="15120000">
            <a:off x="926121" y="3959859"/>
            <a:ext cx="72008" cy="72008"/>
          </a:xfrm>
          <a:prstGeom prst="line">
            <a:avLst/>
          </a:prstGeom>
          <a:ln w="254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Дуга 124"/>
          <p:cNvSpPr/>
          <p:nvPr/>
        </p:nvSpPr>
        <p:spPr>
          <a:xfrm rot="3929992" flipH="1" flipV="1">
            <a:off x="2855612" y="3531097"/>
            <a:ext cx="831396" cy="993395"/>
          </a:xfrm>
          <a:prstGeom prst="arc">
            <a:avLst>
              <a:gd name="adj1" fmla="val 17823747"/>
              <a:gd name="adj2" fmla="val 18882886"/>
            </a:avLst>
          </a:prstGeom>
          <a:ln w="25400">
            <a:solidFill>
              <a:schemeClr val="accent6">
                <a:lumMod val="50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7" name="Дуга 126"/>
          <p:cNvSpPr/>
          <p:nvPr/>
        </p:nvSpPr>
        <p:spPr>
          <a:xfrm rot="20580000" flipH="1">
            <a:off x="2828132" y="3687876"/>
            <a:ext cx="896849" cy="1236386"/>
          </a:xfrm>
          <a:prstGeom prst="arc">
            <a:avLst>
              <a:gd name="adj1" fmla="val 17823747"/>
              <a:gd name="adj2" fmla="val 18508331"/>
            </a:avLst>
          </a:prstGeom>
          <a:ln w="25400">
            <a:solidFill>
              <a:schemeClr val="accent6">
                <a:lumMod val="50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9" name="Дуга 128"/>
          <p:cNvSpPr/>
          <p:nvPr/>
        </p:nvSpPr>
        <p:spPr>
          <a:xfrm rot="3929992" flipH="1" flipV="1">
            <a:off x="3511447" y="3535598"/>
            <a:ext cx="831396" cy="993395"/>
          </a:xfrm>
          <a:prstGeom prst="arc">
            <a:avLst>
              <a:gd name="adj1" fmla="val 17823747"/>
              <a:gd name="adj2" fmla="val 18882886"/>
            </a:avLst>
          </a:prstGeom>
          <a:ln w="25400">
            <a:solidFill>
              <a:schemeClr val="accent6">
                <a:lumMod val="50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0" name="Дуга 129"/>
          <p:cNvSpPr/>
          <p:nvPr/>
        </p:nvSpPr>
        <p:spPr>
          <a:xfrm rot="20580000" flipH="1">
            <a:off x="3483967" y="3692377"/>
            <a:ext cx="896849" cy="1236386"/>
          </a:xfrm>
          <a:prstGeom prst="arc">
            <a:avLst>
              <a:gd name="adj1" fmla="val 17823747"/>
              <a:gd name="adj2" fmla="val 18508331"/>
            </a:avLst>
          </a:prstGeom>
          <a:ln w="25400">
            <a:solidFill>
              <a:schemeClr val="accent6">
                <a:lumMod val="50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1" name="TextBox 130"/>
          <p:cNvSpPr txBox="1"/>
          <p:nvPr/>
        </p:nvSpPr>
        <p:spPr>
          <a:xfrm>
            <a:off x="1304908" y="3726657"/>
            <a:ext cx="4154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accent6">
                    <a:lumMod val="50000"/>
                  </a:schemeClr>
                </a:solidFill>
              </a:rPr>
              <a:t>60°</a:t>
            </a:r>
            <a:endParaRPr lang="ru-RU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2486012" y="3757618"/>
            <a:ext cx="4154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accent6">
                    <a:lumMod val="50000"/>
                  </a:schemeClr>
                </a:solidFill>
              </a:rPr>
              <a:t>30°</a:t>
            </a:r>
            <a:endParaRPr lang="ru-RU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135" name="Прямая соединительная линия 134"/>
          <p:cNvCxnSpPr/>
          <p:nvPr/>
        </p:nvCxnSpPr>
        <p:spPr>
          <a:xfrm rot="21000000">
            <a:off x="1835759" y="3143096"/>
            <a:ext cx="72008" cy="72008"/>
          </a:xfrm>
          <a:prstGeom prst="line">
            <a:avLst/>
          </a:prstGeom>
          <a:ln w="254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Прямая соединительная линия 135"/>
          <p:cNvCxnSpPr/>
          <p:nvPr/>
        </p:nvCxnSpPr>
        <p:spPr>
          <a:xfrm rot="15600000">
            <a:off x="1892911" y="3138326"/>
            <a:ext cx="72008" cy="72008"/>
          </a:xfrm>
          <a:prstGeom prst="line">
            <a:avLst/>
          </a:prstGeom>
          <a:ln w="254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15120000">
            <a:off x="3281193" y="3962239"/>
            <a:ext cx="72008" cy="72008"/>
          </a:xfrm>
          <a:prstGeom prst="line">
            <a:avLst/>
          </a:prstGeom>
          <a:ln w="254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3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3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000"/>
                            </p:stCondLst>
                            <p:childTnLst>
                              <p:par>
                                <p:cTn id="70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4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7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6" grpId="0"/>
      <p:bldP spid="10" grpId="0" animBg="1"/>
      <p:bldP spid="12" grpId="0" animBg="1"/>
      <p:bldP spid="68" grpId="0"/>
      <p:bldP spid="70" grpId="0"/>
      <p:bldP spid="35" grpId="0"/>
      <p:bldP spid="66" grpId="0"/>
      <p:bldP spid="41" grpId="0"/>
      <p:bldP spid="42" grpId="0"/>
      <p:bldP spid="78" grpId="0" animBg="1"/>
      <p:bldP spid="72" grpId="0" animBg="1"/>
      <p:bldP spid="107" grpId="0" animBg="1"/>
      <p:bldP spid="107" grpId="1" animBg="1"/>
      <p:bldP spid="74" grpId="0" animBg="1"/>
      <p:bldP spid="75" grpId="0" animBg="1"/>
      <p:bldP spid="76" grpId="0" animBg="1"/>
      <p:bldP spid="79" grpId="0" animBg="1"/>
      <p:bldP spid="62" grpId="0" animBg="1"/>
      <p:bldP spid="99" grpId="0"/>
      <p:bldP spid="96" grpId="0" animBg="1"/>
      <p:bldP spid="97" grpId="0" animBg="1"/>
      <p:bldP spid="98" grpId="0"/>
      <p:bldP spid="108" grpId="0" animBg="1"/>
      <p:bldP spid="108" grpId="1" animBg="1"/>
      <p:bldP spid="125" grpId="0" animBg="1"/>
      <p:bldP spid="127" grpId="0" animBg="1"/>
      <p:bldP spid="129" grpId="0" animBg="1"/>
      <p:bldP spid="130" grpId="0" animBg="1"/>
      <p:bldP spid="131" grpId="0"/>
      <p:bldP spid="13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с двумя скругленными соседними углами 26"/>
          <p:cNvSpPr/>
          <p:nvPr/>
        </p:nvSpPr>
        <p:spPr bwMode="auto">
          <a:xfrm>
            <a:off x="285720" y="642918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5720" y="0"/>
            <a:ext cx="857256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Работа по теме урока</a:t>
            </a:r>
            <a:endParaRPr lang="ru-RU" sz="2800" b="1" cap="all" dirty="0">
              <a:ln w="0"/>
              <a:solidFill>
                <a:schemeClr val="bg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928670"/>
            <a:ext cx="8572560" cy="923330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Средняя линия трапеции равна 5, а отрезок, соединяющий середины основания, равен 3. Углы при большем основании трапеции равны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30° и 60°. Найти основания и меньшую боковую сторону трапеции. </a:t>
            </a:r>
          </a:p>
        </p:txBody>
      </p:sp>
      <p:sp>
        <p:nvSpPr>
          <p:cNvPr id="12" name="Прямоугольник с двумя скругленными соседними углами 11"/>
          <p:cNvSpPr/>
          <p:nvPr/>
        </p:nvSpPr>
        <p:spPr bwMode="auto">
          <a:xfrm rot="10800000">
            <a:off x="285720" y="6429396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4" name="Picture 23" descr="C:\Users\VV\Desktop\1сент 2013\Клетка\Kletka.jpg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28596" y="2071678"/>
            <a:ext cx="3429024" cy="255390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8" name="TextBox 67"/>
          <p:cNvSpPr txBox="1"/>
          <p:nvPr/>
        </p:nvSpPr>
        <p:spPr>
          <a:xfrm>
            <a:off x="1643042" y="2571744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026299" y="3967824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28596" y="3967163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285984" y="2571744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357554" y="3971933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000100" y="2571744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8" name="Полилиния 77"/>
          <p:cNvSpPr/>
          <p:nvPr/>
        </p:nvSpPr>
        <p:spPr bwMode="auto">
          <a:xfrm>
            <a:off x="642910" y="3067048"/>
            <a:ext cx="3024187" cy="938213"/>
          </a:xfrm>
          <a:custGeom>
            <a:avLst/>
            <a:gdLst>
              <a:gd name="connsiteX0" fmla="*/ 0 w 3024187"/>
              <a:gd name="connsiteY0" fmla="*/ 933450 h 938213"/>
              <a:gd name="connsiteX1" fmla="*/ 681037 w 3024187"/>
              <a:gd name="connsiteY1" fmla="*/ 4763 h 938213"/>
              <a:gd name="connsiteX2" fmla="*/ 1804987 w 3024187"/>
              <a:gd name="connsiteY2" fmla="*/ 0 h 938213"/>
              <a:gd name="connsiteX3" fmla="*/ 3024187 w 3024187"/>
              <a:gd name="connsiteY3" fmla="*/ 938213 h 938213"/>
              <a:gd name="connsiteX4" fmla="*/ 0 w 3024187"/>
              <a:gd name="connsiteY4" fmla="*/ 933450 h 938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4187" h="938213">
                <a:moveTo>
                  <a:pt x="0" y="933450"/>
                </a:moveTo>
                <a:lnTo>
                  <a:pt x="681037" y="4763"/>
                </a:lnTo>
                <a:lnTo>
                  <a:pt x="1804987" y="0"/>
                </a:lnTo>
                <a:lnTo>
                  <a:pt x="3024187" y="938213"/>
                </a:lnTo>
                <a:lnTo>
                  <a:pt x="0" y="93345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 w="1587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0" name="Прямая соединительная линия 39"/>
          <p:cNvCxnSpPr/>
          <p:nvPr/>
        </p:nvCxnSpPr>
        <p:spPr bwMode="auto">
          <a:xfrm rot="16200000" flipH="1">
            <a:off x="1544714" y="3402109"/>
            <a:ext cx="935535" cy="261254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50800" sx="1000" sy="1000" algn="ctr" rotWithShape="0">
              <a:schemeClr val="bg2">
                <a:lumMod val="25000"/>
              </a:schemeClr>
            </a:outerShdw>
          </a:effectLst>
        </p:spPr>
      </p:cxnSp>
      <p:cxnSp>
        <p:nvCxnSpPr>
          <p:cNvPr id="29" name="Прямая соединительная линия 28"/>
          <p:cNvCxnSpPr/>
          <p:nvPr/>
        </p:nvCxnSpPr>
        <p:spPr bwMode="auto">
          <a:xfrm>
            <a:off x="1895460" y="3076572"/>
            <a:ext cx="1109666" cy="928694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" name="Прямая соединительная линия 36"/>
          <p:cNvCxnSpPr/>
          <p:nvPr/>
        </p:nvCxnSpPr>
        <p:spPr bwMode="auto">
          <a:xfrm rot="5400000">
            <a:off x="1085829" y="3205159"/>
            <a:ext cx="923931" cy="666759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2" name="Овал 71"/>
          <p:cNvSpPr/>
          <p:nvPr/>
        </p:nvSpPr>
        <p:spPr bwMode="auto">
          <a:xfrm>
            <a:off x="2109774" y="3971924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7" name="Дуга 106"/>
          <p:cNvSpPr/>
          <p:nvPr/>
        </p:nvSpPr>
        <p:spPr>
          <a:xfrm rot="1830701">
            <a:off x="-106357" y="3620182"/>
            <a:ext cx="965671" cy="951422"/>
          </a:xfrm>
          <a:prstGeom prst="arc">
            <a:avLst>
              <a:gd name="adj1" fmla="val 17728456"/>
              <a:gd name="adj2" fmla="val 19107982"/>
            </a:avLst>
          </a:prstGeom>
          <a:ln w="25400">
            <a:solidFill>
              <a:schemeClr val="accent6">
                <a:lumMod val="50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Овал 73"/>
          <p:cNvSpPr/>
          <p:nvPr/>
        </p:nvSpPr>
        <p:spPr bwMode="auto">
          <a:xfrm>
            <a:off x="628624" y="3962408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5" name="Овал 74"/>
          <p:cNvSpPr/>
          <p:nvPr/>
        </p:nvSpPr>
        <p:spPr bwMode="auto">
          <a:xfrm>
            <a:off x="1288233" y="3045619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6" name="Овал 75"/>
          <p:cNvSpPr/>
          <p:nvPr/>
        </p:nvSpPr>
        <p:spPr bwMode="auto">
          <a:xfrm>
            <a:off x="2416955" y="3040857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9" name="Овал 78"/>
          <p:cNvSpPr/>
          <p:nvPr/>
        </p:nvSpPr>
        <p:spPr bwMode="auto">
          <a:xfrm>
            <a:off x="1854975" y="3040857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Овал 61"/>
          <p:cNvSpPr/>
          <p:nvPr/>
        </p:nvSpPr>
        <p:spPr bwMode="auto">
          <a:xfrm>
            <a:off x="1181072" y="3971370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2786050" y="3971933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6" name="Овал 95"/>
          <p:cNvSpPr/>
          <p:nvPr/>
        </p:nvSpPr>
        <p:spPr bwMode="auto">
          <a:xfrm>
            <a:off x="2959879" y="3973751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7" name="Овал 96"/>
          <p:cNvSpPr/>
          <p:nvPr/>
        </p:nvSpPr>
        <p:spPr bwMode="auto">
          <a:xfrm>
            <a:off x="3605210" y="3964789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1938320" y="3967163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8" name="Дуга 107"/>
          <p:cNvSpPr/>
          <p:nvPr/>
        </p:nvSpPr>
        <p:spPr>
          <a:xfrm rot="1830701">
            <a:off x="465148" y="3617535"/>
            <a:ext cx="965671" cy="951422"/>
          </a:xfrm>
          <a:prstGeom prst="arc">
            <a:avLst>
              <a:gd name="adj1" fmla="val 17728456"/>
              <a:gd name="adj2" fmla="val 19107982"/>
            </a:avLst>
          </a:prstGeom>
          <a:ln w="25400">
            <a:solidFill>
              <a:schemeClr val="accent6">
                <a:lumMod val="50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108"/>
          <p:cNvGrpSpPr/>
          <p:nvPr/>
        </p:nvGrpSpPr>
        <p:grpSpPr>
          <a:xfrm rot="17460000">
            <a:off x="1952322" y="3481680"/>
            <a:ext cx="106498" cy="86872"/>
            <a:chOff x="1408988" y="2376874"/>
            <a:chExt cx="106498" cy="86872"/>
          </a:xfrm>
        </p:grpSpPr>
        <p:cxnSp>
          <p:nvCxnSpPr>
            <p:cNvPr id="110" name="Прямая соединительная линия 109"/>
            <p:cNvCxnSpPr/>
            <p:nvPr/>
          </p:nvCxnSpPr>
          <p:spPr>
            <a:xfrm>
              <a:off x="1443478" y="2376874"/>
              <a:ext cx="72008" cy="72008"/>
            </a:xfrm>
            <a:prstGeom prst="line">
              <a:avLst/>
            </a:prstGeom>
            <a:ln w="254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Прямая соединительная линия 110"/>
            <p:cNvCxnSpPr/>
            <p:nvPr/>
          </p:nvCxnSpPr>
          <p:spPr>
            <a:xfrm>
              <a:off x="1408988" y="2391738"/>
              <a:ext cx="72008" cy="72008"/>
            </a:xfrm>
            <a:prstGeom prst="line">
              <a:avLst/>
            </a:prstGeom>
            <a:ln w="254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Группа 111"/>
          <p:cNvGrpSpPr/>
          <p:nvPr/>
        </p:nvGrpSpPr>
        <p:grpSpPr>
          <a:xfrm rot="7320000" flipV="1">
            <a:off x="1658961" y="3960434"/>
            <a:ext cx="106498" cy="86872"/>
            <a:chOff x="1408988" y="2376874"/>
            <a:chExt cx="106498" cy="86872"/>
          </a:xfrm>
        </p:grpSpPr>
        <p:cxnSp>
          <p:nvCxnSpPr>
            <p:cNvPr id="113" name="Прямая соединительная линия 112"/>
            <p:cNvCxnSpPr/>
            <p:nvPr/>
          </p:nvCxnSpPr>
          <p:spPr>
            <a:xfrm>
              <a:off x="1443478" y="2376874"/>
              <a:ext cx="72008" cy="72008"/>
            </a:xfrm>
            <a:prstGeom prst="line">
              <a:avLst/>
            </a:prstGeom>
            <a:ln w="254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Прямая соединительная линия 113"/>
            <p:cNvCxnSpPr/>
            <p:nvPr/>
          </p:nvCxnSpPr>
          <p:spPr>
            <a:xfrm>
              <a:off x="1408988" y="2391738"/>
              <a:ext cx="72008" cy="72008"/>
            </a:xfrm>
            <a:prstGeom prst="line">
              <a:avLst/>
            </a:prstGeom>
            <a:ln w="254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Группа 114"/>
          <p:cNvGrpSpPr/>
          <p:nvPr/>
        </p:nvGrpSpPr>
        <p:grpSpPr>
          <a:xfrm rot="14280000">
            <a:off x="2435244" y="3960477"/>
            <a:ext cx="106498" cy="86872"/>
            <a:chOff x="1408988" y="2376874"/>
            <a:chExt cx="106498" cy="86872"/>
          </a:xfrm>
        </p:grpSpPr>
        <p:cxnSp>
          <p:nvCxnSpPr>
            <p:cNvPr id="116" name="Прямая соединительная линия 115"/>
            <p:cNvCxnSpPr/>
            <p:nvPr/>
          </p:nvCxnSpPr>
          <p:spPr>
            <a:xfrm>
              <a:off x="1443478" y="2376874"/>
              <a:ext cx="72008" cy="72008"/>
            </a:xfrm>
            <a:prstGeom prst="line">
              <a:avLst/>
            </a:prstGeom>
            <a:ln w="254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Прямая соединительная линия 116"/>
            <p:cNvCxnSpPr/>
            <p:nvPr/>
          </p:nvCxnSpPr>
          <p:spPr>
            <a:xfrm>
              <a:off x="1408988" y="2391738"/>
              <a:ext cx="72008" cy="72008"/>
            </a:xfrm>
            <a:prstGeom prst="line">
              <a:avLst/>
            </a:prstGeom>
            <a:ln w="254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9" name="Прямая соединительная линия 118"/>
          <p:cNvCxnSpPr/>
          <p:nvPr/>
        </p:nvCxnSpPr>
        <p:spPr>
          <a:xfrm rot="15120000">
            <a:off x="1564301" y="3035928"/>
            <a:ext cx="72008" cy="72008"/>
          </a:xfrm>
          <a:prstGeom prst="line">
            <a:avLst/>
          </a:prstGeom>
          <a:ln w="254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Прямая соединительная линия 120"/>
          <p:cNvCxnSpPr/>
          <p:nvPr/>
        </p:nvCxnSpPr>
        <p:spPr>
          <a:xfrm rot="15120000">
            <a:off x="2140567" y="3035926"/>
            <a:ext cx="72008" cy="72008"/>
          </a:xfrm>
          <a:prstGeom prst="line">
            <a:avLst/>
          </a:prstGeom>
          <a:ln w="254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Прямая соединительная линия 121"/>
          <p:cNvCxnSpPr/>
          <p:nvPr/>
        </p:nvCxnSpPr>
        <p:spPr>
          <a:xfrm rot="15120000">
            <a:off x="926121" y="3959859"/>
            <a:ext cx="72008" cy="72008"/>
          </a:xfrm>
          <a:prstGeom prst="line">
            <a:avLst/>
          </a:prstGeom>
          <a:ln w="254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Дуга 124"/>
          <p:cNvSpPr/>
          <p:nvPr/>
        </p:nvSpPr>
        <p:spPr>
          <a:xfrm rot="3929992" flipH="1" flipV="1">
            <a:off x="2855612" y="3531097"/>
            <a:ext cx="831396" cy="993395"/>
          </a:xfrm>
          <a:prstGeom prst="arc">
            <a:avLst>
              <a:gd name="adj1" fmla="val 17823747"/>
              <a:gd name="adj2" fmla="val 18882886"/>
            </a:avLst>
          </a:prstGeom>
          <a:ln w="25400">
            <a:solidFill>
              <a:schemeClr val="accent6">
                <a:lumMod val="50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7" name="Дуга 126"/>
          <p:cNvSpPr/>
          <p:nvPr/>
        </p:nvSpPr>
        <p:spPr>
          <a:xfrm rot="20580000" flipH="1">
            <a:off x="2828132" y="3687876"/>
            <a:ext cx="896849" cy="1236386"/>
          </a:xfrm>
          <a:prstGeom prst="arc">
            <a:avLst>
              <a:gd name="adj1" fmla="val 17823747"/>
              <a:gd name="adj2" fmla="val 18508331"/>
            </a:avLst>
          </a:prstGeom>
          <a:ln w="25400">
            <a:solidFill>
              <a:schemeClr val="accent6">
                <a:lumMod val="50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9" name="Дуга 128"/>
          <p:cNvSpPr/>
          <p:nvPr/>
        </p:nvSpPr>
        <p:spPr>
          <a:xfrm rot="3929992" flipH="1" flipV="1">
            <a:off x="3511447" y="3535598"/>
            <a:ext cx="831396" cy="993395"/>
          </a:xfrm>
          <a:prstGeom prst="arc">
            <a:avLst>
              <a:gd name="adj1" fmla="val 17823747"/>
              <a:gd name="adj2" fmla="val 18882886"/>
            </a:avLst>
          </a:prstGeom>
          <a:ln w="25400">
            <a:solidFill>
              <a:schemeClr val="accent6">
                <a:lumMod val="50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0" name="Дуга 129"/>
          <p:cNvSpPr/>
          <p:nvPr/>
        </p:nvSpPr>
        <p:spPr>
          <a:xfrm rot="20580000" flipH="1">
            <a:off x="3483967" y="3692377"/>
            <a:ext cx="896849" cy="1236386"/>
          </a:xfrm>
          <a:prstGeom prst="arc">
            <a:avLst>
              <a:gd name="adj1" fmla="val 17823747"/>
              <a:gd name="adj2" fmla="val 18508331"/>
            </a:avLst>
          </a:prstGeom>
          <a:ln w="25400">
            <a:solidFill>
              <a:schemeClr val="accent6">
                <a:lumMod val="50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1" name="TextBox 130"/>
          <p:cNvSpPr txBox="1"/>
          <p:nvPr/>
        </p:nvSpPr>
        <p:spPr>
          <a:xfrm>
            <a:off x="1304908" y="3726657"/>
            <a:ext cx="4154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accent6">
                    <a:lumMod val="50000"/>
                  </a:schemeClr>
                </a:solidFill>
              </a:rPr>
              <a:t>60°</a:t>
            </a:r>
            <a:endParaRPr lang="ru-RU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2486012" y="3757618"/>
            <a:ext cx="4154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accent6">
                    <a:lumMod val="50000"/>
                  </a:schemeClr>
                </a:solidFill>
              </a:rPr>
              <a:t>30°</a:t>
            </a:r>
            <a:endParaRPr lang="ru-RU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357686" y="2071678"/>
            <a:ext cx="421484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решение</a:t>
            </a:r>
            <a:endParaRPr lang="ru-RU" sz="2800" b="1" cap="all" dirty="0">
              <a:ln w="0"/>
              <a:solidFill>
                <a:schemeClr val="bg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4000496" y="2643182"/>
            <a:ext cx="4929222" cy="1988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 –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середина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BC,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т.е.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BM=MC.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Через т.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проведем прямую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MP || AB; </a:t>
            </a:r>
            <a:endParaRPr lang="ru-RU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MP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∩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AD =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т.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P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MQ || CD; MQ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∩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AD =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т.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Q. </a:t>
            </a:r>
          </a:p>
          <a:p>
            <a:pPr>
              <a:lnSpc>
                <a:spcPct val="110000"/>
              </a:lnSpc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Т.к.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K –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середина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AD,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 </a:t>
            </a:r>
          </a:p>
          <a:p>
            <a:pPr>
              <a:lnSpc>
                <a:spcPct val="110000"/>
              </a:lnSpc>
            </a:pP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PK=AK–AP=AK–BM=DK-MC=DK-QD=KQ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поэтому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MK –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медиана ∆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PMQ,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т.к.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00034" y="4857760"/>
            <a:ext cx="8358246" cy="134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PMQ=180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°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-60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°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-30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°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=90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°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,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то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PK=KQ=MK=3.</a:t>
            </a:r>
          </a:p>
          <a:p>
            <a:pPr>
              <a:lnSpc>
                <a:spcPct val="110000"/>
              </a:lnSpc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Значит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,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AD-BC=PQ=6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.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AD+BC=10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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AD=8; BC=2. </a:t>
            </a:r>
            <a:endParaRPr lang="ru-RU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  <a:sym typeface="Symbol"/>
            </a:endParaRPr>
          </a:p>
          <a:p>
            <a:pPr>
              <a:lnSpc>
                <a:spcPct val="110000"/>
              </a:lnSpc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PM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катет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∆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PMQ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прямоугольный.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PM=AB=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  <a:cs typeface="Times New Roman"/>
              </a:rPr>
              <a:t>½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PQ=3 (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катет против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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°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</a:pPr>
            <a:r>
              <a:rPr lang="ru-RU" sz="2000" b="1" dirty="0" smtClean="0">
                <a:solidFill>
                  <a:srgbClr val="760000"/>
                </a:solidFill>
              </a:rPr>
              <a:t>Ответ: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b="1" dirty="0" smtClean="0"/>
              <a:t> </a:t>
            </a:r>
            <a:endParaRPr lang="ru-RU" b="1" dirty="0"/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 rot="21000000">
            <a:off x="1835759" y="3143096"/>
            <a:ext cx="72008" cy="72008"/>
          </a:xfrm>
          <a:prstGeom prst="line">
            <a:avLst/>
          </a:prstGeom>
          <a:ln w="254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15600000">
            <a:off x="1892911" y="3138326"/>
            <a:ext cx="72008" cy="72008"/>
          </a:xfrm>
          <a:prstGeom prst="line">
            <a:avLst/>
          </a:prstGeom>
          <a:ln w="254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rot="15120000">
            <a:off x="3281193" y="3962239"/>
            <a:ext cx="72008" cy="72008"/>
          </a:xfrm>
          <a:prstGeom prst="line">
            <a:avLst/>
          </a:prstGeom>
          <a:ln w="254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с двумя скругленными соседними углами 26"/>
          <p:cNvSpPr/>
          <p:nvPr/>
        </p:nvSpPr>
        <p:spPr bwMode="auto">
          <a:xfrm>
            <a:off x="285720" y="785794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5720" y="142852"/>
            <a:ext cx="857256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физкультминутка</a:t>
            </a:r>
            <a:endParaRPr lang="ru-RU" sz="2800" b="1" cap="all" dirty="0">
              <a:ln w="0"/>
              <a:solidFill>
                <a:schemeClr val="bg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1071546"/>
            <a:ext cx="8572560" cy="830997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Внимательно следите за движущимися четырехугольниками. Готовы?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с двумя скругленными соседними углами 11"/>
          <p:cNvSpPr/>
          <p:nvPr/>
        </p:nvSpPr>
        <p:spPr bwMode="auto">
          <a:xfrm rot="10800000">
            <a:off x="285720" y="6429396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6" grpId="0"/>
      <p:bldP spid="10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285720" y="142852"/>
            <a:ext cx="857256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физкультминутка</a:t>
            </a:r>
            <a:endParaRPr lang="ru-RU" sz="2800" b="1" cap="all" dirty="0">
              <a:ln w="0"/>
              <a:solidFill>
                <a:schemeClr val="bg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357158" y="214290"/>
            <a:ext cx="1714512" cy="1214446"/>
          </a:xfrm>
          <a:prstGeom prst="rect">
            <a:avLst/>
          </a:prstGeom>
          <a:solidFill>
            <a:schemeClr val="accent1">
              <a:alpha val="99000"/>
            </a:schemeClr>
          </a:solidFill>
          <a:ln w="44450" cap="flat" cmpd="sng" algn="ctr">
            <a:solidFill>
              <a:schemeClr val="bg2">
                <a:lumMod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extrusionH="127000" prstMaterial="plastic">
            <a:bevelT/>
            <a:extrusionClr>
              <a:schemeClr val="bg1"/>
            </a:extrusionClr>
            <a:contourClr>
              <a:schemeClr val="accent6">
                <a:lumMod val="50000"/>
              </a:schemeClr>
            </a:contourClr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Блок-схема: решение 17"/>
          <p:cNvSpPr/>
          <p:nvPr/>
        </p:nvSpPr>
        <p:spPr bwMode="auto">
          <a:xfrm>
            <a:off x="7072330" y="285728"/>
            <a:ext cx="1643042" cy="2000264"/>
          </a:xfrm>
          <a:prstGeom prst="flowChartDecision">
            <a:avLst/>
          </a:prstGeom>
          <a:solidFill>
            <a:schemeClr val="bg2"/>
          </a:solidFill>
          <a:ln w="44450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00063" y="5072063"/>
            <a:ext cx="1428750" cy="1414462"/>
          </a:xfrm>
          <a:prstGeom prst="rect">
            <a:avLst/>
          </a:prstGeom>
          <a:solidFill>
            <a:schemeClr val="bg2">
              <a:lumMod val="25000"/>
            </a:schemeClr>
          </a:solidFill>
          <a:ln w="44450"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20" name="Параллелограмм 19"/>
          <p:cNvSpPr/>
          <p:nvPr/>
        </p:nvSpPr>
        <p:spPr bwMode="auto">
          <a:xfrm>
            <a:off x="6429388" y="5214950"/>
            <a:ext cx="2357454" cy="1428760"/>
          </a:xfrm>
          <a:prstGeom prst="parallelogram">
            <a:avLst/>
          </a:prstGeom>
          <a:solidFill>
            <a:schemeClr val="accent1">
              <a:alpha val="50000"/>
            </a:schemeClr>
          </a:solidFill>
          <a:ln w="44450" cap="flat" cmpd="sng" algn="ctr">
            <a:solidFill>
              <a:schemeClr val="bg2">
                <a:lumMod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95 0.00231 C 0.2342 0.00231 0.47136 0.00231 0.70851 0.00231 L 0.70851 0.76898 L 0.00851 0.76898 L -0.00295 0.00231 Z " pathEditMode="relative" rAng="0" ptsTypes="fAAAf">
                                      <p:cBhvr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6" y="3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" presetID="0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937 0.76667 L 0.71354 0.76806 L 0.71146 -0.00139 L 0 0 Z " pathEditMode="relative" ptsTypes="AAAAA">
                                      <p:cBhvr>
                                        <p:cTn id="15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7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27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71562 -0.00139 L -0.71354 0.63334 L 0.0073 0.65278 L 0 0 Z " pathEditMode="relative" ptsTypes="AAAAA">
                                      <p:cBhvr>
                                        <p:cTn id="2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500"/>
                            </p:stCondLst>
                            <p:childTnLst>
                              <p:par>
                                <p:cTn id="30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729 0.65278 L -0.71354 0.63611 L -0.71562 0 L 0 0 Z " pathEditMode="relative" ptsTypes="AAAAA">
                                      <p:cBhvr>
                                        <p:cTn id="31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500"/>
                            </p:stCondLst>
                            <p:childTnLst>
                              <p:par>
                                <p:cTn id="33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500"/>
                            </p:stCondLst>
                            <p:childTnLst>
                              <p:par>
                                <p:cTn id="4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75313 0 L 0.75 -0.68611 L -0.00312 -0.69167 L 0 0 Z " pathEditMode="relative" ptsTypes="AAAAA">
                                      <p:cBhvr>
                                        <p:cTn id="4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500"/>
                            </p:stCondLst>
                            <p:childTnLst>
                              <p:par>
                                <p:cTn id="46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0312 -0.71783 L 0.70938 -0.72061 L 0.70938 -0.00116 L 0 0 Z " pathEditMode="relative" ptsTypes="AAAAA">
                                      <p:cBhvr>
                                        <p:cTn id="47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500"/>
                            </p:stCondLst>
                            <p:childTnLst>
                              <p:par>
                                <p:cTn id="49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3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3500"/>
                            </p:stCondLst>
                            <p:childTnLst>
                              <p:par>
                                <p:cTn id="59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208 -0.76806 L -0.7125 -0.76667 L -0.70209 0 L 0 0 Z " pathEditMode="relative" ptsTypes="AAAAA">
                                      <p:cBhvr>
                                        <p:cTn id="60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8500"/>
                            </p:stCondLst>
                            <p:childTnLst>
                              <p:par>
                                <p:cTn id="62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7 0.00695 L -0.70104 -0.74028 L 0.00417 -0.74028 L 0 0 Z " pathEditMode="relative" ptsTypes="AAAAA">
                                      <p:cBhvr>
                                        <p:cTn id="6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500"/>
                            </p:stCondLst>
                            <p:childTnLst>
                              <p:par>
                                <p:cTn id="65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 animBg="1"/>
      <p:bldP spid="11" grpId="2" animBg="1"/>
      <p:bldP spid="11" grpId="3" animBg="1"/>
      <p:bldP spid="11" grpId="4" animBg="1"/>
      <p:bldP spid="18" grpId="0" animBg="1"/>
      <p:bldP spid="18" grpId="1" animBg="1"/>
      <p:bldP spid="18" grpId="2" animBg="1"/>
      <p:bldP spid="18" grpId="3" animBg="1"/>
      <p:bldP spid="19" grpId="0" animBg="1"/>
      <p:bldP spid="19" grpId="1" animBg="1"/>
      <p:bldP spid="19" grpId="2" animBg="1"/>
      <p:bldP spid="19" grpId="3" animBg="1"/>
      <p:bldP spid="20" grpId="0" animBg="1"/>
      <p:bldP spid="20" grpId="1" animBg="1"/>
      <p:bldP spid="20" grpId="2" animBg="1"/>
      <p:bldP spid="20" grpId="3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285720" y="142852"/>
            <a:ext cx="857256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физкультминутка</a:t>
            </a:r>
            <a:endParaRPr lang="ru-RU" sz="2800" b="1" cap="all" dirty="0">
              <a:ln w="0"/>
              <a:solidFill>
                <a:schemeClr val="bg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357158" y="214290"/>
            <a:ext cx="1714512" cy="1214446"/>
          </a:xfrm>
          <a:prstGeom prst="rect">
            <a:avLst/>
          </a:prstGeom>
          <a:solidFill>
            <a:schemeClr val="accent1">
              <a:alpha val="99000"/>
            </a:schemeClr>
          </a:solidFill>
          <a:ln w="44450" cap="flat" cmpd="sng" algn="ctr">
            <a:solidFill>
              <a:schemeClr val="bg2">
                <a:lumMod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extrusionH="127000" prstMaterial="plastic">
            <a:bevelT/>
            <a:extrusionClr>
              <a:schemeClr val="bg1"/>
            </a:extrusionClr>
            <a:contourClr>
              <a:schemeClr val="accent6">
                <a:lumMod val="50000"/>
              </a:schemeClr>
            </a:contourClr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Блок-схема: решение 6"/>
          <p:cNvSpPr/>
          <p:nvPr/>
        </p:nvSpPr>
        <p:spPr bwMode="auto">
          <a:xfrm>
            <a:off x="7072330" y="285728"/>
            <a:ext cx="1643042" cy="2000264"/>
          </a:xfrm>
          <a:prstGeom prst="flowChartDecision">
            <a:avLst/>
          </a:prstGeom>
          <a:solidFill>
            <a:schemeClr val="bg2"/>
          </a:solidFill>
          <a:ln w="44450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63" y="5072063"/>
            <a:ext cx="1428750" cy="1414462"/>
          </a:xfrm>
          <a:prstGeom prst="rect">
            <a:avLst/>
          </a:prstGeom>
          <a:solidFill>
            <a:schemeClr val="bg2">
              <a:lumMod val="25000"/>
            </a:schemeClr>
          </a:solidFill>
          <a:ln w="44450"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9" name="Параллелограмм 8"/>
          <p:cNvSpPr/>
          <p:nvPr/>
        </p:nvSpPr>
        <p:spPr bwMode="auto">
          <a:xfrm>
            <a:off x="6429388" y="5214950"/>
            <a:ext cx="2357454" cy="1428760"/>
          </a:xfrm>
          <a:prstGeom prst="parallelogram">
            <a:avLst/>
          </a:prstGeom>
          <a:solidFill>
            <a:schemeClr val="accent1">
              <a:alpha val="50000"/>
            </a:schemeClr>
          </a:solidFill>
          <a:ln w="44450" cap="flat" cmpd="sng" algn="ctr">
            <a:solidFill>
              <a:schemeClr val="bg2">
                <a:lumMod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69375 0 L 0.01875 0.75 L 0.70834 0.75555 L 0 0 Z " pathEditMode="relative" ptsTypes="AAAAA">
                                      <p:cBhvr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" presetID="0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70416 0.75278 L 0.01562 0.74584 L 0.68958 -0.00278 L 0 0 Z " pathEditMode="relative" ptsTypes="AAAAA">
                                      <p:cBhvr>
                                        <p:cTn id="15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27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74375 -0.00278 L -0.00729 0.67778 L -0.72396 0.68056 L 0 0 Z " pathEditMode="relative" ptsTypes="AAAAA">
                                      <p:cBhvr>
                                        <p:cTn id="2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500"/>
                            </p:stCondLst>
                            <p:childTnLst>
                              <p:par>
                                <p:cTn id="30" presetID="0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72396 0.68056 L -0.00625 0.67639 L -0.73542 -0.00278 L 0 0 Z " pathEditMode="relative" ptsTypes="AAAAA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500"/>
                            </p:stCondLst>
                            <p:childTnLst>
                              <p:par>
                                <p:cTn id="3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9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9500"/>
                            </p:stCondLst>
                            <p:childTnLst>
                              <p:par>
                                <p:cTn id="43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71875 0 L -0.01666 -0.68195 L 0.72188 -0.67639 L 0 0 Z " pathEditMode="relative" ptsTypes="AAAAA">
                                      <p:cBhvr>
                                        <p:cTn id="4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4500"/>
                            </p:stCondLst>
                            <p:childTnLst>
                              <p:par>
                                <p:cTn id="46" presetID="0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72604 -0.65278 L -0.01563 -0.65695 L 0.71354 0.00139 L 0 0 Z " pathEditMode="relative" ptsTypes="AAAAA">
                                      <p:cBhvr>
                                        <p:cTn id="4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950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500"/>
                            </p:stCondLst>
                            <p:childTnLst>
                              <p:par>
                                <p:cTn id="59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71041 0 L 0.0073 -0.67616 L -0.73854 -0.68033 L 0 0 Z " pathEditMode="relative" ptsTypes="AAAAA">
                                      <p:cBhvr>
                                        <p:cTn id="6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500"/>
                            </p:stCondLst>
                            <p:childTnLst>
                              <p:par>
                                <p:cTn id="62" presetID="0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73959 -0.6875 L 0.01979 -0.68472 L -0.72709 -0.00694 L 0 0 Z " pathEditMode="relative" ptsTypes="AAAAA">
                                      <p:cBhvr>
                                        <p:cTn id="6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500"/>
                            </p:stCondLst>
                            <p:childTnLst>
                              <p:par>
                                <p:cTn id="6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1" grpId="2" animBg="1"/>
      <p:bldP spid="11" grpId="3" animBg="1"/>
      <p:bldP spid="7" grpId="0" animBg="1"/>
      <p:bldP spid="7" grpId="1" animBg="1"/>
      <p:bldP spid="7" grpId="2" animBg="1"/>
      <p:bldP spid="7" grpId="3" animBg="1"/>
      <p:bldP spid="8" grpId="0" animBg="1"/>
      <p:bldP spid="8" grpId="1" animBg="1"/>
      <p:bldP spid="8" grpId="2" animBg="1"/>
      <p:bldP spid="8" grpId="3" animBg="1"/>
      <p:bldP spid="9" grpId="0" animBg="1"/>
      <p:bldP spid="9" grpId="1" animBg="1"/>
      <p:bldP spid="9" grpId="2" animBg="1"/>
      <p:bldP spid="9" grpId="3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с двумя скругленными соседними углами 26"/>
          <p:cNvSpPr/>
          <p:nvPr/>
        </p:nvSpPr>
        <p:spPr bwMode="auto">
          <a:xfrm>
            <a:off x="285720" y="785794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5720" y="142852"/>
            <a:ext cx="857256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ТЕСТИРОВАНИЕ</a:t>
            </a:r>
            <a:endParaRPr lang="ru-RU" sz="2800" b="1" cap="all" dirty="0">
              <a:ln w="0"/>
              <a:solidFill>
                <a:schemeClr val="bg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1071546"/>
            <a:ext cx="8572560" cy="830997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завершение урока решим тест с последующей проверкой.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с двумя скругленными соседними углами 11"/>
          <p:cNvSpPr/>
          <p:nvPr/>
        </p:nvSpPr>
        <p:spPr bwMode="auto">
          <a:xfrm rot="10800000">
            <a:off x="285720" y="6429396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643174" y="2071678"/>
          <a:ext cx="3786214" cy="4141523"/>
        </p:xfrm>
        <a:graphic>
          <a:graphicData uri="http://schemas.openxmlformats.org/drawingml/2006/table">
            <a:tbl>
              <a:tblPr firstRow="1" bandRow="1">
                <a:effectLst>
                  <a:outerShdw blurRad="76200" dir="13500000" sy="23000" kx="1200000" algn="br" rotWithShape="0">
                    <a:prstClr val="black">
                      <a:alpha val="20000"/>
                    </a:prstClr>
                  </a:outerShdw>
                </a:effectLst>
                <a:tableStyleId>{D113A9D2-9D6B-4929-AA2D-F23B5EE8CBE7}</a:tableStyleId>
              </a:tblPr>
              <a:tblGrid>
                <a:gridCol w="1857388"/>
                <a:gridCol w="1928826"/>
              </a:tblGrid>
              <a:tr h="785818">
                <a:tc>
                  <a:txBody>
                    <a:bodyPr/>
                    <a:lstStyle/>
                    <a:p>
                      <a:pPr algn="l"/>
                      <a:r>
                        <a:rPr lang="ru-RU" sz="18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60007" dist="200025" dir="15000000" sy="30000" kx="-1800000" algn="bl" rotWithShape="0">
                              <a:prstClr val="black">
                                <a:alpha val="32000"/>
                              </a:prstClr>
                            </a:outerShdw>
                          </a:effectLst>
                        </a:rPr>
                        <a:t>Вариант № 1</a:t>
                      </a:r>
                      <a:endParaRPr lang="ru-RU" dirty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60007" dist="200025" dir="15000000" sy="30000" kx="-1800000" algn="bl" rotWithShape="0">
                              <a:prstClr val="black">
                                <a:alpha val="32000"/>
                              </a:prstClr>
                            </a:outerShdw>
                          </a:effectLst>
                        </a:rPr>
                        <a:t>Вариант № 2</a:t>
                      </a:r>
                      <a:endParaRPr lang="ru-RU" dirty="0" smtClean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671141">
                <a:tc>
                  <a:txBody>
                    <a:bodyPr/>
                    <a:lstStyle/>
                    <a:p>
                      <a:pPr marL="0" marR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600" b="1" i="0" u="none" strike="noStrike" kern="1200" spc="300" normalizeH="0" baseline="0" dirty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 smtClean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671141">
                <a:tc>
                  <a:txBody>
                    <a:bodyPr/>
                    <a:lstStyle/>
                    <a:p>
                      <a:pPr marL="0" marR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600" b="1" i="0" u="none" strike="noStrike" kern="1200" spc="300" normalizeH="0" baseline="0" dirty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 smtClean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671141">
                <a:tc>
                  <a:txBody>
                    <a:bodyPr/>
                    <a:lstStyle/>
                    <a:p>
                      <a:pPr marL="0" marR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600" b="1" i="0" u="none" strike="noStrike" kern="1200" spc="300" normalizeH="0" baseline="0" dirty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 smtClean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671141">
                <a:tc>
                  <a:txBody>
                    <a:bodyPr/>
                    <a:lstStyle/>
                    <a:p>
                      <a:pPr marL="0" marR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600" b="1" i="0" u="none" strike="noStrike" kern="1200" spc="300" normalizeH="0" baseline="0" dirty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 smtClean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671141">
                <a:tc>
                  <a:txBody>
                    <a:bodyPr/>
                    <a:lstStyle/>
                    <a:p>
                      <a:pPr marL="0" marR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600" b="1" i="0" u="none" strike="noStrike" kern="1200" spc="300" normalizeH="0" baseline="0" dirty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dirty="0" smtClean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7" name="Овал 6">
            <a:hlinkClick r:id="rId3" action="ppaction://hlinksldjump"/>
          </p:cNvPr>
          <p:cNvSpPr/>
          <p:nvPr/>
        </p:nvSpPr>
        <p:spPr bwMode="auto">
          <a:xfrm>
            <a:off x="2962263" y="2909884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3600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7,5</a:t>
            </a:r>
            <a:endParaRPr kumimoji="0" lang="ru-RU" sz="3600" b="1" i="0" u="none" strike="noStrike" spc="300" normalizeH="0" baseline="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5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" charset="0"/>
            </a:endParaRPr>
          </a:p>
        </p:txBody>
      </p:sp>
      <p:sp>
        <p:nvSpPr>
          <p:cNvPr id="9" name="Овал 8">
            <a:hlinkClick r:id="rId3" action="ppaction://hlinksldjump"/>
          </p:cNvPr>
          <p:cNvSpPr/>
          <p:nvPr/>
        </p:nvSpPr>
        <p:spPr bwMode="auto">
          <a:xfrm>
            <a:off x="4819651" y="2909884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22</a:t>
            </a:r>
            <a:endParaRPr kumimoji="0" lang="ru-RU" sz="3600" b="1" i="0" u="none" strike="noStrike" spc="300" normalizeH="0" baseline="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5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" charset="0"/>
            </a:endParaRPr>
          </a:p>
        </p:txBody>
      </p:sp>
      <p:sp>
        <p:nvSpPr>
          <p:cNvPr id="11" name="Овал 10">
            <a:hlinkClick r:id="rId3" action="ppaction://hlinksldjump"/>
          </p:cNvPr>
          <p:cNvSpPr/>
          <p:nvPr/>
        </p:nvSpPr>
        <p:spPr bwMode="auto">
          <a:xfrm>
            <a:off x="2962263" y="3571876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10</a:t>
            </a:r>
          </a:p>
        </p:txBody>
      </p:sp>
      <p:sp>
        <p:nvSpPr>
          <p:cNvPr id="13" name="Овал 12">
            <a:hlinkClick r:id="rId3" action="ppaction://hlinksldjump"/>
          </p:cNvPr>
          <p:cNvSpPr/>
          <p:nvPr/>
        </p:nvSpPr>
        <p:spPr bwMode="auto">
          <a:xfrm>
            <a:off x="2962263" y="4233868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20</a:t>
            </a:r>
          </a:p>
        </p:txBody>
      </p:sp>
      <p:sp>
        <p:nvSpPr>
          <p:cNvPr id="14" name="Овал 13">
            <a:hlinkClick r:id="rId3" action="ppaction://hlinksldjump"/>
          </p:cNvPr>
          <p:cNvSpPr/>
          <p:nvPr/>
        </p:nvSpPr>
        <p:spPr bwMode="auto">
          <a:xfrm>
            <a:off x="2962263" y="4910148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3600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0,8</a:t>
            </a:r>
          </a:p>
        </p:txBody>
      </p:sp>
      <p:sp>
        <p:nvSpPr>
          <p:cNvPr id="15" name="Овал 14">
            <a:hlinkClick r:id="rId3" action="ppaction://hlinksldjump"/>
          </p:cNvPr>
          <p:cNvSpPr/>
          <p:nvPr/>
        </p:nvSpPr>
        <p:spPr bwMode="auto">
          <a:xfrm>
            <a:off x="2962263" y="5576903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9</a:t>
            </a:r>
            <a:endParaRPr kumimoji="0" lang="ru-RU" sz="3600" b="1" i="0" u="none" strike="noStrike" spc="300" normalizeH="0" baseline="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5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" charset="0"/>
            </a:endParaRPr>
          </a:p>
        </p:txBody>
      </p:sp>
      <p:sp>
        <p:nvSpPr>
          <p:cNvPr id="16" name="Овал 15">
            <a:hlinkClick r:id="rId3" action="ppaction://hlinksldjump"/>
          </p:cNvPr>
          <p:cNvSpPr/>
          <p:nvPr/>
        </p:nvSpPr>
        <p:spPr bwMode="auto">
          <a:xfrm>
            <a:off x="4819651" y="3571876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16</a:t>
            </a:r>
            <a:endParaRPr kumimoji="0" lang="ru-RU" sz="3600" b="1" i="0" u="none" strike="noStrike" spc="300" normalizeH="0" baseline="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5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" charset="0"/>
            </a:endParaRPr>
          </a:p>
        </p:txBody>
      </p:sp>
      <p:sp>
        <p:nvSpPr>
          <p:cNvPr id="17" name="Овал 16">
            <a:hlinkClick r:id="rId3" action="ppaction://hlinksldjump"/>
          </p:cNvPr>
          <p:cNvSpPr/>
          <p:nvPr/>
        </p:nvSpPr>
        <p:spPr bwMode="auto">
          <a:xfrm>
            <a:off x="4819651" y="4233868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45</a:t>
            </a:r>
          </a:p>
        </p:txBody>
      </p:sp>
      <p:sp>
        <p:nvSpPr>
          <p:cNvPr id="18" name="Овал 17">
            <a:hlinkClick r:id="rId3" action="ppaction://hlinksldjump"/>
          </p:cNvPr>
          <p:cNvSpPr/>
          <p:nvPr/>
        </p:nvSpPr>
        <p:spPr bwMode="auto">
          <a:xfrm>
            <a:off x="4819651" y="4910148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3600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0,8</a:t>
            </a:r>
            <a:endParaRPr kumimoji="0" lang="ru-RU" sz="3600" b="1" i="0" u="none" strike="noStrike" spc="300" normalizeH="0" baseline="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5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" charset="0"/>
            </a:endParaRPr>
          </a:p>
        </p:txBody>
      </p:sp>
      <p:sp>
        <p:nvSpPr>
          <p:cNvPr id="19" name="Овал 18">
            <a:hlinkClick r:id="rId3" action="ppaction://hlinksldjump"/>
          </p:cNvPr>
          <p:cNvSpPr/>
          <p:nvPr/>
        </p:nvSpPr>
        <p:spPr bwMode="auto">
          <a:xfrm>
            <a:off x="4819651" y="5576903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68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6" grpId="0"/>
      <p:bldP spid="10" grpId="0" animBg="1"/>
      <p:bldP spid="12" grpId="0" animBg="1"/>
      <p:bldP spid="7" grpId="0" animBg="1"/>
      <p:bldP spid="9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с двумя скругленными соседними углами 26"/>
          <p:cNvSpPr/>
          <p:nvPr/>
        </p:nvSpPr>
        <p:spPr bwMode="auto">
          <a:xfrm>
            <a:off x="285720" y="785794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5720" y="142852"/>
            <a:ext cx="857256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ПОДВЕДЕНИЕ ИТОГОВ УРОКА</a:t>
            </a:r>
            <a:endParaRPr lang="ru-RU" sz="2800" b="1" cap="all" dirty="0">
              <a:ln w="0"/>
              <a:solidFill>
                <a:schemeClr val="bg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1071546"/>
            <a:ext cx="8572560" cy="1200329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Подведем некоторые итоги вашей деятельности, направленной на освоение геометрии и развитие вашего интеллекта.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с двумя скругленными соседними углами 11"/>
          <p:cNvSpPr/>
          <p:nvPr/>
        </p:nvSpPr>
        <p:spPr bwMode="auto">
          <a:xfrm rot="10800000">
            <a:off x="285720" y="6429396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2571744"/>
            <a:ext cx="8501122" cy="3416320"/>
          </a:xfrm>
          <a:prstGeom prst="rect">
            <a:avLst/>
          </a:prstGeom>
          <a:blipFill>
            <a:blip r:embed="rId2" cstate="email"/>
            <a:tile tx="0" ty="0" sx="100000" sy="100000" flip="none" algn="tl"/>
          </a:blipFill>
          <a:ln w="31750">
            <a:gradFill flip="none" rotWithShape="1">
              <a:gsLst>
                <a:gs pos="0">
                  <a:schemeClr val="accent5">
                    <a:lumMod val="50000"/>
                  </a:schemeClr>
                </a:gs>
                <a:gs pos="13000">
                  <a:srgbClr val="FFA800"/>
                </a:gs>
                <a:gs pos="28000">
                  <a:srgbClr val="825600"/>
                </a:gs>
                <a:gs pos="42999">
                  <a:srgbClr val="FFA800"/>
                </a:gs>
                <a:gs pos="58000">
                  <a:srgbClr val="825600"/>
                </a:gs>
                <a:gs pos="72000">
                  <a:srgbClr val="FFA800"/>
                </a:gs>
                <a:gs pos="87000">
                  <a:srgbClr val="825600"/>
                </a:gs>
                <a:gs pos="100000">
                  <a:srgbClr val="FFA800"/>
                </a:gs>
              </a:gsLst>
              <a:path path="circle">
                <a:fillToRect l="100000" t="100000"/>
              </a:path>
              <a:tileRect r="-100000" b="-100000"/>
            </a:gradFill>
          </a:ln>
          <a:effectLst>
            <a:outerShdw blurRad="152400" dist="101600" dir="24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342900" indent="-342900"/>
            <a:endParaRPr lang="ru-RU" sz="2400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/>
            <a:endParaRPr lang="ru-RU" sz="2400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/>
            <a:endParaRPr lang="ru-RU" sz="2400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/>
            <a:endParaRPr lang="ru-RU" sz="2400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/>
            <a:endParaRPr lang="ru-RU" sz="2400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/>
            <a:endParaRPr lang="ru-RU" sz="2400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/>
            <a:endParaRPr lang="ru-RU" sz="2400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/>
            <a:endParaRPr lang="ru-RU" sz="2400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/>
            <a:endParaRPr lang="ru-RU" sz="24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2571744"/>
            <a:ext cx="85011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AutoNum type="arabicPeriod"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Достаточно ли самостоятельно вы изучали геометрию? Всегда  ли верно вы выбирали соответствующий уровень самостоятельной деятельности?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38121" y="3757614"/>
            <a:ext cx="8501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Способствовала ли работа по изучению геометрии вашему умственному развитию, почему?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428596" y="4600583"/>
            <a:ext cx="83617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8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Все ли свои возможности вы использовали при изучении геометрии?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8596" y="5429264"/>
            <a:ext cx="83617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8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Интересен ли вам был процесс изучения геометрии?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6" grpId="0"/>
      <p:bldP spid="10" grpId="0" animBg="1"/>
      <p:bldP spid="12" grpId="0" animBg="1"/>
      <p:bldP spid="6" grpId="0" uiExpand="1" build="allAtOnce" animBg="1"/>
      <p:bldP spid="7" grpId="0"/>
      <p:bldP spid="8" grpId="0"/>
      <p:bldP spid="9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с двумя скругленными соседними углами 26"/>
          <p:cNvSpPr/>
          <p:nvPr/>
        </p:nvSpPr>
        <p:spPr bwMode="auto">
          <a:xfrm>
            <a:off x="285720" y="785794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5720" y="142852"/>
            <a:ext cx="857256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Домашнее задание</a:t>
            </a:r>
            <a:endParaRPr lang="ru-RU" sz="2800" b="1" cap="all" dirty="0">
              <a:ln w="0"/>
              <a:solidFill>
                <a:schemeClr val="bg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1071546"/>
            <a:ext cx="8572560" cy="1138773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Найти диагональ и боковую сторону равнобедренной трапеции с основаниями 20 см и 12 см, если известно, что центр описанной окружности лежит на большем основании трапеции.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с двумя скругленными соседними углами 11"/>
          <p:cNvSpPr/>
          <p:nvPr/>
        </p:nvSpPr>
        <p:spPr bwMode="auto">
          <a:xfrm rot="10800000">
            <a:off x="285720" y="6429396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5010161"/>
            <a:ext cx="8572560" cy="1415772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В треугольник вписан ромб так, что один угол у них общий, а противоположная вершина делит сторону треугольника в отношении 2:3. Диагонали ромба равны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Найти стороны треугольника, содержащие стороны ромба.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23" descr="C:\Users\VV\Desktop\1сент 2013\Клетка\Kletka.jpg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85786" y="2285992"/>
            <a:ext cx="3431831" cy="255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Овал 10"/>
          <p:cNvSpPr/>
          <p:nvPr/>
        </p:nvSpPr>
        <p:spPr bwMode="auto">
          <a:xfrm>
            <a:off x="1678756" y="2681278"/>
            <a:ext cx="1740711" cy="1782000"/>
          </a:xfrm>
          <a:prstGeom prst="ellipse">
            <a:avLst/>
          </a:prstGeom>
          <a:solidFill>
            <a:schemeClr val="accent1">
              <a:alpha val="34000"/>
            </a:schemeClr>
          </a:solidFill>
          <a:ln w="1587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Трапеция 8"/>
          <p:cNvSpPr/>
          <p:nvPr/>
        </p:nvSpPr>
        <p:spPr bwMode="auto">
          <a:xfrm>
            <a:off x="1683527" y="2928934"/>
            <a:ext cx="1728000" cy="642942"/>
          </a:xfrm>
          <a:prstGeom prst="trapezoid">
            <a:avLst>
              <a:gd name="adj" fmla="val 43149"/>
            </a:avLst>
          </a:prstGeom>
          <a:solidFill>
            <a:schemeClr val="accent1">
              <a:lumMod val="60000"/>
              <a:lumOff val="40000"/>
            </a:schemeClr>
          </a:solidFill>
          <a:ln w="1587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 bwMode="auto">
          <a:xfrm rot="5400000">
            <a:off x="2532246" y="2960882"/>
            <a:ext cx="642942" cy="579046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3" name="Овал 22"/>
          <p:cNvSpPr/>
          <p:nvPr/>
        </p:nvSpPr>
        <p:spPr bwMode="auto">
          <a:xfrm>
            <a:off x="1645423" y="3536161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Овал 24"/>
          <p:cNvSpPr/>
          <p:nvPr/>
        </p:nvSpPr>
        <p:spPr bwMode="auto">
          <a:xfrm>
            <a:off x="3376602" y="3536153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Овал 27"/>
          <p:cNvSpPr/>
          <p:nvPr/>
        </p:nvSpPr>
        <p:spPr bwMode="auto">
          <a:xfrm>
            <a:off x="1931175" y="2895600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Овал 28"/>
          <p:cNvSpPr/>
          <p:nvPr/>
        </p:nvSpPr>
        <p:spPr bwMode="auto">
          <a:xfrm>
            <a:off x="3109898" y="2893219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Овал 31"/>
          <p:cNvSpPr/>
          <p:nvPr/>
        </p:nvSpPr>
        <p:spPr bwMode="auto">
          <a:xfrm>
            <a:off x="2533640" y="3536153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3" name="Picture 23" descr="C:\Users\VV\Desktop\1сент 2013\Клетка\Kletka.jpg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072066" y="2285992"/>
            <a:ext cx="3429024" cy="25539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2" name="Прямоугольник 51"/>
          <p:cNvSpPr/>
          <p:nvPr/>
        </p:nvSpPr>
        <p:spPr>
          <a:xfrm>
            <a:off x="1052488" y="2571744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1</a:t>
            </a:r>
            <a:endParaRPr lang="ru-RU" sz="32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58" name="Равнобедренный треугольник 57"/>
          <p:cNvSpPr/>
          <p:nvPr/>
        </p:nvSpPr>
        <p:spPr bwMode="auto">
          <a:xfrm>
            <a:off x="5429256" y="3000372"/>
            <a:ext cx="2500330" cy="1152000"/>
          </a:xfrm>
          <a:prstGeom prst="triangle">
            <a:avLst>
              <a:gd name="adj" fmla="val 83143"/>
            </a:avLst>
          </a:prstGeom>
          <a:solidFill>
            <a:schemeClr val="accent1">
              <a:alpha val="48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" name="Ромб 58"/>
          <p:cNvSpPr/>
          <p:nvPr/>
        </p:nvSpPr>
        <p:spPr bwMode="auto">
          <a:xfrm rot="1213532">
            <a:off x="6772554" y="2956657"/>
            <a:ext cx="1044000" cy="1224000"/>
          </a:xfrm>
          <a:prstGeom prst="diamond">
            <a:avLst/>
          </a:prstGeom>
          <a:solidFill>
            <a:schemeClr val="accent1">
              <a:alpha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38" name="Прямая соединительная линия 37"/>
          <p:cNvCxnSpPr>
            <a:stCxn id="59" idx="1"/>
          </p:cNvCxnSpPr>
          <p:nvPr/>
        </p:nvCxnSpPr>
        <p:spPr bwMode="auto">
          <a:xfrm rot="10800000" flipH="1" flipV="1">
            <a:off x="6804741" y="3388193"/>
            <a:ext cx="981962" cy="359896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50800" sx="1000" sy="1000" algn="ctr" rotWithShape="0">
              <a:schemeClr val="bg2">
                <a:lumMod val="25000"/>
              </a:schemeClr>
            </a:outerShdw>
          </a:effectLst>
        </p:spPr>
      </p:cxnSp>
      <p:cxnSp>
        <p:nvCxnSpPr>
          <p:cNvPr id="36" name="Прямая соединительная линия 35"/>
          <p:cNvCxnSpPr/>
          <p:nvPr/>
        </p:nvCxnSpPr>
        <p:spPr bwMode="auto">
          <a:xfrm rot="16200000" flipH="1" flipV="1">
            <a:off x="6714999" y="3356487"/>
            <a:ext cx="1148986" cy="42480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5" name="Овал 44"/>
          <p:cNvSpPr/>
          <p:nvPr/>
        </p:nvSpPr>
        <p:spPr bwMode="auto">
          <a:xfrm>
            <a:off x="7465243" y="2964657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Овал 46"/>
          <p:cNvSpPr/>
          <p:nvPr/>
        </p:nvSpPr>
        <p:spPr bwMode="auto">
          <a:xfrm>
            <a:off x="6777046" y="3359943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" name="Овал 43"/>
          <p:cNvSpPr/>
          <p:nvPr/>
        </p:nvSpPr>
        <p:spPr bwMode="auto">
          <a:xfrm>
            <a:off x="5438781" y="4119563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Овал 42"/>
          <p:cNvSpPr/>
          <p:nvPr/>
        </p:nvSpPr>
        <p:spPr bwMode="auto">
          <a:xfrm>
            <a:off x="7746233" y="3719514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" name="Овал 49"/>
          <p:cNvSpPr/>
          <p:nvPr/>
        </p:nvSpPr>
        <p:spPr bwMode="auto">
          <a:xfrm>
            <a:off x="7255683" y="3540923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6" name="Овал 45"/>
          <p:cNvSpPr/>
          <p:nvPr/>
        </p:nvSpPr>
        <p:spPr bwMode="auto">
          <a:xfrm>
            <a:off x="7043758" y="4117189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7" name="Овал 66"/>
          <p:cNvSpPr/>
          <p:nvPr/>
        </p:nvSpPr>
        <p:spPr bwMode="auto">
          <a:xfrm>
            <a:off x="7886720" y="4112419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5357818" y="2571744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2</a:t>
            </a:r>
          </a:p>
        </p:txBody>
      </p:sp>
      <p:sp>
        <p:nvSpPr>
          <p:cNvPr id="69" name="Дуга 68"/>
          <p:cNvSpPr/>
          <p:nvPr/>
        </p:nvSpPr>
        <p:spPr>
          <a:xfrm rot="2138766">
            <a:off x="4830015" y="3722573"/>
            <a:ext cx="965671" cy="951422"/>
          </a:xfrm>
          <a:prstGeom prst="arc">
            <a:avLst>
              <a:gd name="adj1" fmla="val 17875778"/>
              <a:gd name="adj2" fmla="val 19107982"/>
            </a:avLst>
          </a:prstGeom>
          <a:ln w="25400">
            <a:solidFill>
              <a:schemeClr val="accent6">
                <a:lumMod val="50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Дуга 69"/>
          <p:cNvSpPr/>
          <p:nvPr/>
        </p:nvSpPr>
        <p:spPr>
          <a:xfrm rot="2138766">
            <a:off x="6456603" y="3723653"/>
            <a:ext cx="965671" cy="951422"/>
          </a:xfrm>
          <a:prstGeom prst="arc">
            <a:avLst>
              <a:gd name="adj1" fmla="val 17875778"/>
              <a:gd name="adj2" fmla="val 19107982"/>
            </a:avLst>
          </a:prstGeom>
          <a:ln w="25400">
            <a:solidFill>
              <a:schemeClr val="accent6">
                <a:lumMod val="50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Дуга 33"/>
          <p:cNvSpPr/>
          <p:nvPr/>
        </p:nvSpPr>
        <p:spPr>
          <a:xfrm rot="9824511">
            <a:off x="6502777" y="2547411"/>
            <a:ext cx="965671" cy="951422"/>
          </a:xfrm>
          <a:prstGeom prst="arc">
            <a:avLst>
              <a:gd name="adj1" fmla="val 18262364"/>
              <a:gd name="adj2" fmla="val 19107982"/>
            </a:avLst>
          </a:prstGeom>
          <a:ln w="25400">
            <a:solidFill>
              <a:schemeClr val="accent6">
                <a:lumMod val="50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Дуга 34"/>
          <p:cNvSpPr/>
          <p:nvPr/>
        </p:nvSpPr>
        <p:spPr>
          <a:xfrm rot="10134365">
            <a:off x="6478960" y="2593847"/>
            <a:ext cx="965671" cy="951422"/>
          </a:xfrm>
          <a:prstGeom prst="arc">
            <a:avLst>
              <a:gd name="adj1" fmla="val 17629462"/>
              <a:gd name="adj2" fmla="val 19007063"/>
            </a:avLst>
          </a:prstGeom>
          <a:ln w="25400">
            <a:solidFill>
              <a:schemeClr val="accent6">
                <a:lumMod val="50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Дуга 40"/>
          <p:cNvSpPr/>
          <p:nvPr/>
        </p:nvSpPr>
        <p:spPr>
          <a:xfrm rot="9824511">
            <a:off x="7481079" y="2911752"/>
            <a:ext cx="965671" cy="951422"/>
          </a:xfrm>
          <a:prstGeom prst="arc">
            <a:avLst>
              <a:gd name="adj1" fmla="val 18262364"/>
              <a:gd name="adj2" fmla="val 19107982"/>
            </a:avLst>
          </a:prstGeom>
          <a:ln w="25400">
            <a:solidFill>
              <a:schemeClr val="accent6">
                <a:lumMod val="50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Дуга 41"/>
          <p:cNvSpPr/>
          <p:nvPr/>
        </p:nvSpPr>
        <p:spPr>
          <a:xfrm rot="10134365">
            <a:off x="7457262" y="2958188"/>
            <a:ext cx="965671" cy="951422"/>
          </a:xfrm>
          <a:prstGeom prst="arc">
            <a:avLst>
              <a:gd name="adj1" fmla="val 17629462"/>
              <a:gd name="adj2" fmla="val 19007063"/>
            </a:avLst>
          </a:prstGeom>
          <a:ln w="25400">
            <a:solidFill>
              <a:schemeClr val="accent6">
                <a:lumMod val="50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500"/>
                            </p:stCondLst>
                            <p:childTnLst>
                              <p:par>
                                <p:cTn id="5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5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25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3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5500"/>
                            </p:stCondLst>
                            <p:childTnLst>
                              <p:par>
                                <p:cTn id="115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7500"/>
                            </p:stCondLst>
                            <p:childTnLst>
                              <p:par>
                                <p:cTn id="119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9500"/>
                            </p:stCondLst>
                            <p:childTnLst>
                              <p:par>
                                <p:cTn id="12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35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5500"/>
                            </p:stCondLst>
                            <p:childTnLst>
                              <p:par>
                                <p:cTn id="1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75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6" grpId="0"/>
      <p:bldP spid="10" grpId="0" animBg="1"/>
      <p:bldP spid="12" grpId="0" animBg="1"/>
      <p:bldP spid="6" grpId="0" animBg="1"/>
      <p:bldP spid="11" grpId="0" animBg="1"/>
      <p:bldP spid="9" grpId="0" animBg="1"/>
      <p:bldP spid="23" grpId="0" animBg="1"/>
      <p:bldP spid="25" grpId="0" animBg="1"/>
      <p:bldP spid="28" grpId="0" animBg="1"/>
      <p:bldP spid="29" grpId="0" animBg="1"/>
      <p:bldP spid="32" grpId="0" animBg="1"/>
      <p:bldP spid="52" grpId="0"/>
      <p:bldP spid="58" grpId="0" animBg="1"/>
      <p:bldP spid="59" grpId="0" animBg="1"/>
      <p:bldP spid="45" grpId="0" animBg="1"/>
      <p:bldP spid="47" grpId="0" animBg="1"/>
      <p:bldP spid="44" grpId="0" animBg="1"/>
      <p:bldP spid="43" grpId="0" animBg="1"/>
      <p:bldP spid="50" grpId="0" animBg="1"/>
      <p:bldP spid="46" grpId="0" animBg="1"/>
      <p:bldP spid="67" grpId="0" animBg="1"/>
      <p:bldP spid="68" grpId="0"/>
      <p:bldP spid="69" grpId="2" animBg="1"/>
      <p:bldP spid="70" grpId="2" animBg="1"/>
      <p:bldP spid="34" grpId="0" animBg="1"/>
      <p:bldP spid="35" grpId="0" animBg="1"/>
      <p:bldP spid="41" grpId="0" animBg="1"/>
      <p:bldP spid="4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с двумя скругленными соседними углами 26"/>
          <p:cNvSpPr/>
          <p:nvPr/>
        </p:nvSpPr>
        <p:spPr bwMode="auto">
          <a:xfrm>
            <a:off x="357158" y="285728"/>
            <a:ext cx="8572560" cy="6072230"/>
          </a:xfrm>
          <a:prstGeom prst="round2SameRect">
            <a:avLst/>
          </a:prstGeom>
          <a:solidFill>
            <a:schemeClr val="accent1">
              <a:alpha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026" name="Picture 2" descr="http://i.chudoclass.ru/u/pic/02/091ab6bd80481ba7b5b8c1d17e255a/-/IMG_8318.jpg"/>
          <p:cNvPicPr>
            <a:picLocks noChangeAspect="1" noChangeArrowheads="1"/>
          </p:cNvPicPr>
          <p:nvPr/>
        </p:nvPicPr>
        <p:blipFill>
          <a:blip r:embed="rId2" cstate="email">
            <a:lum/>
          </a:blip>
          <a:srcRect/>
          <a:stretch>
            <a:fillRect/>
          </a:stretch>
        </p:blipFill>
        <p:spPr bwMode="auto">
          <a:xfrm>
            <a:off x="366683" y="5904087"/>
            <a:ext cx="8563035" cy="4630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prstMaterial="matte"/>
        </p:spPr>
      </p:pic>
      <p:sp>
        <p:nvSpPr>
          <p:cNvPr id="11" name="TextBox 10"/>
          <p:cNvSpPr txBox="1"/>
          <p:nvPr/>
        </p:nvSpPr>
        <p:spPr>
          <a:xfrm>
            <a:off x="3286116" y="500042"/>
            <a:ext cx="257176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план урока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14348" y="1357298"/>
            <a:ext cx="7643866" cy="4844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1.Организационный момент.</a:t>
            </a:r>
          </a:p>
          <a:p>
            <a:pPr>
              <a:lnSpc>
                <a:spcPct val="120000"/>
              </a:lnSpc>
            </a:pPr>
            <a:r>
              <a:rPr lang="ru-RU" sz="2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2.Устные упражнения.</a:t>
            </a:r>
          </a:p>
          <a:p>
            <a:pPr>
              <a:lnSpc>
                <a:spcPct val="120000"/>
              </a:lnSpc>
            </a:pPr>
            <a:r>
              <a:rPr lang="ru-RU" sz="2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3.Физкультминутка (1).</a:t>
            </a:r>
          </a:p>
          <a:p>
            <a:pPr>
              <a:lnSpc>
                <a:spcPct val="120000"/>
              </a:lnSpc>
            </a:pPr>
            <a:r>
              <a:rPr lang="ru-RU" sz="2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4. Проверка домашнего задания.</a:t>
            </a:r>
          </a:p>
          <a:p>
            <a:pPr>
              <a:lnSpc>
                <a:spcPct val="120000"/>
              </a:lnSpc>
            </a:pPr>
            <a:r>
              <a:rPr lang="ru-RU" sz="2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5. Работа по теме урока.</a:t>
            </a:r>
          </a:p>
          <a:p>
            <a:pPr>
              <a:lnSpc>
                <a:spcPct val="120000"/>
              </a:lnSpc>
            </a:pPr>
            <a:r>
              <a:rPr lang="ru-RU" sz="2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6. Физкультминутка (2).</a:t>
            </a:r>
          </a:p>
          <a:p>
            <a:pPr>
              <a:lnSpc>
                <a:spcPct val="120000"/>
              </a:lnSpc>
            </a:pPr>
            <a:r>
              <a:rPr lang="ru-RU" sz="2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7.Тестирование.</a:t>
            </a:r>
          </a:p>
          <a:p>
            <a:pPr>
              <a:lnSpc>
                <a:spcPct val="120000"/>
              </a:lnSpc>
            </a:pPr>
            <a:r>
              <a:rPr lang="ru-RU" sz="2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8.Подведение итогов урока.</a:t>
            </a:r>
          </a:p>
          <a:p>
            <a:pPr>
              <a:lnSpc>
                <a:spcPct val="120000"/>
              </a:lnSpc>
            </a:pPr>
            <a:r>
              <a:rPr lang="ru-RU" sz="2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9.Домашнее задание.</a:t>
            </a:r>
          </a:p>
          <a:p>
            <a:endParaRPr lang="ru-RU" sz="2800" dirty="0" smtClean="0">
              <a:solidFill>
                <a:schemeClr val="accent6">
                  <a:lumMod val="50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с двумя скругленными соседними углами 26"/>
          <p:cNvSpPr/>
          <p:nvPr/>
        </p:nvSpPr>
        <p:spPr bwMode="auto">
          <a:xfrm>
            <a:off x="285720" y="285728"/>
            <a:ext cx="8572560" cy="6072230"/>
          </a:xfrm>
          <a:prstGeom prst="round2SameRect">
            <a:avLst/>
          </a:prstGeom>
          <a:solidFill>
            <a:schemeClr val="accent1">
              <a:alpha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 i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428860" y="357166"/>
            <a:ext cx="4429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Спасибо за внимание!</a:t>
            </a:r>
            <a:endParaRPr lang="ru-RU" sz="2800" dirty="0">
              <a:solidFill>
                <a:schemeClr val="accent6">
                  <a:lumMod val="50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5362589"/>
            <a:ext cx="85725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Веприкова Римма </a:t>
            </a:r>
            <a:r>
              <a:rPr lang="ru-RU" i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Хабибулаевна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(учитель математики) </a:t>
            </a:r>
          </a:p>
          <a:p>
            <a:pPr algn="ctr"/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Зайцева Вера Васильевна (учитель информатики и математики)</a:t>
            </a:r>
          </a:p>
          <a:p>
            <a:pPr algn="ctr"/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МОУ – Гимназия № 2 г. Клин Московской области</a:t>
            </a:r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0009" y="1252522"/>
            <a:ext cx="8568000" cy="387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с двумя скругленными соседними углами 26"/>
          <p:cNvSpPr/>
          <p:nvPr/>
        </p:nvSpPr>
        <p:spPr bwMode="auto">
          <a:xfrm>
            <a:off x="285720" y="1000108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>
              <a:spcAft>
                <a:spcPts val="600"/>
              </a:spcAft>
            </a:pPr>
            <a:endParaRPr lang="ru-RU" b="1" kern="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5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5720" y="357166"/>
            <a:ext cx="857256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Устный счет</a:t>
            </a:r>
            <a:endParaRPr lang="ru-RU" sz="2800" b="1" cap="all" dirty="0">
              <a:ln w="0"/>
              <a:solidFill>
                <a:schemeClr val="bg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285984" y="1357298"/>
          <a:ext cx="4572000" cy="1280160"/>
        </p:xfrm>
        <a:graphic>
          <a:graphicData uri="http://schemas.openxmlformats.org/drawingml/2006/table">
            <a:tbl>
              <a:tblPr firstRow="1" bandRow="1">
                <a:effectLst>
                  <a:outerShdw blurRad="76200" dir="13500000" sy="23000" kx="1200000" algn="br" rotWithShape="0">
                    <a:prstClr val="black">
                      <a:alpha val="20000"/>
                    </a:prstClr>
                  </a:outerShdw>
                </a:effectLst>
                <a:tableStyleId>{D113A9D2-9D6B-4929-AA2D-F23B5EE8CBE7}</a:tableStyleId>
              </a:tblPr>
              <a:tblGrid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600" b="1" i="0" u="none" strike="noStrike" kern="1200" spc="300" normalizeH="0" baseline="0" dirty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 smtClean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  <a:p>
                      <a:endParaRPr lang="ru-RU" dirty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600" b="1" i="0" u="none" strike="noStrike" kern="1200" spc="300" normalizeH="0" baseline="0" dirty="0">
                        <a:ln w="11430" cmpd="sng">
                          <a:solidFill>
                            <a:schemeClr val="accent1">
                              <a:tint val="10000"/>
                            </a:schemeClr>
                          </a:solidFill>
                          <a:prstDash val="solid"/>
                          <a:miter lim="800000"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glow rad="45500">
                            <a:schemeClr val="accent1">
                              <a:satMod val="220000"/>
                              <a:alpha val="35000"/>
                            </a:schemeClr>
                          </a:glow>
                        </a:effectLst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 smtClean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  <a:p>
                      <a:endParaRPr lang="ru-RU" dirty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grpSp>
        <p:nvGrpSpPr>
          <p:cNvPr id="33" name="Группа 32"/>
          <p:cNvGrpSpPr/>
          <p:nvPr/>
        </p:nvGrpSpPr>
        <p:grpSpPr>
          <a:xfrm>
            <a:off x="2428860" y="1401028"/>
            <a:ext cx="4314855" cy="1181108"/>
            <a:chOff x="1500166" y="1114409"/>
            <a:chExt cx="4314855" cy="1181108"/>
          </a:xfrm>
        </p:grpSpPr>
        <p:sp>
          <p:nvSpPr>
            <p:cNvPr id="20" name="Овал 19">
              <a:hlinkClick r:id="rId3" action="ppaction://hlinksldjump"/>
            </p:cNvPr>
            <p:cNvSpPr/>
            <p:nvPr/>
          </p:nvSpPr>
          <p:spPr bwMode="auto">
            <a:xfrm>
              <a:off x="1500166" y="1114409"/>
              <a:ext cx="1309696" cy="538166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  <a:effectLst>
              <a:outerShdw blurRad="50800" dist="63500" dir="5400000" sx="101000" sy="101000" rotWithShape="0">
                <a:srgbClr val="000000">
                  <a:alpha val="43000"/>
                </a:srgbClr>
              </a:outerShdw>
            </a:effectLst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3600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3600" b="1" i="0" u="none" strike="noStrike" spc="300" normalizeH="0" baseline="0" dirty="0" smtClean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solidFill>
                    <a:schemeClr val="accent5">
                      <a:lumMod val="50000"/>
                    </a:schemeClr>
                  </a:soli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  <a:latin typeface="Arial" charset="0"/>
                </a:rPr>
                <a:t>1</a:t>
              </a:r>
            </a:p>
          </p:txBody>
        </p:sp>
        <p:sp>
          <p:nvSpPr>
            <p:cNvPr id="21" name="Овал 20">
              <a:hlinkClick r:id="rId4" action="ppaction://hlinksldjump"/>
            </p:cNvPr>
            <p:cNvSpPr/>
            <p:nvPr/>
          </p:nvSpPr>
          <p:spPr bwMode="auto">
            <a:xfrm>
              <a:off x="3000364" y="1114409"/>
              <a:ext cx="1309696" cy="538166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  <a:effectLst>
              <a:outerShdw blurRad="50800" dist="63500" dir="5400000" sx="101000" sy="101000" rotWithShape="0">
                <a:srgbClr val="000000">
                  <a:alpha val="43000"/>
                </a:srgbClr>
              </a:outerShdw>
            </a:effectLst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3600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3600" b="1" i="0" u="none" strike="noStrike" spc="300" normalizeH="0" baseline="0" dirty="0" smtClean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solidFill>
                    <a:schemeClr val="accent5">
                      <a:lumMod val="50000"/>
                    </a:schemeClr>
                  </a:soli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  <a:latin typeface="Arial" charset="0"/>
                </a:rPr>
                <a:t>2</a:t>
              </a:r>
            </a:p>
          </p:txBody>
        </p:sp>
        <p:sp>
          <p:nvSpPr>
            <p:cNvPr id="25" name="Овал 24">
              <a:hlinkClick r:id="rId5" action="ppaction://hlinksldjump"/>
            </p:cNvPr>
            <p:cNvSpPr/>
            <p:nvPr/>
          </p:nvSpPr>
          <p:spPr bwMode="auto">
            <a:xfrm>
              <a:off x="4505325" y="1114409"/>
              <a:ext cx="1309696" cy="538166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  <a:effectLst>
              <a:outerShdw blurRad="50800" dist="63500" dir="5400000" sx="101000" sy="101000" rotWithShape="0">
                <a:srgbClr val="000000">
                  <a:alpha val="43000"/>
                </a:srgbClr>
              </a:outerShdw>
            </a:effectLst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3600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3600" b="1" i="0" u="none" strike="noStrike" spc="300" normalizeH="0" baseline="0" dirty="0" smtClean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solidFill>
                    <a:schemeClr val="accent5">
                      <a:lumMod val="50000"/>
                    </a:schemeClr>
                  </a:soli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  <a:latin typeface="Arial" charset="0"/>
                </a:rPr>
                <a:t>3</a:t>
              </a:r>
            </a:p>
          </p:txBody>
        </p:sp>
        <p:sp>
          <p:nvSpPr>
            <p:cNvPr id="29" name="Овал 28">
              <a:hlinkClick r:id="rId6" action="ppaction://hlinksldjump"/>
            </p:cNvPr>
            <p:cNvSpPr/>
            <p:nvPr/>
          </p:nvSpPr>
          <p:spPr bwMode="auto">
            <a:xfrm>
              <a:off x="1500166" y="1757351"/>
              <a:ext cx="1309696" cy="538166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  <a:effectLst>
              <a:outerShdw blurRad="50800" dist="63500" dir="5400000" sx="101000" sy="101000" rotWithShape="0">
                <a:srgbClr val="000000">
                  <a:alpha val="43000"/>
                </a:srgbClr>
              </a:outerShdw>
            </a:effectLst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3600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3600" b="1" i="0" u="none" strike="noStrike" spc="300" normalizeH="0" baseline="0" dirty="0" smtClean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solidFill>
                    <a:schemeClr val="accent5">
                      <a:lumMod val="50000"/>
                    </a:schemeClr>
                  </a:soli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  <a:latin typeface="Arial" charset="0"/>
                </a:rPr>
                <a:t>4</a:t>
              </a:r>
            </a:p>
          </p:txBody>
        </p:sp>
        <p:sp>
          <p:nvSpPr>
            <p:cNvPr id="30" name="Овал 29">
              <a:hlinkClick r:id="rId7" action="ppaction://hlinksldjump"/>
            </p:cNvPr>
            <p:cNvSpPr/>
            <p:nvPr/>
          </p:nvSpPr>
          <p:spPr bwMode="auto">
            <a:xfrm>
              <a:off x="3000364" y="1757351"/>
              <a:ext cx="1309696" cy="538166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  <a:effectLst>
              <a:outerShdw blurRad="50800" dist="63500" dir="5400000" sx="101000" sy="101000" rotWithShape="0">
                <a:srgbClr val="000000">
                  <a:alpha val="43000"/>
                </a:srgbClr>
              </a:outerShdw>
            </a:effectLst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3600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3600" b="1" i="0" u="none" strike="noStrike" spc="300" normalizeH="0" baseline="0" dirty="0" smtClean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solidFill>
                    <a:schemeClr val="accent5">
                      <a:lumMod val="50000"/>
                    </a:schemeClr>
                  </a:soli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  <a:latin typeface="Arial" charset="0"/>
                </a:rPr>
                <a:t>5</a:t>
              </a:r>
            </a:p>
          </p:txBody>
        </p:sp>
        <p:sp>
          <p:nvSpPr>
            <p:cNvPr id="31" name="Овал 30">
              <a:hlinkClick r:id="rId8" action="ppaction://hlinksldjump"/>
            </p:cNvPr>
            <p:cNvSpPr/>
            <p:nvPr/>
          </p:nvSpPr>
          <p:spPr bwMode="auto">
            <a:xfrm>
              <a:off x="4505325" y="1757351"/>
              <a:ext cx="1309696" cy="538166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  <a:effectLst>
              <a:outerShdw blurRad="50800" dist="63500" dir="5400000" sx="101000" sy="101000" rotWithShape="0">
                <a:srgbClr val="000000">
                  <a:alpha val="43000"/>
                </a:srgbClr>
              </a:outerShdw>
            </a:effectLst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3600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3600" b="1" i="0" u="none" strike="noStrike" spc="300" normalizeH="0" baseline="0" dirty="0" smtClean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solidFill>
                    <a:schemeClr val="accent5">
                      <a:lumMod val="50000"/>
                    </a:schemeClr>
                  </a:soli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  <a:latin typeface="Arial" charset="0"/>
                </a:rPr>
                <a:t>6</a:t>
              </a:r>
            </a:p>
          </p:txBody>
        </p:sp>
      </p:grpSp>
      <p:sp>
        <p:nvSpPr>
          <p:cNvPr id="34" name="Прямоугольник с двумя скругленными соседними углами 33"/>
          <p:cNvSpPr/>
          <p:nvPr/>
        </p:nvSpPr>
        <p:spPr bwMode="auto">
          <a:xfrm rot="10800000">
            <a:off x="285720" y="6286520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Прямоугольник 13">
            <a:hlinkClick r:id="rId9" action="ppaction://hlinksldjump"/>
          </p:cNvPr>
          <p:cNvSpPr/>
          <p:nvPr/>
        </p:nvSpPr>
        <p:spPr bwMode="auto">
          <a:xfrm>
            <a:off x="2143108" y="6296045"/>
            <a:ext cx="5715040" cy="23336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>
              <a:spcAft>
                <a:spcPts val="600"/>
              </a:spcAft>
            </a:pPr>
            <a:r>
              <a:rPr lang="ru-RU" sz="1400" b="1" cap="all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Перейти к физкультминутке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6" grpId="0"/>
      <p:bldP spid="34" grpId="0" animBg="1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с двумя скругленными соседними углами 26"/>
          <p:cNvSpPr/>
          <p:nvPr/>
        </p:nvSpPr>
        <p:spPr bwMode="auto">
          <a:xfrm>
            <a:off x="285720" y="1000108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5720" y="357166"/>
            <a:ext cx="857256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Устный счет</a:t>
            </a:r>
            <a:endParaRPr lang="ru-RU" sz="2800" b="1" cap="all" dirty="0">
              <a:ln w="0"/>
              <a:solidFill>
                <a:schemeClr val="bg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285984" y="1357298"/>
          <a:ext cx="4572000" cy="1280160"/>
        </p:xfrm>
        <a:graphic>
          <a:graphicData uri="http://schemas.openxmlformats.org/drawingml/2006/table">
            <a:tbl>
              <a:tblPr firstRow="1" bandRow="1">
                <a:effectLst>
                  <a:outerShdw blurRad="76200" dir="13500000" sy="23000" kx="1200000" algn="br" rotWithShape="0">
                    <a:prstClr val="black">
                      <a:alpha val="20000"/>
                    </a:prstClr>
                  </a:outerShdw>
                </a:effectLst>
                <a:tableStyleId>{D113A9D2-9D6B-4929-AA2D-F23B5EE8CBE7}</a:tableStyleId>
              </a:tblPr>
              <a:tblGrid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85720" y="2714620"/>
            <a:ext cx="8572560" cy="3693319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одной прямой на одном расстоянии друг от друга стоят 3 телеграфных столба. Крайние находятся от дороги на расстоянии 18м и 48м. Найти расстояние, на котором находится от дороги средний столб.</a:t>
            </a:r>
          </a:p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4" name="Прямоугольник с двумя скругленными соседними углами 33"/>
          <p:cNvSpPr/>
          <p:nvPr/>
        </p:nvSpPr>
        <p:spPr bwMode="auto">
          <a:xfrm rot="10800000">
            <a:off x="285720" y="6286520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51" name="Picture 23" descr="C:\Users\VV\Desktop\1сент 2013\Клетка\Kletka.jpg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85786" y="3643314"/>
            <a:ext cx="3429024" cy="2553909"/>
          </a:xfrm>
          <a:prstGeom prst="rect">
            <a:avLst/>
          </a:prstGeom>
          <a:ln>
            <a:noFill/>
          </a:ln>
          <a:effectLst>
            <a:outerShdw blurRad="139700" dist="38100" dir="8100000" sx="103000" sy="103000" algn="tr" rotWithShape="0">
              <a:prstClr val="black">
                <a:alpha val="40000"/>
              </a:prstClr>
            </a:outerShdw>
          </a:effectLst>
        </p:spPr>
      </p:pic>
      <p:sp>
        <p:nvSpPr>
          <p:cNvPr id="92" name="Полилиния 91"/>
          <p:cNvSpPr/>
          <p:nvPr/>
        </p:nvSpPr>
        <p:spPr bwMode="auto">
          <a:xfrm>
            <a:off x="1343001" y="3948139"/>
            <a:ext cx="2314575" cy="1804987"/>
          </a:xfrm>
          <a:custGeom>
            <a:avLst/>
            <a:gdLst>
              <a:gd name="connsiteX0" fmla="*/ 0 w 2314575"/>
              <a:gd name="connsiteY0" fmla="*/ 1800225 h 1804987"/>
              <a:gd name="connsiteX1" fmla="*/ 2314575 w 2314575"/>
              <a:gd name="connsiteY1" fmla="*/ 1804987 h 1804987"/>
              <a:gd name="connsiteX2" fmla="*/ 2314575 w 2314575"/>
              <a:gd name="connsiteY2" fmla="*/ 0 h 1804987"/>
              <a:gd name="connsiteX3" fmla="*/ 0 w 2314575"/>
              <a:gd name="connsiteY3" fmla="*/ 900112 h 1804987"/>
              <a:gd name="connsiteX4" fmla="*/ 0 w 2314575"/>
              <a:gd name="connsiteY4" fmla="*/ 1800225 h 1804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14575" h="1804987">
                <a:moveTo>
                  <a:pt x="0" y="1800225"/>
                </a:moveTo>
                <a:lnTo>
                  <a:pt x="2314575" y="1804987"/>
                </a:lnTo>
                <a:lnTo>
                  <a:pt x="2314575" y="0"/>
                </a:lnTo>
                <a:lnTo>
                  <a:pt x="0" y="900112"/>
                </a:lnTo>
                <a:lnTo>
                  <a:pt x="0" y="1800225"/>
                </a:lnTo>
                <a:close/>
              </a:path>
            </a:pathLst>
          </a:custGeom>
          <a:solidFill>
            <a:schemeClr val="accent1">
              <a:alpha val="56000"/>
            </a:schemeClr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81" name="Прямая соединительная линия 80"/>
          <p:cNvCxnSpPr/>
          <p:nvPr/>
        </p:nvCxnSpPr>
        <p:spPr bwMode="auto">
          <a:xfrm rot="5400000">
            <a:off x="1815899" y="5074636"/>
            <a:ext cx="1368000" cy="798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101600" dir="15960000" sy="23000" kx="1200000" algn="br" rotWithShape="0">
              <a:prstClr val="black">
                <a:alpha val="19000"/>
              </a:prstClr>
            </a:outerShdw>
          </a:effectLst>
        </p:spPr>
      </p:cxnSp>
      <p:grpSp>
        <p:nvGrpSpPr>
          <p:cNvPr id="3" name="Группа 69"/>
          <p:cNvGrpSpPr/>
          <p:nvPr/>
        </p:nvGrpSpPr>
        <p:grpSpPr>
          <a:xfrm rot="1320000">
            <a:off x="2491669" y="5566975"/>
            <a:ext cx="204226" cy="146165"/>
            <a:chOff x="1763406" y="4906747"/>
            <a:chExt cx="204226" cy="146165"/>
          </a:xfrm>
        </p:grpSpPr>
        <p:cxnSp>
          <p:nvCxnSpPr>
            <p:cNvPr id="67" name="Прямая соединительная линия 66"/>
            <p:cNvCxnSpPr/>
            <p:nvPr/>
          </p:nvCxnSpPr>
          <p:spPr bwMode="auto">
            <a:xfrm rot="16440000" flipH="1">
              <a:off x="1859632" y="4944912"/>
              <a:ext cx="144000" cy="72000"/>
            </a:xfrm>
            <a:prstGeom prst="line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5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01600" dir="15960000" sy="23000" kx="1200000" algn="br" rotWithShape="0">
                <a:prstClr val="black">
                  <a:alpha val="19000"/>
                </a:prstClr>
              </a:outerShdw>
            </a:effectLst>
          </p:spPr>
        </p:cxnSp>
        <p:cxnSp>
          <p:nvCxnSpPr>
            <p:cNvPr id="69" name="Прямая соединительная линия 68"/>
            <p:cNvCxnSpPr/>
            <p:nvPr/>
          </p:nvCxnSpPr>
          <p:spPr bwMode="auto">
            <a:xfrm rot="11040000" flipH="1">
              <a:off x="1763406" y="4906747"/>
              <a:ext cx="144000" cy="72000"/>
            </a:xfrm>
            <a:prstGeom prst="line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5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01600" dir="15960000" sy="23000" kx="1200000" algn="br" rotWithShape="0">
                <a:prstClr val="black">
                  <a:alpha val="19000"/>
                </a:prstClr>
              </a:outerShdw>
            </a:effectLst>
          </p:spPr>
        </p:cxnSp>
      </p:grpSp>
      <p:grpSp>
        <p:nvGrpSpPr>
          <p:cNvPr id="4" name="Группа 94"/>
          <p:cNvGrpSpPr/>
          <p:nvPr/>
        </p:nvGrpSpPr>
        <p:grpSpPr>
          <a:xfrm rot="1320000">
            <a:off x="3648959" y="5571730"/>
            <a:ext cx="204226" cy="146165"/>
            <a:chOff x="1763406" y="4906747"/>
            <a:chExt cx="204226" cy="146165"/>
          </a:xfrm>
        </p:grpSpPr>
        <p:cxnSp>
          <p:nvCxnSpPr>
            <p:cNvPr id="96" name="Прямая соединительная линия 95"/>
            <p:cNvCxnSpPr/>
            <p:nvPr/>
          </p:nvCxnSpPr>
          <p:spPr bwMode="auto">
            <a:xfrm rot="16440000" flipH="1">
              <a:off x="1859632" y="4944912"/>
              <a:ext cx="144000" cy="72000"/>
            </a:xfrm>
            <a:prstGeom prst="line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5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01600" dir="15960000" sy="23000" kx="1200000" algn="br" rotWithShape="0">
                <a:prstClr val="black">
                  <a:alpha val="19000"/>
                </a:prstClr>
              </a:outerShdw>
            </a:effectLst>
          </p:spPr>
        </p:cxnSp>
        <p:cxnSp>
          <p:nvCxnSpPr>
            <p:cNvPr id="97" name="Прямая соединительная линия 96"/>
            <p:cNvCxnSpPr/>
            <p:nvPr/>
          </p:nvCxnSpPr>
          <p:spPr bwMode="auto">
            <a:xfrm rot="11040000" flipH="1">
              <a:off x="1763406" y="4906747"/>
              <a:ext cx="144000" cy="72000"/>
            </a:xfrm>
            <a:prstGeom prst="line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5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01600" dir="15960000" sy="23000" kx="1200000" algn="br" rotWithShape="0">
                <a:prstClr val="black">
                  <a:alpha val="19000"/>
                </a:prstClr>
              </a:outerShdw>
            </a:effectLst>
          </p:spPr>
        </p:cxnSp>
      </p:grpSp>
      <p:cxnSp>
        <p:nvCxnSpPr>
          <p:cNvPr id="101" name="Прямая соединительная линия 100"/>
          <p:cNvCxnSpPr/>
          <p:nvPr/>
        </p:nvCxnSpPr>
        <p:spPr bwMode="auto">
          <a:xfrm rot="-420000">
            <a:off x="3642415" y="5734997"/>
            <a:ext cx="272354" cy="3240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3" name="Прямая соединительная линия 102"/>
          <p:cNvCxnSpPr/>
          <p:nvPr/>
        </p:nvCxnSpPr>
        <p:spPr bwMode="auto">
          <a:xfrm rot="-420000">
            <a:off x="1072497" y="5736254"/>
            <a:ext cx="272354" cy="3240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5" name="Группа 105"/>
          <p:cNvGrpSpPr/>
          <p:nvPr/>
        </p:nvGrpSpPr>
        <p:grpSpPr>
          <a:xfrm rot="1320000">
            <a:off x="1339127" y="5566973"/>
            <a:ext cx="204226" cy="146165"/>
            <a:chOff x="1763406" y="4906747"/>
            <a:chExt cx="204226" cy="146165"/>
          </a:xfrm>
        </p:grpSpPr>
        <p:cxnSp>
          <p:nvCxnSpPr>
            <p:cNvPr id="107" name="Прямая соединительная линия 106"/>
            <p:cNvCxnSpPr/>
            <p:nvPr/>
          </p:nvCxnSpPr>
          <p:spPr bwMode="auto">
            <a:xfrm rot="16440000" flipH="1">
              <a:off x="1859632" y="4944912"/>
              <a:ext cx="144000" cy="72000"/>
            </a:xfrm>
            <a:prstGeom prst="line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5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01600" dir="15960000" sy="23000" kx="1200000" algn="br" rotWithShape="0">
                <a:prstClr val="black">
                  <a:alpha val="19000"/>
                </a:prstClr>
              </a:outerShdw>
            </a:effectLst>
          </p:spPr>
        </p:cxnSp>
        <p:cxnSp>
          <p:nvCxnSpPr>
            <p:cNvPr id="108" name="Прямая соединительная линия 107"/>
            <p:cNvCxnSpPr/>
            <p:nvPr/>
          </p:nvCxnSpPr>
          <p:spPr bwMode="auto">
            <a:xfrm rot="11040000" flipH="1">
              <a:off x="1763406" y="4906747"/>
              <a:ext cx="144000" cy="72000"/>
            </a:xfrm>
            <a:prstGeom prst="line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5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01600" dir="15960000" sy="23000" kx="1200000" algn="br" rotWithShape="0">
                <a:prstClr val="black">
                  <a:alpha val="19000"/>
                </a:prstClr>
              </a:outerShdw>
            </a:effectLst>
          </p:spPr>
        </p:cxnSp>
      </p:grpSp>
      <p:sp>
        <p:nvSpPr>
          <p:cNvPr id="110" name="TextBox 109"/>
          <p:cNvSpPr txBox="1"/>
          <p:nvPr/>
        </p:nvSpPr>
        <p:spPr>
          <a:xfrm>
            <a:off x="928662" y="5138749"/>
            <a:ext cx="4683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</a:rPr>
              <a:t>18м</a:t>
            </a:r>
            <a:endParaRPr lang="ru-RU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3586157" y="4714870"/>
            <a:ext cx="4683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</a:rPr>
              <a:t>48м</a:t>
            </a:r>
            <a:endParaRPr lang="ru-RU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8" name="Овал 67"/>
          <p:cNvSpPr/>
          <p:nvPr/>
        </p:nvSpPr>
        <p:spPr bwMode="auto">
          <a:xfrm>
            <a:off x="1309662" y="4822037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  <a:effectLst>
            <a:outerShdw blurRad="101600" dir="15960000" sy="23000" kx="1200000" algn="br" rotWithShape="0">
              <a:prstClr val="black">
                <a:alpha val="19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3" name="Овал 62"/>
          <p:cNvSpPr/>
          <p:nvPr/>
        </p:nvSpPr>
        <p:spPr bwMode="auto">
          <a:xfrm>
            <a:off x="2466957" y="4360075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  <a:effectLst>
            <a:outerShdw blurRad="101600" dir="15960000" sy="23000" kx="1200000" algn="br" rotWithShape="0">
              <a:prstClr val="black">
                <a:alpha val="19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Овал 61"/>
          <p:cNvSpPr/>
          <p:nvPr/>
        </p:nvSpPr>
        <p:spPr bwMode="auto">
          <a:xfrm>
            <a:off x="3619496" y="3921923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  <a:effectLst>
            <a:outerShdw blurRad="101600" dir="15960000" sy="23000" kx="1200000" algn="br" rotWithShape="0">
              <a:prstClr val="black">
                <a:alpha val="19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4" name="Овал 63"/>
          <p:cNvSpPr/>
          <p:nvPr/>
        </p:nvSpPr>
        <p:spPr bwMode="auto">
          <a:xfrm>
            <a:off x="3621877" y="5715016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  <a:effectLst>
            <a:outerShdw blurRad="101600" dir="15960000" sy="23000" kx="1200000" algn="br" rotWithShape="0">
              <a:prstClr val="black">
                <a:alpha val="19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5" name="Овал 64"/>
          <p:cNvSpPr/>
          <p:nvPr/>
        </p:nvSpPr>
        <p:spPr bwMode="auto">
          <a:xfrm>
            <a:off x="1307281" y="5710254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  <a:effectLst>
            <a:outerShdw blurRad="101600" dir="15960000" sy="23000" kx="1200000" algn="br" rotWithShape="0">
              <a:prstClr val="black">
                <a:alpha val="19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Овал 60"/>
          <p:cNvSpPr/>
          <p:nvPr/>
        </p:nvSpPr>
        <p:spPr bwMode="auto">
          <a:xfrm>
            <a:off x="2464575" y="5710246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  <a:effectLst>
            <a:outerShdw blurRad="101600" dir="15960000" sy="23000" kx="1200000" algn="br" rotWithShape="0">
              <a:prstClr val="black">
                <a:alpha val="19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500298" y="4857760"/>
            <a:ext cx="2792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  <a:endParaRPr lang="ru-RU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1" name="Прямоугольник 40">
            <a:hlinkClick r:id="rId4" action="ppaction://hlinksldjump"/>
          </p:cNvPr>
          <p:cNvSpPr/>
          <p:nvPr/>
        </p:nvSpPr>
        <p:spPr bwMode="auto">
          <a:xfrm>
            <a:off x="2143108" y="6296045"/>
            <a:ext cx="5715040" cy="23336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>
              <a:spcAft>
                <a:spcPts val="600"/>
              </a:spcAft>
            </a:pPr>
            <a:r>
              <a:rPr lang="ru-RU" sz="1400" b="1" cap="all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Перейти к физкультминутке</a:t>
            </a:r>
          </a:p>
        </p:txBody>
      </p:sp>
      <p:sp>
        <p:nvSpPr>
          <p:cNvPr id="44" name="Овал 43">
            <a:hlinkClick r:id="rId5" action="ppaction://hlinksldjump"/>
          </p:cNvPr>
          <p:cNvSpPr/>
          <p:nvPr/>
        </p:nvSpPr>
        <p:spPr bwMode="auto">
          <a:xfrm>
            <a:off x="3929058" y="1401028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2</a:t>
            </a:r>
          </a:p>
        </p:txBody>
      </p:sp>
      <p:sp>
        <p:nvSpPr>
          <p:cNvPr id="45" name="Овал 44">
            <a:hlinkClick r:id="rId6" action="ppaction://hlinksldjump"/>
          </p:cNvPr>
          <p:cNvSpPr/>
          <p:nvPr/>
        </p:nvSpPr>
        <p:spPr bwMode="auto">
          <a:xfrm>
            <a:off x="5434019" y="1401028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3</a:t>
            </a:r>
          </a:p>
        </p:txBody>
      </p:sp>
      <p:sp>
        <p:nvSpPr>
          <p:cNvPr id="46" name="Овал 45">
            <a:hlinkClick r:id="rId7" action="ppaction://hlinksldjump"/>
          </p:cNvPr>
          <p:cNvSpPr/>
          <p:nvPr/>
        </p:nvSpPr>
        <p:spPr bwMode="auto">
          <a:xfrm>
            <a:off x="2428860" y="2043970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4</a:t>
            </a:r>
          </a:p>
        </p:txBody>
      </p:sp>
      <p:sp>
        <p:nvSpPr>
          <p:cNvPr id="47" name="Овал 46">
            <a:hlinkClick r:id="rId8" action="ppaction://hlinksldjump"/>
          </p:cNvPr>
          <p:cNvSpPr/>
          <p:nvPr/>
        </p:nvSpPr>
        <p:spPr bwMode="auto">
          <a:xfrm>
            <a:off x="3929058" y="2043970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5</a:t>
            </a:r>
          </a:p>
        </p:txBody>
      </p:sp>
      <p:sp>
        <p:nvSpPr>
          <p:cNvPr id="48" name="Овал 47">
            <a:hlinkClick r:id="rId9" action="ppaction://hlinksldjump"/>
          </p:cNvPr>
          <p:cNvSpPr/>
          <p:nvPr/>
        </p:nvSpPr>
        <p:spPr bwMode="auto">
          <a:xfrm>
            <a:off x="5434019" y="2043970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6</a:t>
            </a:r>
          </a:p>
        </p:txBody>
      </p:sp>
      <p:sp>
        <p:nvSpPr>
          <p:cNvPr id="49" name="Овал 48">
            <a:hlinkClick r:id="rId10" action="ppaction://hlinksldjump"/>
          </p:cNvPr>
          <p:cNvSpPr/>
          <p:nvPr/>
        </p:nvSpPr>
        <p:spPr bwMode="auto">
          <a:xfrm>
            <a:off x="2419335" y="1409686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sx="1000" sy="1000" kx="1200000" algn="br" rotWithShape="0">
              <a:prstClr val="black"/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 prstMaterial="flat">
            <a:bevelT w="63500" h="25400"/>
            <a:bevelB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1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92" grpId="0" animBg="1"/>
      <p:bldP spid="110" grpId="1"/>
      <p:bldP spid="111" grpId="1"/>
      <p:bldP spid="68" grpId="0" animBg="1"/>
      <p:bldP spid="63" grpId="0" animBg="1"/>
      <p:bldP spid="62" grpId="0" animBg="1"/>
      <p:bldP spid="64" grpId="0" animBg="1"/>
      <p:bldP spid="65" grpId="0" animBg="1"/>
      <p:bldP spid="61" grpId="0" animBg="1"/>
      <p:bldP spid="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с двумя скругленными соседними углами 26"/>
          <p:cNvSpPr/>
          <p:nvPr/>
        </p:nvSpPr>
        <p:spPr bwMode="auto">
          <a:xfrm>
            <a:off x="285720" y="1000108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5720" y="357166"/>
            <a:ext cx="857256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Устный счет</a:t>
            </a:r>
            <a:endParaRPr lang="ru-RU" sz="2800" b="1" cap="all" dirty="0">
              <a:ln w="0"/>
              <a:solidFill>
                <a:schemeClr val="bg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285984" y="1357298"/>
          <a:ext cx="4572000" cy="1280160"/>
        </p:xfrm>
        <a:graphic>
          <a:graphicData uri="http://schemas.openxmlformats.org/drawingml/2006/table">
            <a:tbl>
              <a:tblPr firstRow="1" bandRow="1">
                <a:effectLst>
                  <a:outerShdw blurRad="76200" dir="13500000" sy="23000" kx="1200000" algn="br" rotWithShape="0">
                    <a:prstClr val="black">
                      <a:alpha val="20000"/>
                    </a:prstClr>
                  </a:outerShdw>
                </a:effectLst>
                <a:tableStyleId>{D113A9D2-9D6B-4929-AA2D-F23B5EE8CBE7}</a:tableStyleId>
              </a:tblPr>
              <a:tblGrid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85720" y="2714620"/>
            <a:ext cx="8572560" cy="3693319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одной прямой на одном расстоянии друг от друга стоят 3 телеграфных столба. Крайние находятся от дороги на расстоянии 18м и 48м. Найти расстояние, на котором находится от дороги средний столб.</a:t>
            </a:r>
          </a:p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4" name="Прямоугольник с двумя скругленными соседними углами 33"/>
          <p:cNvSpPr/>
          <p:nvPr/>
        </p:nvSpPr>
        <p:spPr bwMode="auto">
          <a:xfrm rot="10800000">
            <a:off x="285720" y="6286520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51" name="Picture 23" descr="C:\Users\VV\Desktop\1сент 2013\Клетка\Kletka.jpg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85786" y="3643314"/>
            <a:ext cx="3429024" cy="2553909"/>
          </a:xfrm>
          <a:prstGeom prst="rect">
            <a:avLst/>
          </a:prstGeom>
          <a:ln>
            <a:noFill/>
          </a:ln>
          <a:effectLst>
            <a:outerShdw blurRad="139700" dist="38100" dir="8100000" sx="103000" sy="103000" algn="tr" rotWithShape="0">
              <a:prstClr val="black">
                <a:alpha val="40000"/>
              </a:prstClr>
            </a:outerShdw>
          </a:effectLst>
        </p:spPr>
      </p:pic>
      <p:sp>
        <p:nvSpPr>
          <p:cNvPr id="92" name="Полилиния 91"/>
          <p:cNvSpPr/>
          <p:nvPr/>
        </p:nvSpPr>
        <p:spPr bwMode="auto">
          <a:xfrm>
            <a:off x="1343001" y="3948139"/>
            <a:ext cx="2314575" cy="1804987"/>
          </a:xfrm>
          <a:custGeom>
            <a:avLst/>
            <a:gdLst>
              <a:gd name="connsiteX0" fmla="*/ 0 w 2314575"/>
              <a:gd name="connsiteY0" fmla="*/ 1800225 h 1804987"/>
              <a:gd name="connsiteX1" fmla="*/ 2314575 w 2314575"/>
              <a:gd name="connsiteY1" fmla="*/ 1804987 h 1804987"/>
              <a:gd name="connsiteX2" fmla="*/ 2314575 w 2314575"/>
              <a:gd name="connsiteY2" fmla="*/ 0 h 1804987"/>
              <a:gd name="connsiteX3" fmla="*/ 0 w 2314575"/>
              <a:gd name="connsiteY3" fmla="*/ 900112 h 1804987"/>
              <a:gd name="connsiteX4" fmla="*/ 0 w 2314575"/>
              <a:gd name="connsiteY4" fmla="*/ 1800225 h 1804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14575" h="1804987">
                <a:moveTo>
                  <a:pt x="0" y="1800225"/>
                </a:moveTo>
                <a:lnTo>
                  <a:pt x="2314575" y="1804987"/>
                </a:lnTo>
                <a:lnTo>
                  <a:pt x="2314575" y="0"/>
                </a:lnTo>
                <a:lnTo>
                  <a:pt x="0" y="900112"/>
                </a:lnTo>
                <a:lnTo>
                  <a:pt x="0" y="1800225"/>
                </a:lnTo>
                <a:close/>
              </a:path>
            </a:pathLst>
          </a:custGeom>
          <a:solidFill>
            <a:schemeClr val="accent1">
              <a:alpha val="56000"/>
            </a:schemeClr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81" name="Прямая соединительная линия 80"/>
          <p:cNvCxnSpPr/>
          <p:nvPr/>
        </p:nvCxnSpPr>
        <p:spPr bwMode="auto">
          <a:xfrm rot="5400000">
            <a:off x="1815899" y="5074636"/>
            <a:ext cx="1368000" cy="798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101600" dir="15960000" sy="23000" kx="1200000" algn="br" rotWithShape="0">
              <a:prstClr val="black">
                <a:alpha val="19000"/>
              </a:prstClr>
            </a:outerShdw>
          </a:effectLst>
        </p:spPr>
      </p:cxnSp>
      <p:grpSp>
        <p:nvGrpSpPr>
          <p:cNvPr id="3" name="Группа 69"/>
          <p:cNvGrpSpPr/>
          <p:nvPr/>
        </p:nvGrpSpPr>
        <p:grpSpPr>
          <a:xfrm rot="1320000">
            <a:off x="2491669" y="5566975"/>
            <a:ext cx="204226" cy="146165"/>
            <a:chOff x="1763406" y="4906747"/>
            <a:chExt cx="204226" cy="146165"/>
          </a:xfrm>
        </p:grpSpPr>
        <p:cxnSp>
          <p:nvCxnSpPr>
            <p:cNvPr id="67" name="Прямая соединительная линия 66"/>
            <p:cNvCxnSpPr/>
            <p:nvPr/>
          </p:nvCxnSpPr>
          <p:spPr bwMode="auto">
            <a:xfrm rot="16440000" flipH="1">
              <a:off x="1859632" y="4944912"/>
              <a:ext cx="144000" cy="72000"/>
            </a:xfrm>
            <a:prstGeom prst="line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5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01600" dir="15960000" sy="23000" kx="1200000" algn="br" rotWithShape="0">
                <a:prstClr val="black">
                  <a:alpha val="19000"/>
                </a:prstClr>
              </a:outerShdw>
            </a:effectLst>
          </p:spPr>
        </p:cxnSp>
        <p:cxnSp>
          <p:nvCxnSpPr>
            <p:cNvPr id="69" name="Прямая соединительная линия 68"/>
            <p:cNvCxnSpPr/>
            <p:nvPr/>
          </p:nvCxnSpPr>
          <p:spPr bwMode="auto">
            <a:xfrm rot="11040000" flipH="1">
              <a:off x="1763406" y="4906747"/>
              <a:ext cx="144000" cy="72000"/>
            </a:xfrm>
            <a:prstGeom prst="line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5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01600" dir="15960000" sy="23000" kx="1200000" algn="br" rotWithShape="0">
                <a:prstClr val="black">
                  <a:alpha val="19000"/>
                </a:prstClr>
              </a:outerShdw>
            </a:effectLst>
          </p:spPr>
        </p:cxnSp>
      </p:grpSp>
      <p:grpSp>
        <p:nvGrpSpPr>
          <p:cNvPr id="4" name="Группа 94"/>
          <p:cNvGrpSpPr/>
          <p:nvPr/>
        </p:nvGrpSpPr>
        <p:grpSpPr>
          <a:xfrm rot="1320000">
            <a:off x="3648959" y="5571730"/>
            <a:ext cx="204226" cy="146165"/>
            <a:chOff x="1763406" y="4906747"/>
            <a:chExt cx="204226" cy="146165"/>
          </a:xfrm>
        </p:grpSpPr>
        <p:cxnSp>
          <p:nvCxnSpPr>
            <p:cNvPr id="96" name="Прямая соединительная линия 95"/>
            <p:cNvCxnSpPr/>
            <p:nvPr/>
          </p:nvCxnSpPr>
          <p:spPr bwMode="auto">
            <a:xfrm rot="16440000" flipH="1">
              <a:off x="1859632" y="4944912"/>
              <a:ext cx="144000" cy="72000"/>
            </a:xfrm>
            <a:prstGeom prst="line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5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01600" dir="15960000" sy="23000" kx="1200000" algn="br" rotWithShape="0">
                <a:prstClr val="black">
                  <a:alpha val="19000"/>
                </a:prstClr>
              </a:outerShdw>
            </a:effectLst>
          </p:spPr>
        </p:cxnSp>
        <p:cxnSp>
          <p:nvCxnSpPr>
            <p:cNvPr id="97" name="Прямая соединительная линия 96"/>
            <p:cNvCxnSpPr/>
            <p:nvPr/>
          </p:nvCxnSpPr>
          <p:spPr bwMode="auto">
            <a:xfrm rot="11040000" flipH="1">
              <a:off x="1763406" y="4906747"/>
              <a:ext cx="144000" cy="72000"/>
            </a:xfrm>
            <a:prstGeom prst="line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5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01600" dir="15960000" sy="23000" kx="1200000" algn="br" rotWithShape="0">
                <a:prstClr val="black">
                  <a:alpha val="19000"/>
                </a:prstClr>
              </a:outerShdw>
            </a:effectLst>
          </p:spPr>
        </p:cxnSp>
      </p:grpSp>
      <p:cxnSp>
        <p:nvCxnSpPr>
          <p:cNvPr id="101" name="Прямая соединительная линия 100"/>
          <p:cNvCxnSpPr/>
          <p:nvPr/>
        </p:nvCxnSpPr>
        <p:spPr bwMode="auto">
          <a:xfrm rot="-420000">
            <a:off x="3642415" y="5734997"/>
            <a:ext cx="272354" cy="3240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3" name="Прямая соединительная линия 102"/>
          <p:cNvCxnSpPr/>
          <p:nvPr/>
        </p:nvCxnSpPr>
        <p:spPr bwMode="auto">
          <a:xfrm rot="-420000">
            <a:off x="1072497" y="5736254"/>
            <a:ext cx="272354" cy="3240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5" name="Группа 105"/>
          <p:cNvGrpSpPr/>
          <p:nvPr/>
        </p:nvGrpSpPr>
        <p:grpSpPr>
          <a:xfrm rot="1320000">
            <a:off x="1339127" y="5566973"/>
            <a:ext cx="204226" cy="146165"/>
            <a:chOff x="1763406" y="4906747"/>
            <a:chExt cx="204226" cy="146165"/>
          </a:xfrm>
        </p:grpSpPr>
        <p:cxnSp>
          <p:nvCxnSpPr>
            <p:cNvPr id="107" name="Прямая соединительная линия 106"/>
            <p:cNvCxnSpPr/>
            <p:nvPr/>
          </p:nvCxnSpPr>
          <p:spPr bwMode="auto">
            <a:xfrm rot="16440000" flipH="1">
              <a:off x="1859632" y="4944912"/>
              <a:ext cx="144000" cy="72000"/>
            </a:xfrm>
            <a:prstGeom prst="line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5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01600" dir="15960000" sy="23000" kx="1200000" algn="br" rotWithShape="0">
                <a:prstClr val="black">
                  <a:alpha val="19000"/>
                </a:prstClr>
              </a:outerShdw>
            </a:effectLst>
          </p:spPr>
        </p:cxnSp>
        <p:cxnSp>
          <p:nvCxnSpPr>
            <p:cNvPr id="108" name="Прямая соединительная линия 107"/>
            <p:cNvCxnSpPr/>
            <p:nvPr/>
          </p:nvCxnSpPr>
          <p:spPr bwMode="auto">
            <a:xfrm rot="11040000" flipH="1">
              <a:off x="1763406" y="4906747"/>
              <a:ext cx="144000" cy="72000"/>
            </a:xfrm>
            <a:prstGeom prst="line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5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101600" dir="15960000" sy="23000" kx="1200000" algn="br" rotWithShape="0">
                <a:prstClr val="black">
                  <a:alpha val="19000"/>
                </a:prstClr>
              </a:outerShdw>
            </a:effectLst>
          </p:spPr>
        </p:cxnSp>
      </p:grpSp>
      <p:sp>
        <p:nvSpPr>
          <p:cNvPr id="110" name="TextBox 109"/>
          <p:cNvSpPr txBox="1"/>
          <p:nvPr/>
        </p:nvSpPr>
        <p:spPr>
          <a:xfrm>
            <a:off x="928662" y="5138749"/>
            <a:ext cx="4683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</a:rPr>
              <a:t>18м</a:t>
            </a:r>
            <a:endParaRPr lang="ru-RU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3586157" y="4714870"/>
            <a:ext cx="4683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</a:rPr>
              <a:t>48м</a:t>
            </a:r>
            <a:endParaRPr lang="ru-RU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8" name="Овал 67"/>
          <p:cNvSpPr/>
          <p:nvPr/>
        </p:nvSpPr>
        <p:spPr bwMode="auto">
          <a:xfrm>
            <a:off x="1309662" y="4822037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  <a:effectLst>
            <a:outerShdw blurRad="101600" dir="15960000" sy="23000" kx="1200000" algn="br" rotWithShape="0">
              <a:prstClr val="black">
                <a:alpha val="19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3" name="Овал 62"/>
          <p:cNvSpPr/>
          <p:nvPr/>
        </p:nvSpPr>
        <p:spPr bwMode="auto">
          <a:xfrm>
            <a:off x="2466957" y="4360075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  <a:effectLst>
            <a:outerShdw blurRad="101600" dir="15960000" sy="23000" kx="1200000" algn="br" rotWithShape="0">
              <a:prstClr val="black">
                <a:alpha val="19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Овал 61"/>
          <p:cNvSpPr/>
          <p:nvPr/>
        </p:nvSpPr>
        <p:spPr bwMode="auto">
          <a:xfrm>
            <a:off x="3619496" y="3921923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  <a:effectLst>
            <a:outerShdw blurRad="101600" dir="15960000" sy="23000" kx="1200000" algn="br" rotWithShape="0">
              <a:prstClr val="black">
                <a:alpha val="19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4" name="Овал 63"/>
          <p:cNvSpPr/>
          <p:nvPr/>
        </p:nvSpPr>
        <p:spPr bwMode="auto">
          <a:xfrm>
            <a:off x="3621877" y="5715016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  <a:effectLst>
            <a:outerShdw blurRad="101600" dir="15960000" sy="23000" kx="1200000" algn="br" rotWithShape="0">
              <a:prstClr val="black">
                <a:alpha val="19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5" name="Овал 64"/>
          <p:cNvSpPr/>
          <p:nvPr/>
        </p:nvSpPr>
        <p:spPr bwMode="auto">
          <a:xfrm>
            <a:off x="1307281" y="5710254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  <a:effectLst>
            <a:outerShdw blurRad="101600" dir="15960000" sy="23000" kx="1200000" algn="br" rotWithShape="0">
              <a:prstClr val="black">
                <a:alpha val="19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Овал 60"/>
          <p:cNvSpPr/>
          <p:nvPr/>
        </p:nvSpPr>
        <p:spPr bwMode="auto">
          <a:xfrm>
            <a:off x="2464575" y="5710246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  <a:effectLst>
            <a:outerShdw blurRad="101600" dir="15960000" sy="23000" kx="1200000" algn="br" rotWithShape="0">
              <a:prstClr val="black">
                <a:alpha val="19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252615" y="3886213"/>
            <a:ext cx="428628" cy="523220"/>
          </a:xfrm>
          <a:prstGeom prst="rect">
            <a:avLst/>
          </a:prstGeom>
          <a:noFill/>
          <a:effectLst>
            <a:outerShdw blurRad="101600" dir="15960000" sy="23000" kx="1200000" algn="br" rotWithShape="0">
              <a:prstClr val="black">
                <a:alpha val="19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281200" y="5676912"/>
            <a:ext cx="428628" cy="523220"/>
          </a:xfrm>
          <a:prstGeom prst="rect">
            <a:avLst/>
          </a:prstGeom>
          <a:noFill/>
          <a:effectLst>
            <a:outerShdw blurRad="101600" dir="15960000" sy="23000" kx="1200000" algn="br" rotWithShape="0">
              <a:prstClr val="black">
                <a:alpha val="19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614721" y="3648063"/>
            <a:ext cx="428628" cy="523220"/>
          </a:xfrm>
          <a:prstGeom prst="rect">
            <a:avLst/>
          </a:prstGeom>
          <a:noFill/>
          <a:effectLst>
            <a:outerShdw blurRad="101600" dir="15960000" sy="23000" kx="1200000" algn="br" rotWithShape="0">
              <a:prstClr val="black">
                <a:alpha val="19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614728" y="5676919"/>
            <a:ext cx="428628" cy="523220"/>
          </a:xfrm>
          <a:prstGeom prst="rect">
            <a:avLst/>
          </a:prstGeom>
          <a:noFill/>
          <a:effectLst>
            <a:outerShdw blurRad="101600" dir="15960000" sy="23000" kx="1200000" algn="br" rotWithShape="0">
              <a:prstClr val="black">
                <a:alpha val="19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81048" y="4391049"/>
            <a:ext cx="428628" cy="523220"/>
          </a:xfrm>
          <a:prstGeom prst="rect">
            <a:avLst/>
          </a:prstGeom>
          <a:noFill/>
          <a:effectLst>
            <a:outerShdw blurRad="101600" dir="15960000" sy="23000" kx="1200000" algn="br" rotWithShape="0">
              <a:prstClr val="black">
                <a:alpha val="19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714876" y="3643314"/>
            <a:ext cx="364333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решение</a:t>
            </a:r>
            <a:endParaRPr lang="ru-RU" sz="2800" b="1" cap="all" dirty="0">
              <a:ln w="0"/>
              <a:solidFill>
                <a:schemeClr val="bg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357686" y="4214818"/>
            <a:ext cx="428628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ABCD –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трапеция, </a:t>
            </a:r>
          </a:p>
          <a:p>
            <a:pPr algn="ctr"/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MN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- средняя линия.</a:t>
            </a:r>
          </a:p>
          <a:p>
            <a:pPr algn="ctr"/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MN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= (48+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/2</a:t>
            </a:r>
          </a:p>
          <a:p>
            <a:pPr algn="ctr"/>
            <a:r>
              <a:rPr lang="ru-RU" b="1" dirty="0" smtClean="0">
                <a:solidFill>
                  <a:srgbClr val="760000"/>
                </a:solidFill>
              </a:rPr>
              <a:t>Ответ: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MN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33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995337" y="5691203"/>
            <a:ext cx="428628" cy="523220"/>
          </a:xfrm>
          <a:prstGeom prst="rect">
            <a:avLst/>
          </a:prstGeom>
          <a:noFill/>
          <a:effectLst>
            <a:outerShdw blurRad="101600" dir="15960000" sy="23000" kx="1200000" algn="br" rotWithShape="0">
              <a:prstClr val="black">
                <a:alpha val="19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500298" y="4857760"/>
            <a:ext cx="2792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  <a:endParaRPr lang="ru-RU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5" name="Прямоугольник 44">
            <a:hlinkClick r:id="rId4" action="ppaction://hlinksldjump"/>
          </p:cNvPr>
          <p:cNvSpPr/>
          <p:nvPr/>
        </p:nvSpPr>
        <p:spPr bwMode="auto">
          <a:xfrm>
            <a:off x="2143108" y="6296045"/>
            <a:ext cx="5715040" cy="23336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>
              <a:spcAft>
                <a:spcPts val="600"/>
              </a:spcAft>
            </a:pPr>
            <a:r>
              <a:rPr lang="ru-RU" sz="1400" b="1" cap="all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Перейти к физкультминутке</a:t>
            </a:r>
          </a:p>
        </p:txBody>
      </p:sp>
      <p:sp>
        <p:nvSpPr>
          <p:cNvPr id="54" name="Овал 53">
            <a:hlinkClick r:id="rId5" action="ppaction://hlinksldjump"/>
          </p:cNvPr>
          <p:cNvSpPr/>
          <p:nvPr/>
        </p:nvSpPr>
        <p:spPr bwMode="auto">
          <a:xfrm>
            <a:off x="3929058" y="1401028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2</a:t>
            </a:r>
          </a:p>
        </p:txBody>
      </p:sp>
      <p:sp>
        <p:nvSpPr>
          <p:cNvPr id="55" name="Овал 54">
            <a:hlinkClick r:id="rId6" action="ppaction://hlinksldjump"/>
          </p:cNvPr>
          <p:cNvSpPr/>
          <p:nvPr/>
        </p:nvSpPr>
        <p:spPr bwMode="auto">
          <a:xfrm>
            <a:off x="5434019" y="1401028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3</a:t>
            </a:r>
          </a:p>
        </p:txBody>
      </p:sp>
      <p:sp>
        <p:nvSpPr>
          <p:cNvPr id="56" name="Овал 55">
            <a:hlinkClick r:id="rId7" action="ppaction://hlinksldjump"/>
          </p:cNvPr>
          <p:cNvSpPr/>
          <p:nvPr/>
        </p:nvSpPr>
        <p:spPr bwMode="auto">
          <a:xfrm>
            <a:off x="2428860" y="2043970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4</a:t>
            </a:r>
          </a:p>
        </p:txBody>
      </p:sp>
      <p:sp>
        <p:nvSpPr>
          <p:cNvPr id="57" name="Овал 56">
            <a:hlinkClick r:id="rId8" action="ppaction://hlinksldjump"/>
          </p:cNvPr>
          <p:cNvSpPr/>
          <p:nvPr/>
        </p:nvSpPr>
        <p:spPr bwMode="auto">
          <a:xfrm>
            <a:off x="3929058" y="2043970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5</a:t>
            </a:r>
          </a:p>
        </p:txBody>
      </p:sp>
      <p:sp>
        <p:nvSpPr>
          <p:cNvPr id="58" name="Овал 57">
            <a:hlinkClick r:id="rId9" action="ppaction://hlinksldjump"/>
          </p:cNvPr>
          <p:cNvSpPr/>
          <p:nvPr/>
        </p:nvSpPr>
        <p:spPr bwMode="auto">
          <a:xfrm>
            <a:off x="5434019" y="2043970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6</a:t>
            </a:r>
          </a:p>
        </p:txBody>
      </p:sp>
      <p:sp>
        <p:nvSpPr>
          <p:cNvPr id="59" name="Овал 58">
            <a:hlinkClick r:id="rId10" action="ppaction://hlinksldjump"/>
          </p:cNvPr>
          <p:cNvSpPr/>
          <p:nvPr/>
        </p:nvSpPr>
        <p:spPr bwMode="auto">
          <a:xfrm>
            <a:off x="2419335" y="1409686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sx="1000" sy="1000" kx="1200000" algn="br" rotWithShape="0">
              <a:prstClr val="black"/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 prstMaterial="flat">
            <a:bevelT w="63500" h="25400"/>
            <a:bevelB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1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6" grpId="0"/>
      <p:bldP spid="47" grpId="0"/>
      <p:bldP spid="48" grpId="0"/>
      <p:bldP spid="42" grpId="0"/>
      <p:bldP spid="49" grpId="0"/>
      <p:bldP spid="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с двумя скругленными соседними углами 26"/>
          <p:cNvSpPr/>
          <p:nvPr/>
        </p:nvSpPr>
        <p:spPr bwMode="auto">
          <a:xfrm>
            <a:off x="285720" y="1000108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5720" y="357166"/>
            <a:ext cx="857256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Устный счет</a:t>
            </a:r>
            <a:endParaRPr lang="ru-RU" sz="2800" b="1" cap="all" dirty="0">
              <a:ln w="0"/>
              <a:solidFill>
                <a:schemeClr val="bg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285984" y="1357298"/>
          <a:ext cx="4572000" cy="1280160"/>
        </p:xfrm>
        <a:graphic>
          <a:graphicData uri="http://schemas.openxmlformats.org/drawingml/2006/table">
            <a:tbl>
              <a:tblPr firstRow="1" bandRow="1">
                <a:effectLst>
                  <a:outerShdw blurRad="76200" dir="13500000" sy="23000" kx="1200000" algn="br" rotWithShape="0">
                    <a:prstClr val="black">
                      <a:alpha val="20000"/>
                    </a:prstClr>
                  </a:outerShdw>
                </a:effectLst>
                <a:tableStyleId>{D113A9D2-9D6B-4929-AA2D-F23B5EE8CBE7}</a:tableStyleId>
              </a:tblPr>
              <a:tblGrid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85720" y="2714620"/>
            <a:ext cx="8572560" cy="3693319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Девочка прошла от дома по направлению на запад 500 м. Затем повернула на север и прошла 300 м. После этого она повернула на восток и прошла еще 100 м. На каком расстоянии от дома оказалась девочка?</a:t>
            </a:r>
          </a:p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4" name="Прямоугольник с двумя скругленными соседними углами 33"/>
          <p:cNvSpPr/>
          <p:nvPr/>
        </p:nvSpPr>
        <p:spPr bwMode="auto">
          <a:xfrm rot="10800000">
            <a:off x="285720" y="6286520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51" name="Picture 23" descr="C:\Users\VV\Desktop\1сент 2013\Клетка\Kletka.jpg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85786" y="3643314"/>
            <a:ext cx="3429024" cy="2553909"/>
          </a:xfrm>
          <a:prstGeom prst="rect">
            <a:avLst/>
          </a:prstGeom>
          <a:ln>
            <a:noFill/>
          </a:ln>
          <a:effectLst>
            <a:outerShdw blurRad="139700" dist="38100" dir="8100000" sx="103000" sy="103000" algn="tr" rotWithShape="0">
              <a:prstClr val="black">
                <a:alpha val="40000"/>
              </a:prstClr>
            </a:outerShdw>
          </a:effectLst>
        </p:spPr>
      </p:pic>
      <p:sp>
        <p:nvSpPr>
          <p:cNvPr id="110" name="TextBox 109"/>
          <p:cNvSpPr txBox="1"/>
          <p:nvPr/>
        </p:nvSpPr>
        <p:spPr>
          <a:xfrm>
            <a:off x="2390770" y="5648334"/>
            <a:ext cx="5533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</a:rPr>
              <a:t>500м</a:t>
            </a:r>
            <a:endParaRPr lang="ru-RU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786050" y="4572008"/>
            <a:ext cx="2792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  <a:endParaRPr lang="ru-RU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45" name="Прямая со стрелкой 44"/>
          <p:cNvCxnSpPr/>
          <p:nvPr/>
        </p:nvCxnSpPr>
        <p:spPr bwMode="auto">
          <a:xfrm rot="10800000">
            <a:off x="1323418" y="5643578"/>
            <a:ext cx="2358000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8" name="Прямая со стрелкой 47"/>
          <p:cNvCxnSpPr/>
          <p:nvPr/>
        </p:nvCxnSpPr>
        <p:spPr bwMode="auto">
          <a:xfrm rot="16440000" flipV="1">
            <a:off x="593429" y="4854892"/>
            <a:ext cx="1476000" cy="10239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0" name="TextBox 69"/>
          <p:cNvSpPr txBox="1"/>
          <p:nvPr/>
        </p:nvSpPr>
        <p:spPr>
          <a:xfrm>
            <a:off x="847698" y="4714884"/>
            <a:ext cx="5533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</a:rPr>
              <a:t>300м</a:t>
            </a:r>
            <a:endParaRPr lang="ru-RU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71" name="Прямая со стрелкой 70"/>
          <p:cNvCxnSpPr/>
          <p:nvPr/>
        </p:nvCxnSpPr>
        <p:spPr bwMode="auto">
          <a:xfrm flipV="1">
            <a:off x="1333475" y="4171951"/>
            <a:ext cx="828000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3" name="TextBox 72"/>
          <p:cNvSpPr txBox="1"/>
          <p:nvPr/>
        </p:nvSpPr>
        <p:spPr>
          <a:xfrm>
            <a:off x="1500166" y="3929066"/>
            <a:ext cx="5533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</a:rPr>
              <a:t>100м</a:t>
            </a:r>
            <a:endParaRPr lang="ru-RU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75" name="Прямая соединительная линия 74"/>
          <p:cNvCxnSpPr/>
          <p:nvPr/>
        </p:nvCxnSpPr>
        <p:spPr bwMode="auto">
          <a:xfrm rot="16140000" flipH="1">
            <a:off x="2166923" y="4162432"/>
            <a:ext cx="1500198" cy="150019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2">
                <a:lumMod val="7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sp>
        <p:nvSpPr>
          <p:cNvPr id="23" name="Прямоугольник 22">
            <a:hlinkClick r:id="rId4" action="ppaction://hlinksldjump"/>
          </p:cNvPr>
          <p:cNvSpPr/>
          <p:nvPr/>
        </p:nvSpPr>
        <p:spPr bwMode="auto">
          <a:xfrm>
            <a:off x="2143108" y="6296045"/>
            <a:ext cx="5715040" cy="23336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>
              <a:spcAft>
                <a:spcPts val="600"/>
              </a:spcAft>
            </a:pPr>
            <a:r>
              <a:rPr lang="ru-RU" sz="1400" b="1" cap="all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Перейти к физкультминутке</a:t>
            </a:r>
          </a:p>
        </p:txBody>
      </p:sp>
      <p:sp>
        <p:nvSpPr>
          <p:cNvPr id="41" name="Овал 40">
            <a:hlinkClick r:id="rId5" action="ppaction://hlinksldjump"/>
          </p:cNvPr>
          <p:cNvSpPr/>
          <p:nvPr/>
        </p:nvSpPr>
        <p:spPr bwMode="auto">
          <a:xfrm>
            <a:off x="2428860" y="1401028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1</a:t>
            </a:r>
          </a:p>
        </p:txBody>
      </p:sp>
      <p:sp>
        <p:nvSpPr>
          <p:cNvPr id="43" name="Овал 42">
            <a:hlinkClick r:id="rId6" action="ppaction://hlinksldjump"/>
          </p:cNvPr>
          <p:cNvSpPr/>
          <p:nvPr/>
        </p:nvSpPr>
        <p:spPr bwMode="auto">
          <a:xfrm>
            <a:off x="5434019" y="1401028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3</a:t>
            </a:r>
          </a:p>
        </p:txBody>
      </p:sp>
      <p:sp>
        <p:nvSpPr>
          <p:cNvPr id="44" name="Овал 43">
            <a:hlinkClick r:id="rId7" action="ppaction://hlinksldjump"/>
          </p:cNvPr>
          <p:cNvSpPr/>
          <p:nvPr/>
        </p:nvSpPr>
        <p:spPr bwMode="auto">
          <a:xfrm>
            <a:off x="2428860" y="2043970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4</a:t>
            </a:r>
          </a:p>
        </p:txBody>
      </p:sp>
      <p:sp>
        <p:nvSpPr>
          <p:cNvPr id="46" name="Овал 45">
            <a:hlinkClick r:id="rId8" action="ppaction://hlinksldjump"/>
          </p:cNvPr>
          <p:cNvSpPr/>
          <p:nvPr/>
        </p:nvSpPr>
        <p:spPr bwMode="auto">
          <a:xfrm>
            <a:off x="3929058" y="2043970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5</a:t>
            </a:r>
          </a:p>
        </p:txBody>
      </p:sp>
      <p:sp>
        <p:nvSpPr>
          <p:cNvPr id="47" name="Овал 46">
            <a:hlinkClick r:id="rId9" action="ppaction://hlinksldjump"/>
          </p:cNvPr>
          <p:cNvSpPr/>
          <p:nvPr/>
        </p:nvSpPr>
        <p:spPr bwMode="auto">
          <a:xfrm>
            <a:off x="5434019" y="2043970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6</a:t>
            </a:r>
          </a:p>
        </p:txBody>
      </p:sp>
      <p:sp>
        <p:nvSpPr>
          <p:cNvPr id="49" name="Овал 48">
            <a:hlinkClick r:id="rId10" action="ppaction://hlinksldjump"/>
          </p:cNvPr>
          <p:cNvSpPr/>
          <p:nvPr/>
        </p:nvSpPr>
        <p:spPr bwMode="auto">
          <a:xfrm>
            <a:off x="3952870" y="1414448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sx="1000" sy="1000" kx="1200000" algn="br" rotWithShape="0">
              <a:prstClr val="black"/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 prstMaterial="flat">
            <a:bevelT w="63500" h="25400"/>
            <a:bevelB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2</a:t>
            </a:r>
            <a:endParaRPr kumimoji="0" lang="ru-RU" sz="3600" b="1" i="0" u="none" strike="noStrike" spc="300" normalizeH="0" baseline="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5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10" grpId="0"/>
      <p:bldP spid="36" grpId="0"/>
      <p:bldP spid="70" grpId="0"/>
      <p:bldP spid="7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с двумя скругленными соседними углами 26"/>
          <p:cNvSpPr/>
          <p:nvPr/>
        </p:nvSpPr>
        <p:spPr bwMode="auto">
          <a:xfrm>
            <a:off x="285720" y="1000108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5720" y="357166"/>
            <a:ext cx="857256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Устный счет</a:t>
            </a:r>
            <a:endParaRPr lang="ru-RU" sz="2800" b="1" cap="all" dirty="0">
              <a:ln w="0"/>
              <a:solidFill>
                <a:schemeClr val="bg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285984" y="1357298"/>
          <a:ext cx="4572000" cy="1280160"/>
        </p:xfrm>
        <a:graphic>
          <a:graphicData uri="http://schemas.openxmlformats.org/drawingml/2006/table">
            <a:tbl>
              <a:tblPr firstRow="1" bandRow="1">
                <a:effectLst>
                  <a:outerShdw blurRad="76200" dir="13500000" sy="23000" kx="1200000" algn="br" rotWithShape="0">
                    <a:prstClr val="black">
                      <a:alpha val="20000"/>
                    </a:prstClr>
                  </a:outerShdw>
                </a:effectLst>
                <a:tableStyleId>{D113A9D2-9D6B-4929-AA2D-F23B5EE8CBE7}</a:tableStyleId>
              </a:tblPr>
              <a:tblGrid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85720" y="2714620"/>
            <a:ext cx="8572560" cy="3693319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Девочка прошла от дома по направлению на запад 500 м. Затем повернула на север и прошла 300 м. После этого она повернула на восток и прошла еще 100 м. На каком расстоянии от дома оказалась девочка?</a:t>
            </a:r>
          </a:p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4" name="Прямоугольник с двумя скругленными соседними углами 33"/>
          <p:cNvSpPr/>
          <p:nvPr/>
        </p:nvSpPr>
        <p:spPr bwMode="auto">
          <a:xfrm rot="10800000">
            <a:off x="285720" y="6286520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51" name="Picture 23" descr="C:\Users\VV\Desktop\1сент 2013\Клетка\Kletka.jpg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85786" y="3643314"/>
            <a:ext cx="3429024" cy="2553909"/>
          </a:xfrm>
          <a:prstGeom prst="rect">
            <a:avLst/>
          </a:prstGeom>
          <a:ln>
            <a:noFill/>
          </a:ln>
          <a:effectLst>
            <a:outerShdw blurRad="139700" dist="38100" dir="8100000" sx="103000" sy="103000" algn="tr" rotWithShape="0">
              <a:prstClr val="black">
                <a:alpha val="40000"/>
              </a:prstClr>
            </a:outerShdw>
          </a:effectLst>
        </p:spPr>
      </p:pic>
      <p:sp>
        <p:nvSpPr>
          <p:cNvPr id="110" name="TextBox 109"/>
          <p:cNvSpPr txBox="1"/>
          <p:nvPr/>
        </p:nvSpPr>
        <p:spPr>
          <a:xfrm>
            <a:off x="2390770" y="5648334"/>
            <a:ext cx="5533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</a:rPr>
              <a:t>500м</a:t>
            </a:r>
            <a:endParaRPr lang="ru-RU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786050" y="4572008"/>
            <a:ext cx="2792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  <a:endParaRPr lang="ru-RU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45" name="Прямая со стрелкой 44"/>
          <p:cNvCxnSpPr/>
          <p:nvPr/>
        </p:nvCxnSpPr>
        <p:spPr bwMode="auto">
          <a:xfrm rot="10800000">
            <a:off x="1323418" y="5643578"/>
            <a:ext cx="2358000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8" name="Прямая со стрелкой 47"/>
          <p:cNvCxnSpPr/>
          <p:nvPr/>
        </p:nvCxnSpPr>
        <p:spPr bwMode="auto">
          <a:xfrm rot="16440000" flipV="1">
            <a:off x="593429" y="4854892"/>
            <a:ext cx="1476000" cy="10239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0" name="TextBox 69"/>
          <p:cNvSpPr txBox="1"/>
          <p:nvPr/>
        </p:nvSpPr>
        <p:spPr>
          <a:xfrm>
            <a:off x="847698" y="4714884"/>
            <a:ext cx="5533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</a:rPr>
              <a:t>300м</a:t>
            </a:r>
            <a:endParaRPr lang="ru-RU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71" name="Прямая со стрелкой 70"/>
          <p:cNvCxnSpPr/>
          <p:nvPr/>
        </p:nvCxnSpPr>
        <p:spPr bwMode="auto">
          <a:xfrm flipV="1">
            <a:off x="1333475" y="4171951"/>
            <a:ext cx="828000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3" name="TextBox 72"/>
          <p:cNvSpPr txBox="1"/>
          <p:nvPr/>
        </p:nvSpPr>
        <p:spPr>
          <a:xfrm>
            <a:off x="1500166" y="3929066"/>
            <a:ext cx="5533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</a:rPr>
              <a:t>100м</a:t>
            </a:r>
            <a:endParaRPr lang="ru-RU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75" name="Прямая соединительная линия 74"/>
          <p:cNvCxnSpPr/>
          <p:nvPr/>
        </p:nvCxnSpPr>
        <p:spPr bwMode="auto">
          <a:xfrm rot="16140000" flipH="1">
            <a:off x="2166923" y="4162432"/>
            <a:ext cx="1500198" cy="150019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8" name="Овал 67"/>
          <p:cNvSpPr/>
          <p:nvPr/>
        </p:nvSpPr>
        <p:spPr bwMode="auto">
          <a:xfrm>
            <a:off x="1294822" y="4141007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  <a:effectLst>
            <a:outerShdw blurRad="101600" dir="15960000" sy="23000" kx="1200000" algn="br" rotWithShape="0">
              <a:prstClr val="black">
                <a:alpha val="19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3" name="Овал 62"/>
          <p:cNvSpPr/>
          <p:nvPr/>
        </p:nvSpPr>
        <p:spPr bwMode="auto">
          <a:xfrm>
            <a:off x="1295376" y="5605474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  <a:effectLst>
            <a:outerShdw blurRad="101600" dir="15960000" sy="23000" kx="1200000" algn="br" rotWithShape="0">
              <a:prstClr val="black">
                <a:alpha val="19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4" name="Овал 63"/>
          <p:cNvSpPr/>
          <p:nvPr/>
        </p:nvSpPr>
        <p:spPr bwMode="auto">
          <a:xfrm>
            <a:off x="2116917" y="4145762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  <a:effectLst>
            <a:outerShdw blurRad="101600" dir="15960000" sy="23000" kx="1200000" algn="br" rotWithShape="0">
              <a:prstClr val="black">
                <a:alpha val="19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Овал 60"/>
          <p:cNvSpPr/>
          <p:nvPr/>
        </p:nvSpPr>
        <p:spPr bwMode="auto">
          <a:xfrm>
            <a:off x="3629020" y="5607855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  <a:effectLst>
            <a:outerShdw blurRad="101600" dir="15960000" sy="23000" kx="1200000" algn="br" rotWithShape="0">
              <a:prstClr val="black">
                <a:alpha val="19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8" name="Прямая со стрелкой 27"/>
          <p:cNvCxnSpPr/>
          <p:nvPr/>
        </p:nvCxnSpPr>
        <p:spPr bwMode="auto">
          <a:xfrm rot="16440000" flipV="1">
            <a:off x="1417169" y="4855758"/>
            <a:ext cx="1476000" cy="10239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2">
                <a:lumMod val="75000"/>
              </a:schemeClr>
            </a:solidFill>
            <a:prstDash val="lgDash"/>
            <a:round/>
            <a:headEnd type="none" w="med" len="med"/>
            <a:tailEnd type="none"/>
          </a:ln>
          <a:effectLst/>
        </p:spPr>
      </p:cxnSp>
      <p:sp>
        <p:nvSpPr>
          <p:cNvPr id="32" name="Овал 31"/>
          <p:cNvSpPr/>
          <p:nvPr/>
        </p:nvSpPr>
        <p:spPr bwMode="auto">
          <a:xfrm>
            <a:off x="2121679" y="5607855"/>
            <a:ext cx="72000" cy="72000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  <a:headEnd type="none" w="med" len="med"/>
            <a:tailEnd type="none" w="med" len="med"/>
          </a:ln>
          <a:effectLst>
            <a:outerShdw blurRad="101600" dir="15960000" sy="23000" kx="1200000" algn="br" rotWithShape="0">
              <a:prstClr val="black">
                <a:alpha val="19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088345" y="4695852"/>
            <a:ext cx="5533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</a:rPr>
              <a:t>300м</a:t>
            </a:r>
            <a:endParaRPr lang="ru-RU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500166" y="5650721"/>
            <a:ext cx="5533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</a:rPr>
              <a:t>100м</a:t>
            </a:r>
            <a:endParaRPr lang="ru-RU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643174" y="5643578"/>
            <a:ext cx="5533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</a:rPr>
              <a:t>400м</a:t>
            </a:r>
            <a:endParaRPr lang="ru-RU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786314" y="3714752"/>
            <a:ext cx="350046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решение</a:t>
            </a:r>
            <a:endParaRPr lang="ru-RU" sz="2800" b="1" cap="all" dirty="0">
              <a:ln w="0"/>
              <a:solidFill>
                <a:schemeClr val="bg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928794" y="5572140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571868" y="5500702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28662" y="3786190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143108" y="3786190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28662" y="5500702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357686" y="4214818"/>
            <a:ext cx="428628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∆AHD –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прямоугольный, </a:t>
            </a:r>
          </a:p>
          <a:p>
            <a:pPr algn="ctr"/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AH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= 400м</a:t>
            </a:r>
          </a:p>
          <a:p>
            <a:pPr algn="ctr"/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DH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00м</a:t>
            </a:r>
            <a:endParaRPr lang="en-US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т. Пифагора</a:t>
            </a:r>
          </a:p>
          <a:p>
            <a:pPr algn="ctr"/>
            <a:r>
              <a:rPr lang="ru-RU" b="1" dirty="0" smtClean="0">
                <a:solidFill>
                  <a:srgbClr val="760000"/>
                </a:solidFill>
              </a:rPr>
              <a:t>Ответ: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00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Прямоугольник 43">
            <a:hlinkClick r:id="rId4" action="ppaction://hlinksldjump"/>
          </p:cNvPr>
          <p:cNvSpPr/>
          <p:nvPr/>
        </p:nvSpPr>
        <p:spPr bwMode="auto">
          <a:xfrm>
            <a:off x="2143108" y="6296045"/>
            <a:ext cx="5715040" cy="23336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>
              <a:spcAft>
                <a:spcPts val="600"/>
              </a:spcAft>
            </a:pPr>
            <a:r>
              <a:rPr lang="ru-RU" sz="1400" b="1" cap="all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Перейти к физкультминутке</a:t>
            </a:r>
          </a:p>
        </p:txBody>
      </p:sp>
      <p:sp>
        <p:nvSpPr>
          <p:cNvPr id="66" name="Овал 65">
            <a:hlinkClick r:id="rId5" action="ppaction://hlinksldjump"/>
          </p:cNvPr>
          <p:cNvSpPr/>
          <p:nvPr/>
        </p:nvSpPr>
        <p:spPr bwMode="auto">
          <a:xfrm>
            <a:off x="2428860" y="1401028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1</a:t>
            </a:r>
          </a:p>
        </p:txBody>
      </p:sp>
      <p:sp>
        <p:nvSpPr>
          <p:cNvPr id="69" name="Овал 68">
            <a:hlinkClick r:id="rId6" action="ppaction://hlinksldjump"/>
          </p:cNvPr>
          <p:cNvSpPr/>
          <p:nvPr/>
        </p:nvSpPr>
        <p:spPr bwMode="auto">
          <a:xfrm>
            <a:off x="5434019" y="1401028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3</a:t>
            </a:r>
          </a:p>
        </p:txBody>
      </p:sp>
      <p:sp>
        <p:nvSpPr>
          <p:cNvPr id="72" name="Овал 71">
            <a:hlinkClick r:id="rId7" action="ppaction://hlinksldjump"/>
          </p:cNvPr>
          <p:cNvSpPr/>
          <p:nvPr/>
        </p:nvSpPr>
        <p:spPr bwMode="auto">
          <a:xfrm>
            <a:off x="2428860" y="2043970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4</a:t>
            </a:r>
          </a:p>
        </p:txBody>
      </p:sp>
      <p:sp>
        <p:nvSpPr>
          <p:cNvPr id="74" name="Овал 73">
            <a:hlinkClick r:id="rId8" action="ppaction://hlinksldjump"/>
          </p:cNvPr>
          <p:cNvSpPr/>
          <p:nvPr/>
        </p:nvSpPr>
        <p:spPr bwMode="auto">
          <a:xfrm>
            <a:off x="3929058" y="2043970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5</a:t>
            </a:r>
          </a:p>
        </p:txBody>
      </p:sp>
      <p:sp>
        <p:nvSpPr>
          <p:cNvPr id="76" name="Овал 75">
            <a:hlinkClick r:id="rId9" action="ppaction://hlinksldjump"/>
          </p:cNvPr>
          <p:cNvSpPr/>
          <p:nvPr/>
        </p:nvSpPr>
        <p:spPr bwMode="auto">
          <a:xfrm>
            <a:off x="5434019" y="2043970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6</a:t>
            </a:r>
          </a:p>
        </p:txBody>
      </p:sp>
      <p:sp>
        <p:nvSpPr>
          <p:cNvPr id="77" name="Овал 76">
            <a:hlinkClick r:id="rId10" action="ppaction://hlinksldjump"/>
          </p:cNvPr>
          <p:cNvSpPr/>
          <p:nvPr/>
        </p:nvSpPr>
        <p:spPr bwMode="auto">
          <a:xfrm>
            <a:off x="3952870" y="1414448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sx="1000" sy="1000" kx="1200000" algn="br" rotWithShape="0">
              <a:prstClr val="black"/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 prstMaterial="flat">
            <a:bevelT w="63500" h="25400"/>
            <a:bevelB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2</a:t>
            </a:r>
            <a:endParaRPr kumimoji="0" lang="ru-RU" sz="3600" b="1" i="0" u="none" strike="noStrike" spc="300" normalizeH="0" baseline="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5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1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2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5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500"/>
                            </p:stCondLst>
                            <p:childTnLst>
                              <p:par>
                                <p:cTn id="5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500"/>
                            </p:stCondLst>
                            <p:childTnLst>
                              <p:par>
                                <p:cTn id="60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500"/>
                            </p:stCondLst>
                            <p:childTnLst>
                              <p:par>
                                <p:cTn id="77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/>
      <p:bldP spid="68" grpId="0" animBg="1"/>
      <p:bldP spid="63" grpId="0" animBg="1"/>
      <p:bldP spid="64" grpId="0" animBg="1"/>
      <p:bldP spid="61" grpId="0" animBg="1"/>
      <p:bldP spid="32" grpId="0" animBg="1"/>
      <p:bldP spid="33" grpId="0"/>
      <p:bldP spid="35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с двумя скругленными соседними углами 26"/>
          <p:cNvSpPr/>
          <p:nvPr/>
        </p:nvSpPr>
        <p:spPr bwMode="auto">
          <a:xfrm>
            <a:off x="285720" y="1000108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5720" y="357166"/>
            <a:ext cx="857256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Устный счет</a:t>
            </a:r>
            <a:endParaRPr lang="ru-RU" sz="2800" b="1" cap="all" dirty="0">
              <a:ln w="0"/>
              <a:solidFill>
                <a:schemeClr val="bg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285984" y="1357298"/>
          <a:ext cx="4572000" cy="1280160"/>
        </p:xfrm>
        <a:graphic>
          <a:graphicData uri="http://schemas.openxmlformats.org/drawingml/2006/table">
            <a:tbl>
              <a:tblPr firstRow="1" bandRow="1">
                <a:effectLst>
                  <a:outerShdw blurRad="76200" dir="13500000" sy="23000" kx="1200000" algn="br" rotWithShape="0">
                    <a:prstClr val="black">
                      <a:alpha val="20000"/>
                    </a:prstClr>
                  </a:outerShdw>
                </a:effectLst>
                <a:tableStyleId>{D113A9D2-9D6B-4929-AA2D-F23B5EE8CBE7}</a:tableStyleId>
              </a:tblPr>
              <a:tblGrid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85720" y="2714620"/>
            <a:ext cx="8572560" cy="3693319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Площадь земельного участка, имеющего форму прямоугольника, равна 9 га, ширина участка 150 м. Найти длину этого участка. </a:t>
            </a:r>
          </a:p>
          <a:p>
            <a:endParaRPr lang="ru-RU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4" name="Прямоугольник с двумя скругленными соседними углами 33"/>
          <p:cNvSpPr/>
          <p:nvPr/>
        </p:nvSpPr>
        <p:spPr bwMode="auto">
          <a:xfrm rot="10800000">
            <a:off x="285720" y="6286520"/>
            <a:ext cx="8572560" cy="285752"/>
          </a:xfrm>
          <a:prstGeom prst="round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51" name="Picture 23" descr="C:\Users\VV\Desktop\1сент 2013\Клетка\Kletka.jpg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85786" y="3429000"/>
            <a:ext cx="3429024" cy="2553909"/>
          </a:xfrm>
          <a:prstGeom prst="rect">
            <a:avLst/>
          </a:prstGeom>
          <a:ln>
            <a:noFill/>
          </a:ln>
          <a:effectLst>
            <a:outerShdw blurRad="139700" dist="38100" dir="8100000" sx="103000" sy="103000" algn="tr" rotWithShape="0">
              <a:prstClr val="black">
                <a:alpha val="40000"/>
              </a:prstClr>
            </a:outerShdw>
          </a:effectLst>
        </p:spPr>
      </p:pic>
      <p:sp>
        <p:nvSpPr>
          <p:cNvPr id="36" name="TextBox 35"/>
          <p:cNvSpPr txBox="1"/>
          <p:nvPr/>
        </p:nvSpPr>
        <p:spPr>
          <a:xfrm>
            <a:off x="2371712" y="4995873"/>
            <a:ext cx="2792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  <a:endParaRPr lang="ru-RU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861988" y="4467236"/>
            <a:ext cx="5533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</a:rPr>
              <a:t>150м</a:t>
            </a:r>
            <a:endParaRPr lang="ru-RU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 bwMode="auto">
          <a:xfrm>
            <a:off x="1343001" y="4310071"/>
            <a:ext cx="2322000" cy="666750"/>
          </a:xfrm>
          <a:prstGeom prst="rect">
            <a:avLst/>
          </a:prstGeom>
          <a:solidFill>
            <a:schemeClr val="accent1">
              <a:alpha val="57000"/>
            </a:schemeClr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285985" y="4476755"/>
            <a:ext cx="4619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</a:rPr>
              <a:t>9 га</a:t>
            </a:r>
            <a:endParaRPr lang="ru-RU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9" name="Прямоугольник 18">
            <a:hlinkClick r:id="rId4" action="ppaction://hlinksldjump"/>
          </p:cNvPr>
          <p:cNvSpPr/>
          <p:nvPr/>
        </p:nvSpPr>
        <p:spPr bwMode="auto">
          <a:xfrm>
            <a:off x="2143108" y="6296045"/>
            <a:ext cx="5715040" cy="23336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>
              <a:spcAft>
                <a:spcPts val="600"/>
              </a:spcAft>
            </a:pPr>
            <a:r>
              <a:rPr lang="ru-RU" sz="1400" b="1" cap="all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Перейти к физкультминутке</a:t>
            </a:r>
          </a:p>
        </p:txBody>
      </p:sp>
      <p:sp>
        <p:nvSpPr>
          <p:cNvPr id="22" name="Овал 21">
            <a:hlinkClick r:id="rId5" action="ppaction://hlinksldjump"/>
          </p:cNvPr>
          <p:cNvSpPr/>
          <p:nvPr/>
        </p:nvSpPr>
        <p:spPr bwMode="auto">
          <a:xfrm>
            <a:off x="2428860" y="1401028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1</a:t>
            </a:r>
          </a:p>
        </p:txBody>
      </p:sp>
      <p:sp>
        <p:nvSpPr>
          <p:cNvPr id="23" name="Овал 22">
            <a:hlinkClick r:id="rId6" action="ppaction://hlinksldjump"/>
          </p:cNvPr>
          <p:cNvSpPr/>
          <p:nvPr/>
        </p:nvSpPr>
        <p:spPr bwMode="auto">
          <a:xfrm>
            <a:off x="3929058" y="1401028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2</a:t>
            </a:r>
          </a:p>
        </p:txBody>
      </p:sp>
      <p:sp>
        <p:nvSpPr>
          <p:cNvPr id="32" name="Овал 31">
            <a:hlinkClick r:id="rId7" action="ppaction://hlinksldjump"/>
          </p:cNvPr>
          <p:cNvSpPr/>
          <p:nvPr/>
        </p:nvSpPr>
        <p:spPr bwMode="auto">
          <a:xfrm>
            <a:off x="2428860" y="2043970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4</a:t>
            </a:r>
          </a:p>
        </p:txBody>
      </p:sp>
      <p:sp>
        <p:nvSpPr>
          <p:cNvPr id="33" name="Овал 32">
            <a:hlinkClick r:id="rId8" action="ppaction://hlinksldjump"/>
          </p:cNvPr>
          <p:cNvSpPr/>
          <p:nvPr/>
        </p:nvSpPr>
        <p:spPr bwMode="auto">
          <a:xfrm>
            <a:off x="3929058" y="2043970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5</a:t>
            </a:r>
          </a:p>
        </p:txBody>
      </p:sp>
      <p:sp>
        <p:nvSpPr>
          <p:cNvPr id="35" name="Овал 34">
            <a:hlinkClick r:id="rId9" action="ppaction://hlinksldjump"/>
          </p:cNvPr>
          <p:cNvSpPr/>
          <p:nvPr/>
        </p:nvSpPr>
        <p:spPr bwMode="auto">
          <a:xfrm>
            <a:off x="5434019" y="2043970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blurRad="50800" dist="63500" dir="5400000" sx="101000" sy="101000" rotWithShape="0">
              <a:srgbClr val="000000">
                <a:alpha val="43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300" normalizeH="0" baseline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6</a:t>
            </a:r>
          </a:p>
        </p:txBody>
      </p:sp>
      <p:sp>
        <p:nvSpPr>
          <p:cNvPr id="37" name="Овал 36">
            <a:hlinkClick r:id="rId10" action="ppaction://hlinksldjump"/>
          </p:cNvPr>
          <p:cNvSpPr/>
          <p:nvPr/>
        </p:nvSpPr>
        <p:spPr bwMode="auto">
          <a:xfrm>
            <a:off x="5419731" y="1400161"/>
            <a:ext cx="1309696" cy="538166"/>
          </a:xfrm>
          <a:prstGeom prst="ellipse">
            <a:avLst/>
          </a:prstGeom>
          <a:ln>
            <a:headEnd type="none" w="med" len="med"/>
            <a:tailEnd type="none" w="med" len="med"/>
          </a:ln>
          <a:effectLst>
            <a:outerShdw sx="1000" sy="1000" kx="1200000" algn="br" rotWithShape="0">
              <a:prstClr val="black"/>
            </a:outerShdw>
          </a:effectLst>
          <a:scene3d>
            <a:camera prst="obliqueBottomLeft"/>
            <a:lightRig rig="threePt" dir="t">
              <a:rot lat="0" lon="0" rev="1200000"/>
            </a:lightRig>
          </a:scene3d>
          <a:sp3d prstMaterial="flat">
            <a:bevelT w="63500" h="25400"/>
            <a:bevelB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36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charset="0"/>
              </a:rPr>
              <a:t>3</a:t>
            </a:r>
            <a:endParaRPr kumimoji="0" lang="ru-RU" sz="3600" b="1" i="0" u="none" strike="noStrike" spc="300" normalizeH="0" baseline="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5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6" grpId="0"/>
      <p:bldP spid="73" grpId="0"/>
      <p:bldP spid="24" grpId="0" animBg="1"/>
      <p:bldP spid="70" grpId="0"/>
      <p:bldP spid="19" grpId="0"/>
    </p:bldLst>
  </p:timing>
</p:sld>
</file>

<file path=ppt/theme/theme1.xml><?xml version="1.0" encoding="utf-8"?>
<a:theme xmlns:a="http://schemas.openxmlformats.org/drawingml/2006/main" name="pril1-3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Идея">
      <a:majorFont>
        <a:latin typeface="Bookman Old Style"/>
        <a:ea typeface=""/>
        <a:cs typeface=""/>
      </a:majorFont>
      <a:minorFont>
        <a:latin typeface="Bookman Old Style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Идея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дея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дея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дея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дея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Идея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дея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Идея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2315</TotalTime>
  <Words>1494</Words>
  <Application>Microsoft Office PowerPoint</Application>
  <PresentationFormat>Экран (4:3)</PresentationFormat>
  <Paragraphs>485</Paragraphs>
  <Slides>30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2" baseType="lpstr">
      <vt:lpstr>pril1-3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Решение задач по теме «Четырехугольники»</dc:title>
  <dc:creator>VV</dc:creator>
  <cp:lastModifiedBy>re</cp:lastModifiedBy>
  <cp:revision>271</cp:revision>
  <dcterms:created xsi:type="dcterms:W3CDTF">2013-12-23T18:59:48Z</dcterms:created>
  <dcterms:modified xsi:type="dcterms:W3CDTF">2014-05-13T14:04:35Z</dcterms:modified>
</cp:coreProperties>
</file>