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7" r:id="rId10"/>
    <p:sldId id="265" r:id="rId11"/>
    <p:sldId id="264" r:id="rId12"/>
    <p:sldId id="266" r:id="rId13"/>
    <p:sldId id="268" r:id="rId14"/>
    <p:sldId id="269" r:id="rId15"/>
    <p:sldId id="270" r:id="rId16"/>
    <p:sldId id="267" r:id="rId17"/>
    <p:sldId id="271" r:id="rId18"/>
    <p:sldId id="272" r:id="rId19"/>
    <p:sldId id="275" r:id="rId20"/>
    <p:sldId id="276" r:id="rId21"/>
    <p:sldId id="273" r:id="rId22"/>
    <p:sldId id="274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Двигат. Актив</c:v>
                </c:pt>
                <c:pt idx="1">
                  <c:v>Отказ от вр. При.</c:v>
                </c:pt>
                <c:pt idx="2">
                  <c:v>Соч. труда и от.</c:v>
                </c:pt>
                <c:pt idx="3">
                  <c:v>Питание</c:v>
                </c:pt>
                <c:pt idx="4">
                  <c:v>Гиг.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</c:v>
                </c:pt>
                <c:pt idx="1">
                  <c:v>3</c:v>
                </c:pt>
                <c:pt idx="2">
                  <c:v>19</c:v>
                </c:pt>
                <c:pt idx="3">
                  <c:v>19</c:v>
                </c:pt>
                <c:pt idx="4">
                  <c:v>15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Двигат. Актив</c:v>
                </c:pt>
                <c:pt idx="1">
                  <c:v>Отказ от вр. При.</c:v>
                </c:pt>
                <c:pt idx="2">
                  <c:v>Соч. труда и от.</c:v>
                </c:pt>
                <c:pt idx="3">
                  <c:v>Питание</c:v>
                </c:pt>
                <c:pt idx="4">
                  <c:v>Гиг.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Двигат. Актив</c:v>
                </c:pt>
                <c:pt idx="1">
                  <c:v>Отказ от вр. При.</c:v>
                </c:pt>
                <c:pt idx="2">
                  <c:v>Соч. труда и от.</c:v>
                </c:pt>
                <c:pt idx="3">
                  <c:v>Питание</c:v>
                </c:pt>
                <c:pt idx="4">
                  <c:v>Гиг.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</c:numCache>
            </c:numRef>
          </c:val>
        </c:ser>
        <c:axId val="71808512"/>
        <c:axId val="71810048"/>
      </c:barChart>
      <c:catAx>
        <c:axId val="71808512"/>
        <c:scaling>
          <c:orientation val="minMax"/>
        </c:scaling>
        <c:axPos val="b"/>
        <c:tickLblPos val="nextTo"/>
        <c:crossAx val="71810048"/>
        <c:crosses val="autoZero"/>
        <c:auto val="1"/>
        <c:lblAlgn val="ctr"/>
        <c:lblOffset val="100"/>
      </c:catAx>
      <c:valAx>
        <c:axId val="71810048"/>
        <c:scaling>
          <c:orientation val="minMax"/>
        </c:scaling>
        <c:axPos val="l"/>
        <c:majorGridlines/>
        <c:numFmt formatCode="General" sourceLinked="1"/>
        <c:tickLblPos val="nextTo"/>
        <c:crossAx val="7180851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12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Столбец3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2</c:v>
                </c:pt>
              </c:numCache>
            </c:numRef>
          </c:val>
        </c:ser>
        <c:axId val="72450048"/>
        <c:axId val="72451584"/>
      </c:barChart>
      <c:catAx>
        <c:axId val="72450048"/>
        <c:scaling>
          <c:orientation val="minMax"/>
        </c:scaling>
        <c:axPos val="b"/>
        <c:numFmt formatCode="General" sourceLinked="1"/>
        <c:tickLblPos val="nextTo"/>
        <c:crossAx val="72451584"/>
        <c:crosses val="autoZero"/>
        <c:auto val="1"/>
        <c:lblAlgn val="ctr"/>
        <c:lblOffset val="100"/>
      </c:catAx>
      <c:valAx>
        <c:axId val="72451584"/>
        <c:scaling>
          <c:orientation val="minMax"/>
        </c:scaling>
        <c:axPos val="l"/>
        <c:majorGridlines/>
        <c:numFmt formatCode="General" sourceLinked="1"/>
        <c:tickLblPos val="nextTo"/>
        <c:crossAx val="7245004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B3C5628-A12D-4164-A8C3-A739DB33A8E4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22B97C6-B00E-436D-AA8F-26498BDBE4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FC98F-EB41-4ECB-B26A-17209267CC44}" type="datetime1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C16FD-3BC0-477B-8116-6D7EE86305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62296-A565-4A3C-82DC-5B3E6A1E5434}" type="datetime1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FB489-2594-4838-A7D5-35A0C8AD00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F100B-AD24-43F2-9A5D-9634494AA624}" type="datetime1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D9AA9-3A69-4B8D-83BA-A4514A2DC8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4F2F9-2E14-47E2-8A1E-1C68C67386A6}" type="datetime1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2648F-5795-4CDF-86B1-11B506DA86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2B660-68EB-478A-BF46-8876C6A0A4FC}" type="datetime1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57BBA-F6CF-42CF-8B6D-8298CF7655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9FF10-CAD7-4965-B87D-5F71672F4527}" type="datetime1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263EF-6DBC-47D3-B6FE-EDF58DEC80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3D0BA-A891-40D4-8183-D5A8A88A6AB3}" type="datetime1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2FB6C-2D72-4D23-A110-7CDE41341E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AF5F6-3E50-4780-94CA-D13D26312941}" type="datetime1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DFB84-E908-4BA1-9C47-1DE50C1B00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379B0-2C0D-4731-96AA-A04BD5220464}" type="datetime1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047DC-8FB2-41DD-BC2E-1128C3F267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10C74-6B13-4303-8345-9A29AA98A26C}" type="datetime1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D76F7-B626-454A-AD3F-CF1EFC6F34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98E9A-6051-466A-A886-4D0C73D8144D}" type="datetime1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543A2-7BDF-4629-B9D0-618CFF2213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8789BA5-4AF5-4DF0-AB84-DB783D66CB06}" type="datetime1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609AAFD-F7BE-4D8D-87C8-E14B26931F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&#1057;&#1091;&#1087;&#1077;&#1088;%20&#1092;&#1080;&#1079;&#1082;&#1083;&#1100;&#1090;&#1084;&#1080;&#1085;&#1091;&#1090;&#1082;&#1072;.sw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900igr.net/datai/fizkultura/Obraz-zhizni/0010-005-Osnovnye-sostavljajuschie-zdorovogo-obraza-zhizni.jpg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714375" y="3357563"/>
            <a:ext cx="7772400" cy="1470025"/>
          </a:xfrm>
        </p:spPr>
        <p:txBody>
          <a:bodyPr/>
          <a:lstStyle/>
          <a:p>
            <a:r>
              <a:rPr lang="ru-RU" sz="48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Урок математики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88" y="5143500"/>
            <a:ext cx="64008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</p:txBody>
      </p:sp>
      <p:pic>
        <p:nvPicPr>
          <p:cNvPr id="2052" name="Picture 5" descr="H:\Documents and Settings\Aida\Рабочий стол\текстуры и фоны, клипарты\idpenci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-1193082">
            <a:off x="3452813" y="1793875"/>
            <a:ext cx="2598737" cy="17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7" descr="H:\Documents and Settings\Aida\Рабочий стол\текстуры и фоны, клипарты\новеньки картинки\pencil rolling hc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000500" y="2143125"/>
            <a:ext cx="2697163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357298"/>
            <a:ext cx="8229600" cy="1143000"/>
          </a:xfrm>
        </p:spPr>
        <p:txBody>
          <a:bodyPr/>
          <a:lstStyle/>
          <a:p>
            <a:r>
              <a:rPr lang="ru-RU" sz="6000" b="1" dirty="0" smtClean="0">
                <a:solidFill>
                  <a:srgbClr val="002060"/>
                </a:solidFill>
                <a:latin typeface="Antikvar Shadow" pitchFamily="34" charset="0"/>
              </a:rPr>
              <a:t>Самостоятельная работа</a:t>
            </a:r>
            <a:endParaRPr lang="ru-RU" sz="6000" b="1" dirty="0">
              <a:solidFill>
                <a:srgbClr val="002060"/>
              </a:solidFill>
              <a:latin typeface="Antikvar Shadow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4F2F9-2E14-47E2-8A1E-1C68C67386A6}" type="datetime1">
              <a:rPr lang="ru-RU" smtClean="0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2648F-5795-4CDF-86B1-11B506DA8600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4F2F9-2E14-47E2-8A1E-1C68C67386A6}" type="datetime1">
              <a:rPr lang="ru-RU" smtClean="0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2648F-5795-4CDF-86B1-11B506DA8600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0" y="714356"/>
          <a:ext cx="5178839" cy="3429024"/>
        </p:xfrm>
        <a:graphic>
          <a:graphicData uri="http://schemas.openxmlformats.org/presentationml/2006/ole">
            <p:oleObj spid="_x0000_s30723" name="Диаграмма" r:id="rId3" imgW="4124241" imgH="2657518" progId="MSGraph.Chart.8">
              <p:embed followColorScheme="full"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71604" y="3429000"/>
            <a:ext cx="8572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Решение задачи</a:t>
            </a:r>
            <a:endParaRPr lang="ru-RU" sz="11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285984" y="3429000"/>
            <a:ext cx="10001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Решение уравнений</a:t>
            </a:r>
            <a:endParaRPr lang="ru-RU" sz="11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143240" y="3429000"/>
            <a:ext cx="8572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err="1" smtClean="0"/>
              <a:t>Самост</a:t>
            </a:r>
            <a:r>
              <a:rPr lang="ru-RU" sz="1100" b="1" dirty="0" smtClean="0"/>
              <a:t>. работа</a:t>
            </a:r>
            <a:endParaRPr lang="ru-RU" sz="11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857620" y="3429000"/>
            <a:ext cx="7143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Блиц турнир</a:t>
            </a:r>
            <a:endParaRPr lang="ru-RU" sz="1100" b="1" dirty="0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4765160" y="1057799"/>
          <a:ext cx="4378840" cy="2656953"/>
        </p:xfrm>
        <a:graphic>
          <a:graphicData uri="http://schemas.openxmlformats.org/presentationml/2006/ole">
            <p:oleObj spid="_x0000_s30725" name="Диаграмма" r:id="rId4" imgW="3657600" imgH="2219282" progId="MSGraph.Chart.8">
              <p:embed followColorScheme="full"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143504" y="3571876"/>
            <a:ext cx="7143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рисование</a:t>
            </a:r>
            <a:endParaRPr lang="ru-RU" sz="11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929322" y="3643314"/>
            <a:ext cx="7143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Музыка</a:t>
            </a:r>
            <a:endParaRPr lang="ru-RU" sz="11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643702" y="3571876"/>
            <a:ext cx="7143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Театр</a:t>
            </a:r>
            <a:endParaRPr lang="ru-RU" sz="11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358082" y="3571876"/>
            <a:ext cx="7143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Шахматы</a:t>
            </a:r>
            <a:endParaRPr lang="ru-RU" sz="11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8215338" y="3571876"/>
            <a:ext cx="7143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Футбол</a:t>
            </a:r>
            <a:endParaRPr lang="ru-RU" sz="11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785786" y="285728"/>
            <a:ext cx="79296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ntikvar Shadow" pitchFamily="34" charset="0"/>
              </a:rPr>
              <a:t>1 вариант              2 вариант</a:t>
            </a:r>
            <a:endParaRPr lang="ru-RU" sz="4000" b="1" dirty="0">
              <a:solidFill>
                <a:srgbClr val="002060"/>
              </a:solidFill>
              <a:latin typeface="Antikvar Shad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rgbClr val="002060"/>
                </a:solidFill>
                <a:latin typeface="Antikvar Shadow" pitchFamily="34" charset="0"/>
              </a:rPr>
              <a:t>1 вариант      2 вариант</a:t>
            </a:r>
            <a:endParaRPr lang="ru-RU" sz="4800" b="1" dirty="0">
              <a:solidFill>
                <a:srgbClr val="002060"/>
              </a:solidFill>
              <a:latin typeface="Antikvar Shad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28" y="1643050"/>
            <a:ext cx="3900486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1. </a:t>
            </a:r>
            <a:r>
              <a:rPr lang="ru-RU" b="1" dirty="0" smtClean="0"/>
              <a:t>11 минут.</a:t>
            </a:r>
          </a:p>
          <a:p>
            <a:pPr>
              <a:buNone/>
            </a:pPr>
            <a:r>
              <a:rPr lang="ru-RU" dirty="0" smtClean="0"/>
              <a:t>2. </a:t>
            </a:r>
            <a:r>
              <a:rPr lang="ru-RU" b="1" dirty="0" smtClean="0"/>
              <a:t>45 минут.</a:t>
            </a:r>
          </a:p>
          <a:p>
            <a:pPr>
              <a:buNone/>
            </a:pPr>
            <a:r>
              <a:rPr lang="ru-RU" dirty="0" smtClean="0"/>
              <a:t>3. </a:t>
            </a:r>
            <a:r>
              <a:rPr lang="ru-RU" b="1" dirty="0" smtClean="0"/>
              <a:t>на 3 минуты меньше.</a:t>
            </a:r>
          </a:p>
          <a:p>
            <a:pPr>
              <a:buNone/>
            </a:pPr>
            <a:r>
              <a:rPr lang="ru-RU" dirty="0" smtClean="0"/>
              <a:t>4. </a:t>
            </a:r>
            <a:r>
              <a:rPr lang="ru-RU" b="1" dirty="0" smtClean="0"/>
              <a:t>на 5 минут больше.</a:t>
            </a:r>
            <a:endParaRPr lang="ru-RU" b="1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4F2F9-2E14-47E2-8A1E-1C68C67386A6}" type="datetime1">
              <a:rPr lang="ru-RU" smtClean="0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2648F-5795-4CDF-86B1-11B506DA8600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28596" y="1714488"/>
            <a:ext cx="407196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+mj-lt"/>
              </a:rPr>
              <a:t>1. </a:t>
            </a:r>
            <a:r>
              <a:rPr lang="ru-RU" sz="3200" b="1" dirty="0" smtClean="0">
                <a:latin typeface="+mj-lt"/>
              </a:rPr>
              <a:t>7 человек.</a:t>
            </a:r>
          </a:p>
          <a:p>
            <a:r>
              <a:rPr lang="ru-RU" sz="3200" dirty="0" smtClean="0">
                <a:latin typeface="+mj-lt"/>
              </a:rPr>
              <a:t>2. </a:t>
            </a:r>
            <a:r>
              <a:rPr lang="ru-RU" sz="3200" b="1" dirty="0" smtClean="0">
                <a:latin typeface="+mj-lt"/>
              </a:rPr>
              <a:t>9 человек.</a:t>
            </a:r>
          </a:p>
          <a:p>
            <a:r>
              <a:rPr lang="ru-RU" sz="3200" dirty="0" smtClean="0">
                <a:latin typeface="+mj-lt"/>
              </a:rPr>
              <a:t>3. </a:t>
            </a:r>
            <a:r>
              <a:rPr lang="ru-RU" sz="3200" b="1" dirty="0" smtClean="0">
                <a:latin typeface="+mj-lt"/>
              </a:rPr>
              <a:t>На 5 человек    меньше.</a:t>
            </a:r>
          </a:p>
          <a:p>
            <a:r>
              <a:rPr lang="ru-RU" sz="3200" dirty="0" smtClean="0">
                <a:latin typeface="+mj-lt"/>
              </a:rPr>
              <a:t>4.  </a:t>
            </a:r>
            <a:r>
              <a:rPr lang="ru-RU" sz="3200" b="1" dirty="0" smtClean="0">
                <a:latin typeface="+mj-lt"/>
              </a:rPr>
              <a:t>На 5 человек больше</a:t>
            </a:r>
            <a:endParaRPr lang="ru-RU" sz="32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b="1" dirty="0" err="1" smtClean="0">
                <a:solidFill>
                  <a:srgbClr val="002060"/>
                </a:solidFill>
                <a:latin typeface="Antikvar Shadow" pitchFamily="34" charset="0"/>
                <a:hlinkClick r:id="rId2" action="ppaction://hlinkfile"/>
              </a:rPr>
              <a:t>Физминутка</a:t>
            </a:r>
            <a:endParaRPr lang="ru-RU" sz="7200" b="1" dirty="0">
              <a:solidFill>
                <a:srgbClr val="002060"/>
              </a:solidFill>
              <a:latin typeface="Antikvar Shad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4F2F9-2E14-47E2-8A1E-1C68C67386A6}" type="datetime1">
              <a:rPr lang="ru-RU" smtClean="0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2648F-5795-4CDF-86B1-11B506DA8600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571744"/>
            <a:ext cx="8858280" cy="1143000"/>
          </a:xfrm>
        </p:spPr>
        <p:txBody>
          <a:bodyPr/>
          <a:lstStyle/>
          <a:p>
            <a:pPr algn="l"/>
            <a:r>
              <a:rPr lang="ru-RU" sz="2800" dirty="0" smtClean="0"/>
              <a:t> Витя  в понедельник ,обнаружив на кухне запасы шоколада, съел 6 шоколадок, </a:t>
            </a:r>
            <a:br>
              <a:rPr lang="ru-RU" sz="2800" dirty="0" smtClean="0"/>
            </a:br>
            <a:r>
              <a:rPr lang="ru-RU" sz="2800" dirty="0" smtClean="0"/>
              <a:t>во вторник решил сходить в гости к другу Саше и угостился у него  4 шоколадками. </a:t>
            </a:r>
            <a:br>
              <a:rPr lang="ru-RU" sz="2800" dirty="0" smtClean="0"/>
            </a:br>
            <a:r>
              <a:rPr lang="ru-RU" sz="2800" dirty="0" smtClean="0"/>
              <a:t>Ему понравилось ходить в гости, и в среду у Лены съел ещё  5. </a:t>
            </a:r>
            <a:br>
              <a:rPr lang="ru-RU" sz="2800" dirty="0" smtClean="0"/>
            </a:br>
            <a:r>
              <a:rPr lang="ru-RU" sz="2800" dirty="0" smtClean="0"/>
              <a:t>В четверг у тёти Кати – 10,</a:t>
            </a:r>
            <a:br>
              <a:rPr lang="ru-RU" sz="2800" dirty="0" smtClean="0"/>
            </a:br>
            <a:r>
              <a:rPr lang="ru-RU" sz="2800" dirty="0" smtClean="0"/>
              <a:t> а в пятницу ему не удалось ни к кому </a:t>
            </a:r>
            <a:br>
              <a:rPr lang="ru-RU" sz="2800" dirty="0" smtClean="0"/>
            </a:br>
            <a:r>
              <a:rPr lang="ru-RU" sz="2800" dirty="0" smtClean="0"/>
              <a:t>попасть в гости, </a:t>
            </a:r>
            <a:br>
              <a:rPr lang="ru-RU" sz="2800" dirty="0" smtClean="0"/>
            </a:br>
            <a:r>
              <a:rPr lang="ru-RU" sz="2800" dirty="0" smtClean="0"/>
              <a:t>в субботу у Иры -5 шоколадок, </a:t>
            </a:r>
            <a:br>
              <a:rPr lang="ru-RU" sz="2800" dirty="0" smtClean="0"/>
            </a:br>
            <a:r>
              <a:rPr lang="ru-RU" sz="2800" dirty="0" smtClean="0"/>
              <a:t>а в воскресенье на дне рождении</a:t>
            </a:r>
            <a:br>
              <a:rPr lang="ru-RU" sz="2800" dirty="0" smtClean="0"/>
            </a:br>
            <a:r>
              <a:rPr lang="ru-RU" sz="2800" dirty="0" smtClean="0"/>
              <a:t> у друга Кости -8.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4F2F9-2E14-47E2-8A1E-1C68C67386A6}" type="datetime1">
              <a:rPr lang="ru-RU" smtClean="0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2648F-5795-4CDF-86B1-11B506DA8600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pic>
        <p:nvPicPr>
          <p:cNvPr id="317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857884" y="2500306"/>
            <a:ext cx="3049011" cy="32367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57158" y="1928802"/>
          <a:ext cx="8229632" cy="2295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4"/>
                <a:gridCol w="1214446"/>
                <a:gridCol w="1071570"/>
                <a:gridCol w="785818"/>
                <a:gridCol w="1000132"/>
                <a:gridCol w="1071570"/>
                <a:gridCol w="1000132"/>
                <a:gridCol w="1157270"/>
              </a:tblGrid>
              <a:tr h="1107279">
                <a:tc>
                  <a:txBody>
                    <a:bodyPr/>
                    <a:lstStyle/>
                    <a:p>
                      <a:r>
                        <a:rPr lang="ru-RU" dirty="0" smtClean="0"/>
                        <a:t>День недели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Понедельник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Вторник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Четверг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Пятница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Суббота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Воскре-сенье</a:t>
                      </a:r>
                      <a:endParaRPr lang="ru-RU" dirty="0"/>
                    </a:p>
                  </a:txBody>
                  <a:tcPr/>
                </a:tc>
              </a:tr>
              <a:tr h="1107279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Коли-чество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шоко-ладок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4F2F9-2E14-47E2-8A1E-1C68C67386A6}" type="datetime1">
              <a:rPr lang="ru-RU" smtClean="0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2648F-5795-4CDF-86B1-11B506DA8600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428728" y="3214686"/>
            <a:ext cx="857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6</a:t>
            </a:r>
            <a:endParaRPr lang="ru-RU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2643174" y="3286124"/>
            <a:ext cx="857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/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71868" y="3357562"/>
            <a:ext cx="857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/>
              <a:t>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29124" y="3357562"/>
            <a:ext cx="857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10</a:t>
            </a:r>
            <a:endParaRPr lang="ru-RU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5429256" y="3286124"/>
            <a:ext cx="857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/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00826" y="3286124"/>
            <a:ext cx="857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/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72396" y="3286124"/>
            <a:ext cx="857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/>
              <a:t>8</a:t>
            </a:r>
          </a:p>
        </p:txBody>
      </p:sp>
      <p:pic>
        <p:nvPicPr>
          <p:cNvPr id="14" name="Рисунок 13" descr="heart_chocolate_open_close_md_wht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480" y="4714884"/>
            <a:ext cx="1928826" cy="16395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643998" cy="1143000"/>
          </a:xfrm>
        </p:spPr>
        <p:txBody>
          <a:bodyPr/>
          <a:lstStyle/>
          <a:p>
            <a:r>
              <a:rPr lang="ru-RU" sz="4000" b="1" dirty="0" smtClean="0">
                <a:solidFill>
                  <a:srgbClr val="002060"/>
                </a:solidFill>
                <a:latin typeface="Antikvar Shadow" pitchFamily="34" charset="0"/>
              </a:rPr>
              <a:t>Алгоритм построения диаграммы</a:t>
            </a:r>
            <a:r>
              <a:rPr lang="ru-RU" sz="4000" dirty="0" smtClean="0">
                <a:solidFill>
                  <a:srgbClr val="002060"/>
                </a:solidFill>
                <a:latin typeface="Antikvar Shadow" pitchFamily="34" charset="0"/>
              </a:rPr>
              <a:t> </a:t>
            </a:r>
            <a:endParaRPr lang="ru-RU" sz="4000" dirty="0">
              <a:solidFill>
                <a:srgbClr val="002060"/>
              </a:solidFill>
              <a:latin typeface="Antikvar Shadow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4F2F9-2E14-47E2-8A1E-1C68C67386A6}" type="datetime1">
              <a:rPr lang="ru-RU" smtClean="0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2648F-5795-4CDF-86B1-11B506DA8600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071538" y="1857364"/>
            <a:ext cx="6643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714348" y="1357298"/>
            <a:ext cx="7606890" cy="13849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Подобрать цену деления шкалы,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удобную для обозначения на ней значений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данных величин.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42844" y="2857496"/>
            <a:ext cx="8782676" cy="181588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Изобразить шкалу на вертикальном координатном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луче, и на горизонтальном луче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отметить на равном расстоянии друг от друга точки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 числу имеющихся величин.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7290" y="4786322"/>
            <a:ext cx="7286676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От выбранных точек построить вертикальные отрезки (столбики), высота которых равна значению соответствующих величин.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409" grpId="0" animBg="1"/>
      <p:bldP spid="17410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4F2F9-2E14-47E2-8A1E-1C68C67386A6}" type="datetime1">
              <a:rPr lang="ru-RU" smtClean="0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2648F-5795-4CDF-86B1-11B506DA8600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 flipH="1" flipV="1">
            <a:off x="-856494" y="3143248"/>
            <a:ext cx="4571238" cy="79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1428728" y="5429264"/>
            <a:ext cx="7358114" cy="1031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428728" y="2357430"/>
            <a:ext cx="42862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428728" y="2000240"/>
            <a:ext cx="42862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428728" y="2643182"/>
            <a:ext cx="42862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428728" y="3000372"/>
            <a:ext cx="42862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428728" y="3357562"/>
            <a:ext cx="42862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428728" y="3714752"/>
            <a:ext cx="42862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428728" y="4071942"/>
            <a:ext cx="42862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428728" y="4429132"/>
            <a:ext cx="42862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428728" y="4786322"/>
            <a:ext cx="42862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1428728" y="5072074"/>
            <a:ext cx="42862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 flipH="1" flipV="1">
            <a:off x="2286778" y="5214156"/>
            <a:ext cx="42862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 flipH="1" flipV="1">
            <a:off x="3215472" y="5214156"/>
            <a:ext cx="42862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 flipH="1" flipV="1">
            <a:off x="4287042" y="5214156"/>
            <a:ext cx="42862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 flipH="1" flipV="1">
            <a:off x="5215736" y="5214156"/>
            <a:ext cx="42862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16200000" flipV="1">
            <a:off x="6143636" y="5214950"/>
            <a:ext cx="438152" cy="952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 flipH="1" flipV="1">
            <a:off x="7073124" y="5214156"/>
            <a:ext cx="42862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 flipH="1" flipV="1">
            <a:off x="8144694" y="5214156"/>
            <a:ext cx="42862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142976" y="5643578"/>
            <a:ext cx="7858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</a:t>
            </a:r>
            <a:r>
              <a:rPr lang="ru-RU" dirty="0" err="1" smtClean="0"/>
              <a:t>Понед</a:t>
            </a:r>
            <a:r>
              <a:rPr lang="ru-RU" dirty="0" smtClean="0"/>
              <a:t>.   вторник    среда    четверг   пятница  суббота    </a:t>
            </a:r>
            <a:r>
              <a:rPr lang="ru-RU" dirty="0" err="1" smtClean="0"/>
              <a:t>воскр</a:t>
            </a:r>
            <a:r>
              <a:rPr lang="ru-RU" dirty="0"/>
              <a:t>.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2000232" y="3357562"/>
            <a:ext cx="428628" cy="207170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786050" y="4071942"/>
            <a:ext cx="428628" cy="135732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714744" y="3714752"/>
            <a:ext cx="428628" cy="171451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4714876" y="2000240"/>
            <a:ext cx="428628" cy="342902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6643702" y="3714752"/>
            <a:ext cx="428628" cy="171451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7643834" y="2714620"/>
            <a:ext cx="428628" cy="271464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3" name="Содержимое 5"/>
          <p:cNvGraphicFramePr>
            <a:graphicFrameLocks noGrp="1"/>
          </p:cNvGraphicFramePr>
          <p:nvPr>
            <p:ph idx="1"/>
          </p:nvPr>
        </p:nvGraphicFramePr>
        <p:xfrm>
          <a:off x="2928926" y="214291"/>
          <a:ext cx="5715039" cy="1306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4928"/>
                <a:gridCol w="843368"/>
                <a:gridCol w="744148"/>
                <a:gridCol w="545709"/>
                <a:gridCol w="694538"/>
                <a:gridCol w="744148"/>
                <a:gridCol w="694538"/>
                <a:gridCol w="803662"/>
              </a:tblGrid>
              <a:tr h="54803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День недели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Понедельник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Вторник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Среда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Четверг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Пятница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Суббота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Воскре-сенье</a:t>
                      </a:r>
                      <a:endParaRPr lang="ru-RU" sz="1200" dirty="0"/>
                    </a:p>
                  </a:txBody>
                  <a:tcPr/>
                </a:tc>
              </a:tr>
              <a:tr h="66640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Кол-во шок.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8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ru-RU" sz="5400" dirty="0" smtClean="0">
                <a:solidFill>
                  <a:srgbClr val="002060"/>
                </a:solidFill>
                <a:latin typeface="Antikvar Shadow" pitchFamily="34" charset="0"/>
              </a:rPr>
              <a:t>Работа в группах</a:t>
            </a:r>
            <a:endParaRPr lang="ru-RU" sz="5400" dirty="0">
              <a:solidFill>
                <a:srgbClr val="002060"/>
              </a:solidFill>
              <a:latin typeface="Antikvar Shadow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4F2F9-2E14-47E2-8A1E-1C68C67386A6}" type="datetime1">
              <a:rPr lang="ru-RU" smtClean="0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2648F-5795-4CDF-86B1-11B506DA8600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  <p:pic>
        <p:nvPicPr>
          <p:cNvPr id="6" name="Picture 2" descr="Картинка 14 из 19992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1000108"/>
            <a:ext cx="8786874" cy="60190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428604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ru-RU" sz="4400" b="1" u="sng" dirty="0" smtClean="0">
                <a:solidFill>
                  <a:srgbClr val="7030A0"/>
                </a:solidFill>
                <a:latin typeface="Antikvar Shadow" pitchFamily="34" charset="0"/>
              </a:rPr>
              <a:t>Правила работы в группах.</a:t>
            </a:r>
            <a:endParaRPr lang="ru-RU" sz="4400" dirty="0" smtClean="0">
              <a:solidFill>
                <a:srgbClr val="7030A0"/>
              </a:solidFill>
              <a:latin typeface="Antikvar Shadow" pitchFamily="34" charset="0"/>
            </a:endParaRPr>
          </a:p>
          <a:p>
            <a:r>
              <a:rPr lang="ru-RU" dirty="0" smtClean="0"/>
              <a:t>1. В группе должен быть организатор обсуждения.</a:t>
            </a:r>
          </a:p>
          <a:p>
            <a:r>
              <a:rPr lang="ru-RU" dirty="0" smtClean="0"/>
              <a:t>2. Каждый может высказать свою версию решения.</a:t>
            </a:r>
          </a:p>
          <a:p>
            <a:r>
              <a:rPr lang="ru-RU" dirty="0" smtClean="0"/>
              <a:t>3. Один говорит, а остальные слушают.</a:t>
            </a:r>
          </a:p>
          <a:p>
            <a:r>
              <a:rPr lang="ru-RU" dirty="0" smtClean="0"/>
              <a:t>4. Каждая версия обсуждается в группе.</a:t>
            </a:r>
          </a:p>
          <a:p>
            <a:r>
              <a:rPr lang="ru-RU" dirty="0" smtClean="0"/>
              <a:t>5. В группе согласуется общее решение.</a:t>
            </a:r>
          </a:p>
          <a:p>
            <a:r>
              <a:rPr lang="ru-RU" dirty="0" smtClean="0"/>
              <a:t>6. Представитель группы защищает согласованное решение перед классом.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4F2F9-2E14-47E2-8A1E-1C68C67386A6}" type="datetime1">
              <a:rPr lang="ru-RU" smtClean="0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2648F-5795-4CDF-86B1-11B506DA8600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Все расселись по местам, никому не тесно, </a:t>
            </a:r>
          </a:p>
          <a:p>
            <a:pPr algn="ctr">
              <a:buNone/>
            </a:pPr>
            <a:r>
              <a:rPr lang="ru-RU" dirty="0" smtClean="0"/>
              <a:t>По секрету скажу вам: “Будет интересно!” </a:t>
            </a:r>
          </a:p>
          <a:p>
            <a:pPr algn="ctr">
              <a:buNone/>
            </a:pPr>
            <a:r>
              <a:rPr lang="ru-RU" dirty="0" smtClean="0"/>
              <a:t>Будем мы считать, писать, и решать задачи, </a:t>
            </a:r>
          </a:p>
          <a:p>
            <a:pPr algn="ctr">
              <a:buNone/>
            </a:pPr>
            <a:r>
              <a:rPr lang="ru-RU" dirty="0" smtClean="0"/>
              <a:t>Чтоб сегодня, как всегда, в руки шла удача. </a:t>
            </a:r>
          </a:p>
          <a:p>
            <a:pPr algn="ctr">
              <a:buNone/>
            </a:pPr>
            <a:r>
              <a:rPr lang="ru-RU" dirty="0" smtClean="0"/>
              <a:t>Повторим материал, закрепим умения, </a:t>
            </a:r>
          </a:p>
          <a:p>
            <a:pPr algn="ctr">
              <a:buNone/>
            </a:pPr>
            <a:r>
              <a:rPr lang="ru-RU" dirty="0" smtClean="0"/>
              <a:t>Чтобы каждый мог сказать: “Это всё умею я”.</a:t>
            </a:r>
          </a:p>
          <a:p>
            <a:pPr algn="ctr">
              <a:buNone/>
            </a:pPr>
            <a:endParaRPr lang="ru-RU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87EFB66-280D-4927-AA05-3427E40CBE34}" type="datetime1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0EAFA3-1F82-4A9C-8172-FF8C34934E40}" type="slidenum">
              <a:rPr lang="ru-RU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400"/>
                            </p:stCondLst>
                            <p:childTnLst>
                              <p:par>
                                <p:cTn id="11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800"/>
                            </p:stCondLst>
                            <p:childTnLst>
                              <p:par>
                                <p:cTn id="17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3300"/>
                            </p:stCondLst>
                            <p:childTnLst>
                              <p:par>
                                <p:cTn id="2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7800"/>
                            </p:stCondLst>
                            <p:childTnLst>
                              <p:par>
                                <p:cTn id="29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1900"/>
                            </p:stCondLst>
                            <p:childTnLst>
                              <p:par>
                                <p:cTn id="3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r>
              <a:rPr lang="ru-RU" sz="4800" b="1" dirty="0" smtClean="0">
                <a:solidFill>
                  <a:srgbClr val="7030A0"/>
                </a:solidFill>
                <a:latin typeface="Antikvar Shadow" pitchFamily="34" charset="0"/>
              </a:rPr>
              <a:t>Диаграмма здорового образа жизни детей 4 «в» класса</a:t>
            </a:r>
            <a:endParaRPr lang="ru-RU" sz="4800" b="1" dirty="0">
              <a:solidFill>
                <a:srgbClr val="7030A0"/>
              </a:solidFill>
              <a:latin typeface="Antikvar Shadow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4F2F9-2E14-47E2-8A1E-1C68C67386A6}" type="datetime1">
              <a:rPr lang="ru-RU" smtClean="0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2648F-5795-4CDF-86B1-11B506DA8600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428728" y="200024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dirty="0" smtClean="0">
                <a:solidFill>
                  <a:srgbClr val="002060"/>
                </a:solidFill>
                <a:latin typeface="Antikvar Shadow" pitchFamily="34" charset="0"/>
              </a:rPr>
              <a:t>Рефлексия</a:t>
            </a:r>
            <a:endParaRPr lang="ru-RU" sz="7200" dirty="0">
              <a:solidFill>
                <a:srgbClr val="002060"/>
              </a:solidFill>
              <a:latin typeface="Antikvar Shadow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4F2F9-2E14-47E2-8A1E-1C68C67386A6}" type="datetime1">
              <a:rPr lang="ru-RU" smtClean="0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2648F-5795-4CDF-86B1-11B506DA8600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  <p:graphicFrame>
        <p:nvGraphicFramePr>
          <p:cNvPr id="11" name="Диаграмма 10"/>
          <p:cNvGraphicFramePr/>
          <p:nvPr/>
        </p:nvGraphicFramePr>
        <p:xfrm>
          <a:off x="1000100" y="1397000"/>
          <a:ext cx="7286676" cy="467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dirty="0" smtClean="0">
                <a:solidFill>
                  <a:srgbClr val="002060"/>
                </a:solidFill>
                <a:latin typeface="Antikvar Shadow" pitchFamily="34" charset="0"/>
              </a:rPr>
              <a:t>Домашнее задание</a:t>
            </a:r>
            <a:endParaRPr lang="ru-RU" sz="6000" dirty="0">
              <a:solidFill>
                <a:srgbClr val="002060"/>
              </a:solidFill>
              <a:latin typeface="Antikvar Shad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1) Составить столбчатую диаграмму здорового образа жизни вашей семьи.</a:t>
            </a:r>
          </a:p>
          <a:p>
            <a:pPr>
              <a:buNone/>
            </a:pPr>
            <a:r>
              <a:rPr lang="ru-RU" dirty="0" smtClean="0"/>
              <a:t>2) В учебнике стр.43 № 2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                                            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4F2F9-2E14-47E2-8A1E-1C68C67386A6}" type="datetime1">
              <a:rPr lang="ru-RU" smtClean="0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2648F-5795-4CDF-86B1-11B506DA8600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Antikvar Shadow" pitchFamily="34" charset="0"/>
              </a:rPr>
              <a:t>Линейные и столбчатые диаграммы.</a:t>
            </a:r>
            <a:endParaRPr lang="ru-RU" b="1" dirty="0">
              <a:solidFill>
                <a:srgbClr val="002060"/>
              </a:solidFill>
              <a:latin typeface="Antikvar Shadow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4F2F9-2E14-47E2-8A1E-1C68C67386A6}" type="datetime1">
              <a:rPr lang="ru-RU" smtClean="0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2648F-5795-4CDF-86B1-11B506DA8600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643050"/>
            <a:ext cx="4044530" cy="223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43438" y="3714752"/>
            <a:ext cx="4500562" cy="253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357158" y="1428736"/>
            <a:ext cx="814393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  <a:latin typeface="Antikvar Shadow" pitchFamily="34" charset="0"/>
              </a:rPr>
              <a:t>Цель</a:t>
            </a:r>
            <a:r>
              <a:rPr lang="ru-RU" sz="3200" dirty="0" smtClean="0"/>
              <a:t>: вспомнить…..</a:t>
            </a:r>
          </a:p>
          <a:p>
            <a:r>
              <a:rPr lang="ru-RU" sz="3200" dirty="0"/>
              <a:t> </a:t>
            </a:r>
            <a:r>
              <a:rPr lang="ru-RU" sz="3200" dirty="0" smtClean="0"/>
              <a:t>             повторить….</a:t>
            </a:r>
          </a:p>
          <a:p>
            <a:r>
              <a:rPr lang="ru-RU" sz="3200" dirty="0"/>
              <a:t> </a:t>
            </a:r>
            <a:r>
              <a:rPr lang="ru-RU" sz="3200" dirty="0" smtClean="0"/>
              <a:t>             закрепить….</a:t>
            </a:r>
          </a:p>
          <a:p>
            <a:r>
              <a:rPr lang="ru-RU" sz="3200" dirty="0" smtClean="0"/>
              <a:t>              проверить…</a:t>
            </a:r>
          </a:p>
          <a:p>
            <a:r>
              <a:rPr lang="ru-RU" sz="3200" dirty="0"/>
              <a:t> </a:t>
            </a:r>
            <a:r>
              <a:rPr lang="ru-RU" sz="3200" dirty="0" smtClean="0"/>
              <a:t>         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1" dur="2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3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643998" cy="1143000"/>
          </a:xfrm>
        </p:spPr>
        <p:txBody>
          <a:bodyPr/>
          <a:lstStyle/>
          <a:p>
            <a:r>
              <a:rPr lang="ru-RU" sz="4000" b="1" dirty="0" smtClean="0">
                <a:solidFill>
                  <a:srgbClr val="002060"/>
                </a:solidFill>
                <a:latin typeface="Antikvar Shadow" pitchFamily="34" charset="0"/>
              </a:rPr>
              <a:t>Алгоритм построения диаграммы</a:t>
            </a:r>
            <a:r>
              <a:rPr lang="ru-RU" sz="4000" dirty="0" smtClean="0">
                <a:solidFill>
                  <a:srgbClr val="002060"/>
                </a:solidFill>
                <a:latin typeface="Antikvar Shadow" pitchFamily="34" charset="0"/>
              </a:rPr>
              <a:t> </a:t>
            </a:r>
            <a:endParaRPr lang="ru-RU" sz="4000" dirty="0">
              <a:solidFill>
                <a:srgbClr val="002060"/>
              </a:solidFill>
              <a:latin typeface="Antikvar Shadow" pitchFamily="34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4F2F9-2E14-47E2-8A1E-1C68C67386A6}" type="datetime1">
              <a:rPr lang="ru-RU" smtClean="0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2648F-5795-4CDF-86B1-11B506DA8600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071538" y="1857364"/>
            <a:ext cx="6643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714348" y="1357298"/>
            <a:ext cx="7606890" cy="13849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Подобрать цену деления шкалы,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удобную для обозначения на ней значений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данных величин.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42844" y="2857496"/>
            <a:ext cx="8782676" cy="181588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Изобразить шкалу на вертикальном координатном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луче, и на горизонтальном луче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отметить на равном расстоянии друг от друга точки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 числу имеющихся величин.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7290" y="4786322"/>
            <a:ext cx="7286676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От выбранных точек построить вертикальные отрезки (столбики), высота которых равна значению соответствующих величин.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409" grpId="0" animBg="1"/>
      <p:bldP spid="174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Antikvar Shadow" pitchFamily="34" charset="0"/>
              </a:rPr>
              <a:t>Блиц турнир</a:t>
            </a:r>
            <a:endParaRPr lang="ru-RU" b="1" dirty="0">
              <a:solidFill>
                <a:srgbClr val="002060"/>
              </a:solidFill>
              <a:latin typeface="Antikvar Shad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71676"/>
          </a:xfrm>
        </p:spPr>
        <p:txBody>
          <a:bodyPr/>
          <a:lstStyle/>
          <a:p>
            <a:r>
              <a:rPr lang="ru-RU" dirty="0" smtClean="0"/>
              <a:t>Голодный Вася съедает за 540 секунд  3 батона. Сколько минут он тратит на один батон?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4F2F9-2E14-47E2-8A1E-1C68C67386A6}" type="datetime1">
              <a:rPr lang="ru-RU" smtClean="0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2648F-5795-4CDF-86B1-11B506DA8600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pic>
        <p:nvPicPr>
          <p:cNvPr id="6" name="Рисунок 5" descr="edaa-982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072330" y="2143116"/>
            <a:ext cx="1905000" cy="11620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00034" y="3929066"/>
            <a:ext cx="7929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714348" y="3318570"/>
            <a:ext cx="785818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Вовочка купил за 3 рубля  жвачку и продал её своей соседке Наташе за 4 рубля.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Наташа продала эту жвачку своей подружке Люсе за 4 рубля 50 копеек. На сколько рублей увеличилась стоимость жвачки?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9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9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9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9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9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9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9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9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525963"/>
          </a:xfrm>
        </p:spPr>
        <p:txBody>
          <a:bodyPr/>
          <a:lstStyle/>
          <a:p>
            <a:r>
              <a:rPr lang="ru-RU" dirty="0" smtClean="0"/>
              <a:t>Света села делать домашнее задание и сидела за столом 2 часа.  20 минут  думала о мороженом. 10 минут искала в ящике ластик, чтобы стереть с учебника картинку, на рисование которой затратила 40 минут. Остальное время выполняла письменные </a:t>
            </a:r>
            <a:r>
              <a:rPr lang="ru-RU" dirty="0" err="1" smtClean="0"/>
              <a:t>работы.Сколько</a:t>
            </a:r>
            <a:r>
              <a:rPr lang="ru-RU" dirty="0" smtClean="0"/>
              <a:t> времени она </a:t>
            </a:r>
          </a:p>
          <a:p>
            <a:pPr>
              <a:buNone/>
            </a:pPr>
            <a:r>
              <a:rPr lang="ru-RU" dirty="0" smtClean="0"/>
              <a:t>    потратила на выполнение </a:t>
            </a:r>
          </a:p>
          <a:p>
            <a:pPr>
              <a:buNone/>
            </a:pPr>
            <a:r>
              <a:rPr lang="ru-RU" dirty="0" smtClean="0"/>
              <a:t>         письменных работ?    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4F2F9-2E14-47E2-8A1E-1C68C67386A6}" type="datetime1">
              <a:rPr lang="ru-RU" smtClean="0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2648F-5795-4CDF-86B1-11B506DA8600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pic>
        <p:nvPicPr>
          <p:cNvPr id="6" name="Рисунок 5" descr="52629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500826" y="4000504"/>
            <a:ext cx="2247900" cy="2476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После того, как Саша Чернов, убирая свою комнату, вымел из неё 6300 </a:t>
            </a:r>
            <a:r>
              <a:rPr lang="ru-RU" dirty="0" err="1" smtClean="0"/>
              <a:t>гр</a:t>
            </a:r>
            <a:r>
              <a:rPr lang="ru-RU" dirty="0" smtClean="0"/>
              <a:t> мусора. За веник взялась мама и вымела из этой же комнаты ещё 2/3  мусора, которого вымел Саша. Сколько всего мусора было выметено из комнаты?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4F2F9-2E14-47E2-8A1E-1C68C67386A6}" type="datetime1">
              <a:rPr lang="ru-RU" smtClean="0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2648F-5795-4CDF-86B1-11B506DA8600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pic>
        <p:nvPicPr>
          <p:cNvPr id="6" name="Рисунок 5" descr="ludia-1909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794" y="4500570"/>
            <a:ext cx="2085990" cy="17145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Допустим, что ты решил прыгнуть в воду с высоты 8 метров, и пролетев 5 метров, передумал. Сколько метров придётся тебе ещё лететь? Результат переведите в дм, см и мм. 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4F2F9-2E14-47E2-8A1E-1C68C67386A6}" type="datetime1">
              <a:rPr lang="ru-RU" smtClean="0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2648F-5795-4CDF-86B1-11B506DA8600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pic>
        <p:nvPicPr>
          <p:cNvPr id="6" name="Рисунок 5" descr="P2294851-5954b2a5cdd1db8e31df0d817ccbd214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40" y="3786189"/>
            <a:ext cx="1252541" cy="22831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dirty="0" smtClean="0">
                <a:solidFill>
                  <a:srgbClr val="002060"/>
                </a:solidFill>
                <a:latin typeface="Antikvar Shadow" pitchFamily="34" charset="0"/>
              </a:rPr>
              <a:t>Проверка</a:t>
            </a:r>
            <a:endParaRPr lang="ru-RU" sz="7200" dirty="0">
              <a:solidFill>
                <a:srgbClr val="002060"/>
              </a:solidFill>
              <a:latin typeface="Antikvar Shad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540:3:60=2(мин.)</a:t>
            </a:r>
          </a:p>
          <a:p>
            <a:r>
              <a:rPr lang="ru-RU" dirty="0" smtClean="0"/>
              <a:t>4 руб.50 коп.-3 руб.=1 руб.50 коп</a:t>
            </a:r>
          </a:p>
          <a:p>
            <a:r>
              <a:rPr lang="ru-RU" dirty="0" smtClean="0"/>
              <a:t>2 </a:t>
            </a:r>
            <a:r>
              <a:rPr lang="ru-RU" dirty="0" err="1" smtClean="0"/>
              <a:t>часа=</a:t>
            </a:r>
            <a:r>
              <a:rPr lang="ru-RU" dirty="0" smtClean="0"/>
              <a:t> 120 мин.</a:t>
            </a:r>
          </a:p>
          <a:p>
            <a:pPr>
              <a:buNone/>
            </a:pPr>
            <a:r>
              <a:rPr lang="ru-RU" dirty="0" smtClean="0"/>
              <a:t>  120мин.-20мин.-10мин.-40мин.=50 мин.</a:t>
            </a:r>
          </a:p>
          <a:p>
            <a:r>
              <a:rPr lang="ru-RU" dirty="0" smtClean="0"/>
              <a:t>(6300:3*2)+6300=10500(</a:t>
            </a:r>
            <a:r>
              <a:rPr lang="ru-RU" dirty="0" err="1" smtClean="0"/>
              <a:t>гр</a:t>
            </a:r>
            <a:r>
              <a:rPr lang="ru-RU" dirty="0" smtClean="0"/>
              <a:t>)=10 кг 500гр</a:t>
            </a:r>
          </a:p>
          <a:p>
            <a:r>
              <a:rPr lang="ru-RU" dirty="0" smtClean="0"/>
              <a:t>8-5=3м=30дм=300см=3000мм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4F2F9-2E14-47E2-8A1E-1C68C67386A6}" type="datetime1">
              <a:rPr lang="ru-RU" smtClean="0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2648F-5795-4CDF-86B1-11B506DA8600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атематика - 1!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математика - 1!</Template>
  <TotalTime>501</TotalTime>
  <Words>693</Words>
  <Application>Microsoft Office PowerPoint</Application>
  <PresentationFormat>Экран (4:3)</PresentationFormat>
  <Paragraphs>158</Paragraphs>
  <Slides>22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математика - 1!</vt:lpstr>
      <vt:lpstr>Диаграмма</vt:lpstr>
      <vt:lpstr>Урок математики</vt:lpstr>
      <vt:lpstr>Слайд 2</vt:lpstr>
      <vt:lpstr>Линейные и столбчатые диаграммы.</vt:lpstr>
      <vt:lpstr>Алгоритм построения диаграммы </vt:lpstr>
      <vt:lpstr>Блиц турнир</vt:lpstr>
      <vt:lpstr>Слайд 6</vt:lpstr>
      <vt:lpstr>Слайд 7</vt:lpstr>
      <vt:lpstr>Слайд 8</vt:lpstr>
      <vt:lpstr>Проверка</vt:lpstr>
      <vt:lpstr>Самостоятельная работа</vt:lpstr>
      <vt:lpstr>Слайд 11</vt:lpstr>
      <vt:lpstr>1 вариант      2 вариант</vt:lpstr>
      <vt:lpstr>Физминутка</vt:lpstr>
      <vt:lpstr> Витя  в понедельник ,обнаружив на кухне запасы шоколада, съел 6 шоколадок,  во вторник решил сходить в гости к другу Саше и угостился у него  4 шоколадками.  Ему понравилось ходить в гости, и в среду у Лены съел ещё  5.  В четверг у тёти Кати – 10,  а в пятницу ему не удалось ни к кому  попасть в гости,  в субботу у Иры -5 шоколадок,  а в воскресенье на дне рождении  у друга Кости -8. </vt:lpstr>
      <vt:lpstr>Слайд 15</vt:lpstr>
      <vt:lpstr>Алгоритм построения диаграммы </vt:lpstr>
      <vt:lpstr>Слайд 17</vt:lpstr>
      <vt:lpstr>Работа в группах</vt:lpstr>
      <vt:lpstr>Слайд 19</vt:lpstr>
      <vt:lpstr>Диаграмма здорового образа жизни детей 4 «в» класса</vt:lpstr>
      <vt:lpstr>Рефлексия</vt:lpstr>
      <vt:lpstr>Домашнее задание</vt:lpstr>
    </vt:vector>
  </TitlesOfParts>
  <Company>Krokoz™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математики</dc:title>
  <dc:creator>Катя</dc:creator>
  <dc:description>http://aida.ucoz.ru</dc:description>
  <cp:lastModifiedBy>Tata</cp:lastModifiedBy>
  <cp:revision>41</cp:revision>
  <dcterms:created xsi:type="dcterms:W3CDTF">2013-03-10T10:53:47Z</dcterms:created>
  <dcterms:modified xsi:type="dcterms:W3CDTF">2014-04-10T16:59:17Z</dcterms:modified>
</cp:coreProperties>
</file>