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80"/>
  </p:notesMasterIdLst>
  <p:sldIdLst>
    <p:sldId id="259" r:id="rId2"/>
    <p:sldId id="328" r:id="rId3"/>
    <p:sldId id="331" r:id="rId4"/>
    <p:sldId id="339" r:id="rId5"/>
    <p:sldId id="258" r:id="rId6"/>
    <p:sldId id="340" r:id="rId7"/>
    <p:sldId id="341" r:id="rId8"/>
    <p:sldId id="342" r:id="rId9"/>
    <p:sldId id="257" r:id="rId10"/>
    <p:sldId id="260" r:id="rId11"/>
    <p:sldId id="267" r:id="rId12"/>
    <p:sldId id="264" r:id="rId13"/>
    <p:sldId id="271" r:id="rId14"/>
    <p:sldId id="266" r:id="rId15"/>
    <p:sldId id="269" r:id="rId16"/>
    <p:sldId id="262" r:id="rId17"/>
    <p:sldId id="270" r:id="rId18"/>
    <p:sldId id="263" r:id="rId19"/>
    <p:sldId id="272" r:id="rId20"/>
    <p:sldId id="265" r:id="rId21"/>
    <p:sldId id="273" r:id="rId22"/>
    <p:sldId id="268" r:id="rId23"/>
    <p:sldId id="313" r:id="rId24"/>
    <p:sldId id="297" r:id="rId25"/>
    <p:sldId id="312" r:id="rId26"/>
    <p:sldId id="311" r:id="rId27"/>
    <p:sldId id="310" r:id="rId28"/>
    <p:sldId id="318" r:id="rId29"/>
    <p:sldId id="322" r:id="rId30"/>
    <p:sldId id="321" r:id="rId31"/>
    <p:sldId id="354" r:id="rId32"/>
    <p:sldId id="350" r:id="rId33"/>
    <p:sldId id="296" r:id="rId34"/>
    <p:sldId id="302" r:id="rId35"/>
    <p:sldId id="308" r:id="rId36"/>
    <p:sldId id="352" r:id="rId37"/>
    <p:sldId id="298" r:id="rId38"/>
    <p:sldId id="353" r:id="rId39"/>
    <p:sldId id="309" r:id="rId40"/>
    <p:sldId id="300" r:id="rId41"/>
    <p:sldId id="307" r:id="rId42"/>
    <p:sldId id="276" r:id="rId43"/>
    <p:sldId id="301" r:id="rId44"/>
    <p:sldId id="277" r:id="rId45"/>
    <p:sldId id="280" r:id="rId46"/>
    <p:sldId id="281" r:id="rId47"/>
    <p:sldId id="324" r:id="rId48"/>
    <p:sldId id="323" r:id="rId49"/>
    <p:sldId id="316" r:id="rId50"/>
    <p:sldId id="326" r:id="rId51"/>
    <p:sldId id="325" r:id="rId52"/>
    <p:sldId id="314" r:id="rId53"/>
    <p:sldId id="315" r:id="rId54"/>
    <p:sldId id="279" r:id="rId55"/>
    <p:sldId id="292" r:id="rId56"/>
    <p:sldId id="294" r:id="rId57"/>
    <p:sldId id="293" r:id="rId58"/>
    <p:sldId id="295" r:id="rId59"/>
    <p:sldId id="282" r:id="rId60"/>
    <p:sldId id="287" r:id="rId61"/>
    <p:sldId id="288" r:id="rId62"/>
    <p:sldId id="289" r:id="rId63"/>
    <p:sldId id="290" r:id="rId64"/>
    <p:sldId id="291" r:id="rId65"/>
    <p:sldId id="283" r:id="rId66"/>
    <p:sldId id="284" r:id="rId67"/>
    <p:sldId id="285" r:id="rId68"/>
    <p:sldId id="278" r:id="rId69"/>
    <p:sldId id="286" r:id="rId70"/>
    <p:sldId id="306" r:id="rId71"/>
    <p:sldId id="304" r:id="rId72"/>
    <p:sldId id="305" r:id="rId73"/>
    <p:sldId id="337" r:id="rId74"/>
    <p:sldId id="256" r:id="rId75"/>
    <p:sldId id="344" r:id="rId76"/>
    <p:sldId id="343" r:id="rId77"/>
    <p:sldId id="338" r:id="rId78"/>
    <p:sldId id="349" r:id="rId79"/>
  </p:sldIdLst>
  <p:sldSz cx="9144000" cy="6858000" type="screen4x3"/>
  <p:notesSz cx="6858000" cy="9144000"/>
  <p:defaultTextStyle>
    <a:defPPr>
      <a:defRPr lang="ru-RU"/>
    </a:defPPr>
    <a:lvl1pPr algn="l" rtl="0" fontAlgn="base">
      <a:spcBef>
        <a:spcPct val="0"/>
      </a:spcBef>
      <a:spcAft>
        <a:spcPct val="0"/>
      </a:spcAft>
      <a:defRPr kumimoji="1" kern="1200">
        <a:solidFill>
          <a:schemeClr val="tx1"/>
        </a:solidFill>
        <a:latin typeface="Times New Roman" pitchFamily="18" charset="0"/>
        <a:ea typeface="+mn-ea"/>
        <a:cs typeface="+mn-cs"/>
      </a:defRPr>
    </a:lvl1pPr>
    <a:lvl2pPr marL="457200" algn="l" rtl="0" fontAlgn="base">
      <a:spcBef>
        <a:spcPct val="0"/>
      </a:spcBef>
      <a:spcAft>
        <a:spcPct val="0"/>
      </a:spcAft>
      <a:defRPr kumimoji="1" kern="1200">
        <a:solidFill>
          <a:schemeClr val="tx1"/>
        </a:solidFill>
        <a:latin typeface="Times New Roman" pitchFamily="18" charset="0"/>
        <a:ea typeface="+mn-ea"/>
        <a:cs typeface="+mn-cs"/>
      </a:defRPr>
    </a:lvl2pPr>
    <a:lvl3pPr marL="914400" algn="l" rtl="0" fontAlgn="base">
      <a:spcBef>
        <a:spcPct val="0"/>
      </a:spcBef>
      <a:spcAft>
        <a:spcPct val="0"/>
      </a:spcAft>
      <a:defRPr kumimoji="1" kern="1200">
        <a:solidFill>
          <a:schemeClr val="tx1"/>
        </a:solidFill>
        <a:latin typeface="Times New Roman" pitchFamily="18" charset="0"/>
        <a:ea typeface="+mn-ea"/>
        <a:cs typeface="+mn-cs"/>
      </a:defRPr>
    </a:lvl3pPr>
    <a:lvl4pPr marL="1371600" algn="l" rtl="0" fontAlgn="base">
      <a:spcBef>
        <a:spcPct val="0"/>
      </a:spcBef>
      <a:spcAft>
        <a:spcPct val="0"/>
      </a:spcAft>
      <a:defRPr kumimoji="1" kern="1200">
        <a:solidFill>
          <a:schemeClr val="tx1"/>
        </a:solidFill>
        <a:latin typeface="Times New Roman" pitchFamily="18" charset="0"/>
        <a:ea typeface="+mn-ea"/>
        <a:cs typeface="+mn-cs"/>
      </a:defRPr>
    </a:lvl4pPr>
    <a:lvl5pPr marL="1828800" algn="l" rtl="0" fontAlgn="base">
      <a:spcBef>
        <a:spcPct val="0"/>
      </a:spcBef>
      <a:spcAft>
        <a:spcPct val="0"/>
      </a:spcAft>
      <a:defRPr kumimoji="1" kern="1200">
        <a:solidFill>
          <a:schemeClr val="tx1"/>
        </a:solidFill>
        <a:latin typeface="Times New Roman" pitchFamily="18" charset="0"/>
        <a:ea typeface="+mn-ea"/>
        <a:cs typeface="+mn-cs"/>
      </a:defRPr>
    </a:lvl5pPr>
    <a:lvl6pPr marL="2286000" algn="l" defTabSz="914400" rtl="0" eaLnBrk="1" latinLnBrk="0" hangingPunct="1">
      <a:defRPr kumimoji="1" kern="1200">
        <a:solidFill>
          <a:schemeClr val="tx1"/>
        </a:solidFill>
        <a:latin typeface="Times New Roman" pitchFamily="18" charset="0"/>
        <a:ea typeface="+mn-ea"/>
        <a:cs typeface="+mn-cs"/>
      </a:defRPr>
    </a:lvl6pPr>
    <a:lvl7pPr marL="2743200" algn="l" defTabSz="914400" rtl="0" eaLnBrk="1" latinLnBrk="0" hangingPunct="1">
      <a:defRPr kumimoji="1" kern="1200">
        <a:solidFill>
          <a:schemeClr val="tx1"/>
        </a:solidFill>
        <a:latin typeface="Times New Roman" pitchFamily="18" charset="0"/>
        <a:ea typeface="+mn-ea"/>
        <a:cs typeface="+mn-cs"/>
      </a:defRPr>
    </a:lvl7pPr>
    <a:lvl8pPr marL="3200400" algn="l" defTabSz="914400" rtl="0" eaLnBrk="1" latinLnBrk="0" hangingPunct="1">
      <a:defRPr kumimoji="1" kern="1200">
        <a:solidFill>
          <a:schemeClr val="tx1"/>
        </a:solidFill>
        <a:latin typeface="Times New Roman" pitchFamily="18" charset="0"/>
        <a:ea typeface="+mn-ea"/>
        <a:cs typeface="+mn-cs"/>
      </a:defRPr>
    </a:lvl8pPr>
    <a:lvl9pPr marL="3657600" algn="l" defTabSz="914400" rtl="0" eaLnBrk="1" latinLnBrk="0" hangingPunct="1">
      <a:defRPr kumimoji="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000099"/>
    <a:srgbClr val="3399FF"/>
    <a:srgbClr val="A50021"/>
    <a:srgbClr val="FF0000"/>
    <a:srgbClr val="5F5F5F"/>
    <a:srgbClr val="4D4D4D"/>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25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kumimoji="0" sz="1200">
                <a:latin typeface="Arial" charset="0"/>
              </a:defRPr>
            </a:lvl1pPr>
          </a:lstStyle>
          <a:p>
            <a:pPr>
              <a:defRPr/>
            </a:pPr>
            <a:endParaRPr lang="ru-RU"/>
          </a:p>
        </p:txBody>
      </p:sp>
      <p:sp>
        <p:nvSpPr>
          <p:cNvPr id="13926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kumimoji="0" sz="1200">
                <a:latin typeface="Arial" charset="0"/>
              </a:defRPr>
            </a:lvl1pPr>
          </a:lstStyle>
          <a:p>
            <a:pPr>
              <a:defRPr/>
            </a:pPr>
            <a:endParaRPr lang="ru-RU"/>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926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3927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kumimoji="0" sz="1200">
                <a:latin typeface="Arial" charset="0"/>
              </a:defRPr>
            </a:lvl1pPr>
          </a:lstStyle>
          <a:p>
            <a:pPr>
              <a:defRPr/>
            </a:pPr>
            <a:endParaRPr lang="ru-RU"/>
          </a:p>
        </p:txBody>
      </p:sp>
      <p:sp>
        <p:nvSpPr>
          <p:cNvPr id="13927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kumimoji="0" sz="1200">
                <a:latin typeface="Arial" charset="0"/>
              </a:defRPr>
            </a:lvl1pPr>
          </a:lstStyle>
          <a:p>
            <a:pPr>
              <a:defRPr/>
            </a:pPr>
            <a:fld id="{63DAB961-9B2C-4AF8-B650-F711EE760A0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miter lim="800000"/>
            <a:headEnd/>
            <a:tailEnd/>
          </a:ln>
        </p:spPr>
        <p:txBody>
          <a:bodyPr/>
          <a:lstStyle/>
          <a:p>
            <a:fld id="{1FBFB4A4-7D5B-49CD-9A3C-F115C6C7823D}" type="slidenum">
              <a:rPr lang="ru-RU" smtClean="0"/>
              <a:pPr/>
              <a:t>29</a:t>
            </a:fld>
            <a:endParaRPr lang="ru-RU" smtClean="0"/>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buFont typeface="Wingdings" pitchFamily="2" charset="2"/>
              <a:buNone/>
            </a:pPr>
            <a:r>
              <a:rPr lang="ru-RU" smtClean="0"/>
              <a:t>«Геометрия 10-11»  Л.С. Атанасян и др.</a:t>
            </a:r>
          </a:p>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miter lim="800000"/>
            <a:headEnd/>
            <a:tailEnd/>
          </a:ln>
        </p:spPr>
        <p:txBody>
          <a:bodyPr/>
          <a:lstStyle/>
          <a:p>
            <a:fld id="{28675AB5-5358-41F0-B515-8F53AC72F0BC}" type="slidenum">
              <a:rPr lang="ru-RU" smtClean="0"/>
              <a:pPr/>
              <a:t>30</a:t>
            </a:fld>
            <a:endParaRPr lang="ru-RU" smtClean="0"/>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buFont typeface="Wingdings" pitchFamily="2" charset="2"/>
              <a:buNone/>
            </a:pPr>
            <a:r>
              <a:rPr lang="ru-RU" smtClean="0"/>
              <a:t>«Геометрия 10-11»  Л.С. Атанасян и др.</a:t>
            </a:r>
          </a:p>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685800" y="1981200"/>
            <a:ext cx="7772400" cy="4114800"/>
          </a:xfrm>
        </p:spPr>
        <p:txBody>
          <a:bodyPr/>
          <a:lstStyle/>
          <a:p>
            <a:pPr lvl="0"/>
            <a:endParaRPr lang="ru-RU"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9142413" cy="6856413"/>
            <a:chOff x="0" y="0"/>
            <a:chExt cx="5759" cy="4319"/>
          </a:xfrm>
        </p:grpSpPr>
        <p:sp>
          <p:nvSpPr>
            <p:cNvPr id="1029" name="Rectangle 3" descr="Narrow vertical"/>
            <p:cNvSpPr>
              <a:spLocks noChangeArrowheads="1"/>
            </p:cNvSpPr>
            <p:nvPr/>
          </p:nvSpPr>
          <p:spPr bwMode="auto">
            <a:xfrm>
              <a:off x="288" y="48"/>
              <a:ext cx="5184" cy="240"/>
            </a:xfrm>
            <a:prstGeom prst="rect">
              <a:avLst/>
            </a:prstGeom>
            <a:pattFill prst="narVert">
              <a:fgClr>
                <a:schemeClr val="folHlink"/>
              </a:fgClr>
              <a:bgClr>
                <a:schemeClr val="bg1"/>
              </a:bgClr>
            </a:patt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030" name="Rectangle 4" descr="Narrow horizontal"/>
            <p:cNvSpPr>
              <a:spLocks noChangeArrowheads="1"/>
            </p:cNvSpPr>
            <p:nvPr/>
          </p:nvSpPr>
          <p:spPr bwMode="auto">
            <a:xfrm>
              <a:off x="48" y="288"/>
              <a:ext cx="240" cy="3744"/>
            </a:xfrm>
            <a:prstGeom prst="rect">
              <a:avLst/>
            </a:prstGeom>
            <a:pattFill prst="narHorz">
              <a:fgClr>
                <a:schemeClr val="folHlink"/>
              </a:fgClr>
              <a:bgClr>
                <a:schemeClr val="bg1"/>
              </a:bgClr>
            </a:patt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031" name="Rectangle 5" descr="Narrow vertical"/>
            <p:cNvSpPr>
              <a:spLocks noChangeArrowheads="1"/>
            </p:cNvSpPr>
            <p:nvPr/>
          </p:nvSpPr>
          <p:spPr bwMode="auto">
            <a:xfrm>
              <a:off x="288" y="4032"/>
              <a:ext cx="5184" cy="240"/>
            </a:xfrm>
            <a:prstGeom prst="rect">
              <a:avLst/>
            </a:prstGeom>
            <a:pattFill prst="narVert">
              <a:fgClr>
                <a:schemeClr val="folHlink"/>
              </a:fgClr>
              <a:bgClr>
                <a:schemeClr val="bg1"/>
              </a:bgClr>
            </a:patt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032" name="Rectangle 6" descr="Narrow horizontal"/>
            <p:cNvSpPr>
              <a:spLocks noChangeArrowheads="1"/>
            </p:cNvSpPr>
            <p:nvPr/>
          </p:nvSpPr>
          <p:spPr bwMode="auto">
            <a:xfrm>
              <a:off x="5472" y="288"/>
              <a:ext cx="240" cy="3744"/>
            </a:xfrm>
            <a:prstGeom prst="rect">
              <a:avLst/>
            </a:prstGeom>
            <a:pattFill prst="narHorz">
              <a:fgClr>
                <a:schemeClr val="folHlink"/>
              </a:fgClr>
              <a:bgClr>
                <a:schemeClr val="bg1"/>
              </a:bgClr>
            </a:patt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033" name="Rectangle 7"/>
            <p:cNvSpPr>
              <a:spLocks noChangeArrowheads="1"/>
            </p:cNvSpPr>
            <p:nvPr/>
          </p:nvSpPr>
          <p:spPr bwMode="auto">
            <a:xfrm>
              <a:off x="288" y="288"/>
              <a:ext cx="5184" cy="3744"/>
            </a:xfrm>
            <a:prstGeom prst="rect">
              <a:avLst/>
            </a:prstGeom>
            <a:noFill/>
            <a:ln w="57150" cap="sq" cmpd="tri">
              <a:solidFill>
                <a:schemeClr val="bg2"/>
              </a:solid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034" name="Rectangle 8"/>
            <p:cNvSpPr>
              <a:spLocks noChangeArrowheads="1"/>
            </p:cNvSpPr>
            <p:nvPr/>
          </p:nvSpPr>
          <p:spPr bwMode="auto">
            <a:xfrm>
              <a:off x="48" y="48"/>
              <a:ext cx="5664" cy="4224"/>
            </a:xfrm>
            <a:prstGeom prst="rect">
              <a:avLst/>
            </a:prstGeom>
            <a:noFill/>
            <a:ln w="12700" cap="sq">
              <a:solidFill>
                <a:schemeClr val="bg2"/>
              </a:solidFill>
              <a:miter lim="800000"/>
              <a:headEnd/>
              <a:tailEnd/>
            </a:ln>
            <a:effectLst/>
          </p:spPr>
          <p:txBody>
            <a:bodyPr wrap="none" lIns="92075" tIns="46038" rIns="92075" bIns="46038" anchor="ctr"/>
            <a:lstStyle/>
            <a:p>
              <a:pPr eaLnBrk="0" hangingPunct="0">
                <a:spcBef>
                  <a:spcPct val="50000"/>
                </a:spcBef>
                <a:defRPr/>
              </a:pPr>
              <a:endParaRPr lang="ru-RU" sz="2400"/>
            </a:p>
          </p:txBody>
        </p:sp>
        <p:grpSp>
          <p:nvGrpSpPr>
            <p:cNvPr id="11275" name="Group 9"/>
            <p:cNvGrpSpPr>
              <a:grpSpLocks/>
            </p:cNvGrpSpPr>
            <p:nvPr/>
          </p:nvGrpSpPr>
          <p:grpSpPr bwMode="auto">
            <a:xfrm>
              <a:off x="0" y="0"/>
              <a:ext cx="384" cy="384"/>
              <a:chOff x="0" y="0"/>
              <a:chExt cx="384" cy="384"/>
            </a:xfrm>
          </p:grpSpPr>
          <p:sp>
            <p:nvSpPr>
              <p:cNvPr id="1045" name="Rectangle 10"/>
              <p:cNvSpPr>
                <a:spLocks noChangeArrowheads="1"/>
              </p:cNvSpPr>
              <p:nvPr/>
            </p:nvSpPr>
            <p:spPr bwMode="auto">
              <a:xfrm>
                <a:off x="0" y="0"/>
                <a:ext cx="384" cy="384"/>
              </a:xfrm>
              <a:prstGeom prst="rect">
                <a:avLst/>
              </a:prstGeom>
              <a:solidFill>
                <a:schemeClr val="bg1"/>
              </a:solidFill>
              <a:ln w="57150" cap="sq" cmpd="tri">
                <a:solidFill>
                  <a:schemeClr val="bg2"/>
                </a:solidFill>
                <a:miter lim="800000"/>
                <a:headEnd/>
                <a:tailEnd/>
              </a:ln>
              <a:effectLst/>
            </p:spPr>
            <p:txBody>
              <a:bodyPr/>
              <a:lstStyle/>
              <a:p>
                <a:pPr>
                  <a:defRPr/>
                </a:pPr>
                <a:endParaRPr lang="ru-RU"/>
              </a:p>
            </p:txBody>
          </p:sp>
          <p:sp>
            <p:nvSpPr>
              <p:cNvPr id="124939" name="Oval 11"/>
              <p:cNvSpPr>
                <a:spLocks noChangeArrowheads="1"/>
              </p:cNvSpPr>
              <p:nvPr/>
            </p:nvSpPr>
            <p:spPr bwMode="auto">
              <a:xfrm>
                <a:off x="101" y="101"/>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ext uri="{AF507438-7753-43E0-B8FC-AC1667EBCBE1}"/>
              </a:extLst>
            </p:spPr>
            <p:txBody>
              <a:bodyPr/>
              <a:lstStyle/>
              <a:p>
                <a:pPr>
                  <a:defRPr/>
                </a:pPr>
                <a:endParaRPr lang="ru-RU"/>
              </a:p>
            </p:txBody>
          </p:sp>
        </p:grpSp>
        <p:grpSp>
          <p:nvGrpSpPr>
            <p:cNvPr id="11276" name="Group 12"/>
            <p:cNvGrpSpPr>
              <a:grpSpLocks/>
            </p:cNvGrpSpPr>
            <p:nvPr/>
          </p:nvGrpSpPr>
          <p:grpSpPr bwMode="auto">
            <a:xfrm>
              <a:off x="0" y="3935"/>
              <a:ext cx="384" cy="384"/>
              <a:chOff x="0" y="3935"/>
              <a:chExt cx="384" cy="384"/>
            </a:xfrm>
          </p:grpSpPr>
          <p:sp>
            <p:nvSpPr>
              <p:cNvPr id="1043" name="Rectangle 13"/>
              <p:cNvSpPr>
                <a:spLocks noChangeArrowheads="1"/>
              </p:cNvSpPr>
              <p:nvPr/>
            </p:nvSpPr>
            <p:spPr bwMode="auto">
              <a:xfrm>
                <a:off x="0" y="3935"/>
                <a:ext cx="384" cy="384"/>
              </a:xfrm>
              <a:prstGeom prst="rect">
                <a:avLst/>
              </a:prstGeom>
              <a:solidFill>
                <a:schemeClr val="bg1"/>
              </a:solidFill>
              <a:ln w="57150" cap="sq" cmpd="tri">
                <a:solidFill>
                  <a:schemeClr val="bg2"/>
                </a:solidFill>
                <a:miter lim="800000"/>
                <a:headEnd/>
                <a:tailEnd/>
              </a:ln>
              <a:effectLst/>
            </p:spPr>
            <p:txBody>
              <a:bodyPr/>
              <a:lstStyle/>
              <a:p>
                <a:pPr>
                  <a:defRPr/>
                </a:pPr>
                <a:endParaRPr lang="ru-RU"/>
              </a:p>
            </p:txBody>
          </p:sp>
          <p:sp>
            <p:nvSpPr>
              <p:cNvPr id="124942" name="Oval 14"/>
              <p:cNvSpPr>
                <a:spLocks noChangeArrowheads="1"/>
              </p:cNvSpPr>
              <p:nvPr/>
            </p:nvSpPr>
            <p:spPr bwMode="auto">
              <a:xfrm>
                <a:off x="101" y="4036"/>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ext uri="{AF507438-7753-43E0-B8FC-AC1667EBCBE1}"/>
              </a:extLst>
            </p:spPr>
            <p:txBody>
              <a:bodyPr/>
              <a:lstStyle/>
              <a:p>
                <a:pPr>
                  <a:defRPr/>
                </a:pPr>
                <a:endParaRPr lang="ru-RU"/>
              </a:p>
            </p:txBody>
          </p:sp>
        </p:grpSp>
        <p:grpSp>
          <p:nvGrpSpPr>
            <p:cNvPr id="11277" name="Group 15"/>
            <p:cNvGrpSpPr>
              <a:grpSpLocks/>
            </p:cNvGrpSpPr>
            <p:nvPr/>
          </p:nvGrpSpPr>
          <p:grpSpPr bwMode="auto">
            <a:xfrm>
              <a:off x="5375" y="3935"/>
              <a:ext cx="384" cy="384"/>
              <a:chOff x="5375" y="3935"/>
              <a:chExt cx="384" cy="384"/>
            </a:xfrm>
          </p:grpSpPr>
          <p:sp>
            <p:nvSpPr>
              <p:cNvPr id="1041" name="Rectangle 16"/>
              <p:cNvSpPr>
                <a:spLocks noChangeArrowheads="1"/>
              </p:cNvSpPr>
              <p:nvPr/>
            </p:nvSpPr>
            <p:spPr bwMode="auto">
              <a:xfrm>
                <a:off x="5375" y="3935"/>
                <a:ext cx="384" cy="384"/>
              </a:xfrm>
              <a:prstGeom prst="rect">
                <a:avLst/>
              </a:prstGeom>
              <a:solidFill>
                <a:schemeClr val="bg1"/>
              </a:solidFill>
              <a:ln w="57150" cap="sq" cmpd="tri">
                <a:solidFill>
                  <a:schemeClr val="bg2"/>
                </a:solidFill>
                <a:miter lim="800000"/>
                <a:headEnd/>
                <a:tailEnd/>
              </a:ln>
              <a:effectLst/>
            </p:spPr>
            <p:txBody>
              <a:bodyPr/>
              <a:lstStyle/>
              <a:p>
                <a:pPr>
                  <a:defRPr/>
                </a:pPr>
                <a:endParaRPr lang="ru-RU"/>
              </a:p>
            </p:txBody>
          </p:sp>
          <p:sp>
            <p:nvSpPr>
              <p:cNvPr id="124945" name="Oval 17"/>
              <p:cNvSpPr>
                <a:spLocks noChangeArrowheads="1"/>
              </p:cNvSpPr>
              <p:nvPr/>
            </p:nvSpPr>
            <p:spPr bwMode="auto">
              <a:xfrm>
                <a:off x="5476" y="4036"/>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ext uri="{AF507438-7753-43E0-B8FC-AC1667EBCBE1}"/>
              </a:extLst>
            </p:spPr>
            <p:txBody>
              <a:bodyPr/>
              <a:lstStyle/>
              <a:p>
                <a:pPr>
                  <a:defRPr/>
                </a:pPr>
                <a:endParaRPr lang="ru-RU"/>
              </a:p>
            </p:txBody>
          </p:sp>
        </p:grpSp>
        <p:grpSp>
          <p:nvGrpSpPr>
            <p:cNvPr id="11278" name="Group 18"/>
            <p:cNvGrpSpPr>
              <a:grpSpLocks/>
            </p:cNvGrpSpPr>
            <p:nvPr/>
          </p:nvGrpSpPr>
          <p:grpSpPr bwMode="auto">
            <a:xfrm>
              <a:off x="5375" y="0"/>
              <a:ext cx="384" cy="384"/>
              <a:chOff x="5375" y="0"/>
              <a:chExt cx="384" cy="384"/>
            </a:xfrm>
          </p:grpSpPr>
          <p:sp>
            <p:nvSpPr>
              <p:cNvPr id="1039" name="Rectangle 19"/>
              <p:cNvSpPr>
                <a:spLocks noChangeArrowheads="1"/>
              </p:cNvSpPr>
              <p:nvPr/>
            </p:nvSpPr>
            <p:spPr bwMode="auto">
              <a:xfrm>
                <a:off x="5375" y="0"/>
                <a:ext cx="384" cy="384"/>
              </a:xfrm>
              <a:prstGeom prst="rect">
                <a:avLst/>
              </a:prstGeom>
              <a:solidFill>
                <a:schemeClr val="bg1"/>
              </a:solidFill>
              <a:ln w="57150" cap="sq" cmpd="tri">
                <a:solidFill>
                  <a:schemeClr val="bg2"/>
                </a:solidFill>
                <a:miter lim="800000"/>
                <a:headEnd/>
                <a:tailEnd/>
              </a:ln>
              <a:effectLst/>
            </p:spPr>
            <p:txBody>
              <a:bodyPr/>
              <a:lstStyle/>
              <a:p>
                <a:pPr>
                  <a:defRPr/>
                </a:pPr>
                <a:endParaRPr lang="ru-RU"/>
              </a:p>
            </p:txBody>
          </p:sp>
          <p:sp>
            <p:nvSpPr>
              <p:cNvPr id="124948" name="Oval 20"/>
              <p:cNvSpPr>
                <a:spLocks noChangeArrowheads="1"/>
              </p:cNvSpPr>
              <p:nvPr/>
            </p:nvSpPr>
            <p:spPr bwMode="auto">
              <a:xfrm>
                <a:off x="5476" y="101"/>
                <a:ext cx="182" cy="182"/>
              </a:xfrm>
              <a:prstGeom prst="ellipse">
                <a:avLst/>
              </a:prstGeom>
              <a:gradFill rotWithShape="0">
                <a:gsLst>
                  <a:gs pos="0">
                    <a:schemeClr val="bg1"/>
                  </a:gs>
                  <a:gs pos="100000">
                    <a:schemeClr val="bg1">
                      <a:gamma/>
                      <a:shade val="46275"/>
                      <a:invGamma/>
                    </a:schemeClr>
                  </a:gs>
                </a:gsLst>
                <a:path path="shape">
                  <a:fillToRect l="50000" t="50000" r="50000" b="50000"/>
                </a:path>
              </a:gradFill>
              <a:ln>
                <a:noFill/>
              </a:ln>
              <a:effectLst/>
              <a:extLst>
                <a:ext uri="{91240B29-F687-4F45-9708-019B960494DF}"/>
                <a:ext uri="{AF507438-7753-43E0-B8FC-AC1667EBCBE1}"/>
              </a:extLst>
            </p:spPr>
            <p:txBody>
              <a:bodyPr/>
              <a:lstStyle/>
              <a:p>
                <a:pPr>
                  <a:defRPr/>
                </a:pPr>
                <a:endParaRPr lang="ru-RU"/>
              </a:p>
            </p:txBody>
          </p:sp>
        </p:grpSp>
      </p:grpSp>
      <p:sp>
        <p:nvSpPr>
          <p:cNvPr id="11267" name="Rectangle 21"/>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1268" name="Rectangle 22"/>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Lst>
  <p:txStyles>
    <p:titleStyle>
      <a:lvl1pPr algn="ctr" rtl="0" eaLnBrk="0" fontAlgn="base" hangingPunct="0">
        <a:spcBef>
          <a:spcPct val="0"/>
        </a:spcBef>
        <a:spcAft>
          <a:spcPct val="0"/>
        </a:spcAft>
        <a:defRPr sz="4800">
          <a:solidFill>
            <a:schemeClr val="tx2"/>
          </a:solidFill>
          <a:latin typeface="+mj-lt"/>
          <a:ea typeface="+mj-ea"/>
          <a:cs typeface="+mj-cs"/>
        </a:defRPr>
      </a:lvl1pPr>
      <a:lvl2pPr algn="ctr" rtl="0" eaLnBrk="0" fontAlgn="base" hangingPunct="0">
        <a:spcBef>
          <a:spcPct val="0"/>
        </a:spcBef>
        <a:spcAft>
          <a:spcPct val="0"/>
        </a:spcAft>
        <a:defRPr sz="4800">
          <a:solidFill>
            <a:schemeClr val="tx2"/>
          </a:solidFill>
          <a:latin typeface="Arial Narrow" pitchFamily="34" charset="0"/>
        </a:defRPr>
      </a:lvl2pPr>
      <a:lvl3pPr algn="ctr" rtl="0" eaLnBrk="0" fontAlgn="base" hangingPunct="0">
        <a:spcBef>
          <a:spcPct val="0"/>
        </a:spcBef>
        <a:spcAft>
          <a:spcPct val="0"/>
        </a:spcAft>
        <a:defRPr sz="4800">
          <a:solidFill>
            <a:schemeClr val="tx2"/>
          </a:solidFill>
          <a:latin typeface="Arial Narrow" pitchFamily="34" charset="0"/>
        </a:defRPr>
      </a:lvl3pPr>
      <a:lvl4pPr algn="ctr" rtl="0" eaLnBrk="0" fontAlgn="base" hangingPunct="0">
        <a:spcBef>
          <a:spcPct val="0"/>
        </a:spcBef>
        <a:spcAft>
          <a:spcPct val="0"/>
        </a:spcAft>
        <a:defRPr sz="4800">
          <a:solidFill>
            <a:schemeClr val="tx2"/>
          </a:solidFill>
          <a:latin typeface="Arial Narrow" pitchFamily="34" charset="0"/>
        </a:defRPr>
      </a:lvl4pPr>
      <a:lvl5pPr algn="ctr" rtl="0" eaLnBrk="0" fontAlgn="base" hangingPunct="0">
        <a:spcBef>
          <a:spcPct val="0"/>
        </a:spcBef>
        <a:spcAft>
          <a:spcPct val="0"/>
        </a:spcAft>
        <a:defRPr sz="4800">
          <a:solidFill>
            <a:schemeClr val="tx2"/>
          </a:solidFill>
          <a:latin typeface="Arial Narrow" pitchFamily="34" charset="0"/>
        </a:defRPr>
      </a:lvl5pPr>
      <a:lvl6pPr marL="457200" algn="ctr" rtl="0" fontAlgn="base">
        <a:spcBef>
          <a:spcPct val="0"/>
        </a:spcBef>
        <a:spcAft>
          <a:spcPct val="0"/>
        </a:spcAft>
        <a:defRPr sz="4800">
          <a:solidFill>
            <a:schemeClr val="tx2"/>
          </a:solidFill>
          <a:latin typeface="Arial Narrow" pitchFamily="34" charset="0"/>
        </a:defRPr>
      </a:lvl6pPr>
      <a:lvl7pPr marL="914400" algn="ctr" rtl="0" fontAlgn="base">
        <a:spcBef>
          <a:spcPct val="0"/>
        </a:spcBef>
        <a:spcAft>
          <a:spcPct val="0"/>
        </a:spcAft>
        <a:defRPr sz="4800">
          <a:solidFill>
            <a:schemeClr val="tx2"/>
          </a:solidFill>
          <a:latin typeface="Arial Narrow" pitchFamily="34" charset="0"/>
        </a:defRPr>
      </a:lvl7pPr>
      <a:lvl8pPr marL="1371600" algn="ctr" rtl="0" fontAlgn="base">
        <a:spcBef>
          <a:spcPct val="0"/>
        </a:spcBef>
        <a:spcAft>
          <a:spcPct val="0"/>
        </a:spcAft>
        <a:defRPr sz="4800">
          <a:solidFill>
            <a:schemeClr val="tx2"/>
          </a:solidFill>
          <a:latin typeface="Arial Narrow" pitchFamily="34" charset="0"/>
        </a:defRPr>
      </a:lvl8pPr>
      <a:lvl9pPr marL="1828800" algn="ctr" rtl="0" fontAlgn="base">
        <a:spcBef>
          <a:spcPct val="0"/>
        </a:spcBef>
        <a:spcAft>
          <a:spcPct val="0"/>
        </a:spcAft>
        <a:defRPr sz="4800">
          <a:solidFill>
            <a:schemeClr val="tx2"/>
          </a:solidFill>
          <a:latin typeface="Arial Narrow" pitchFamily="34" charset="0"/>
        </a:defRPr>
      </a:lvl9pPr>
    </p:titleStyle>
    <p:bodyStyle>
      <a:lvl1pPr marL="342900" indent="-342900" algn="ctr"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slide" Target="slide73.xml"/><Relationship Id="rId3" Type="http://schemas.openxmlformats.org/officeDocument/2006/relationships/slide" Target="slide65.xml"/><Relationship Id="rId7" Type="http://schemas.openxmlformats.org/officeDocument/2006/relationships/slide" Target="slide35.xml"/><Relationship Id="rId2" Type="http://schemas.openxmlformats.org/officeDocument/2006/relationships/slide" Target="slide46.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slide" Target="slide42.xml"/><Relationship Id="rId4" Type="http://schemas.openxmlformats.org/officeDocument/2006/relationships/slide" Target="slide54.xml"/></Relationships>
</file>

<file path=ppt/slides/_rels/slide35.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image" Target="../media/image45.jpe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slide" Target="slide34.x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4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6.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60.jpeg"/><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slide" Target="slide34.xml"/></Relationships>
</file>

<file path=ppt/slides/_rels/slide54.x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2.xml"/><Relationship Id="rId1" Type="http://schemas.openxmlformats.org/officeDocument/2006/relationships/vmlDrawing" Target="../drawings/vmlDrawing9.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10.vml"/><Relationship Id="rId6" Type="http://schemas.openxmlformats.org/officeDocument/2006/relationships/slide" Target="slide34.x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65.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9.gi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slideLayout" Target="../slideLayouts/slideLayout7.xml"/><Relationship Id="rId1" Type="http://schemas.openxmlformats.org/officeDocument/2006/relationships/audio" Target="file:///C:\Users\1\Desktop\&#1055;&#1088;&#1077;&#1079;&#1077;&#1085;&#1090;&#1072;&#1094;&#1080;&#1103;%20&#1044;&#1077;&#1085;&#1100;%20&#1085;&#1072;&#1091;&#1082;&#1080;\&#1095;&#1077;&#1084;&#1091;%20&#1091;&#1095;&#1072;&#1090;%20&#1074;%20&#1096;&#1082;&#1086;&#1083;&#1077;%20(&#1084;&#1080;&#1085;&#1091;&#1089;).mp3"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a:xfrm>
            <a:off x="914400" y="533400"/>
            <a:ext cx="7315200" cy="1470025"/>
          </a:xfrm>
        </p:spPr>
        <p:txBody>
          <a:bodyPr/>
          <a:lstStyle/>
          <a:p>
            <a:pPr eaLnBrk="1" hangingPunct="1">
              <a:defRPr/>
            </a:pPr>
            <a:r>
              <a:rPr lang="ru-RU" b="1" smtClean="0">
                <a:solidFill>
                  <a:schemeClr val="accent2"/>
                </a:solidFill>
                <a:effectLst>
                  <a:outerShdw blurRad="38100" dist="38100" dir="2700000" algn="tl">
                    <a:srgbClr val="000000"/>
                  </a:outerShdw>
                </a:effectLst>
              </a:rPr>
              <a:t>Внеклассное мероприятие</a:t>
            </a:r>
          </a:p>
        </p:txBody>
      </p:sp>
      <p:sp>
        <p:nvSpPr>
          <p:cNvPr id="12291" name="Rectangle 3"/>
          <p:cNvSpPr>
            <a:spLocks noGrp="1" noChangeArrowheads="1"/>
          </p:cNvSpPr>
          <p:nvPr>
            <p:ph type="subTitle" idx="1"/>
          </p:nvPr>
        </p:nvSpPr>
        <p:spPr>
          <a:xfrm>
            <a:off x="1295400" y="3048000"/>
            <a:ext cx="6400800" cy="1752600"/>
          </a:xfrm>
        </p:spPr>
        <p:txBody>
          <a:bodyPr/>
          <a:lstStyle/>
          <a:p>
            <a:pPr algn="r" eaLnBrk="1" hangingPunct="1"/>
            <a:endParaRPr lang="ru-RU" smtClean="0">
              <a:latin typeface="Arial Narrow" pitchFamily="34" charset="0"/>
            </a:endParaRPr>
          </a:p>
          <a:p>
            <a:pPr algn="r" eaLnBrk="1" hangingPunct="1"/>
            <a:endParaRPr lang="ru-RU" i="1" smtClean="0">
              <a:latin typeface="Arial Narrow" pitchFamily="34" charset="0"/>
            </a:endParaRPr>
          </a:p>
        </p:txBody>
      </p:sp>
      <p:pic>
        <p:nvPicPr>
          <p:cNvPr id="12292"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33400" y="3733800"/>
            <a:ext cx="1333500" cy="2667000"/>
          </a:xfrm>
          <a:prstGeom prst="rect">
            <a:avLst/>
          </a:prstGeom>
          <a:noFill/>
          <a:ln w="9525">
            <a:noFill/>
            <a:miter lim="800000"/>
            <a:headEnd/>
            <a:tailEnd/>
          </a:ln>
        </p:spPr>
      </p:pic>
      <p:sp>
        <p:nvSpPr>
          <p:cNvPr id="12293" name="WordArt 9"/>
          <p:cNvSpPr>
            <a:spLocks noChangeArrowheads="1" noChangeShapeType="1" noTextEdit="1"/>
          </p:cNvSpPr>
          <p:nvPr/>
        </p:nvSpPr>
        <p:spPr bwMode="auto">
          <a:xfrm>
            <a:off x="533400" y="2133600"/>
            <a:ext cx="8153400" cy="2209800"/>
          </a:xfrm>
          <a:prstGeom prst="rect">
            <a:avLst/>
          </a:prstGeom>
        </p:spPr>
        <p:txBody>
          <a:bodyPr wrap="none" fromWordArt="1">
            <a:prstTxWarp prst="textFadeUp">
              <a:avLst>
                <a:gd name="adj" fmla="val 9991"/>
              </a:avLst>
            </a:prstTxWarp>
          </a:bodyPr>
          <a:lstStyle/>
          <a:p>
            <a:pPr algn="ctr"/>
            <a:r>
              <a:rPr lang="ru-RU" sz="3600" kern="10">
                <a:ln w="25400">
                  <a:solidFill>
                    <a:schemeClr val="tx1"/>
                  </a:solidFill>
                  <a:round/>
                  <a:headEnd/>
                  <a:tailEnd/>
                </a:ln>
                <a:solidFill>
                  <a:srgbClr val="FF0000"/>
                </a:solidFill>
                <a:effectLst>
                  <a:outerShdw dist="35921" dir="2700000" sy="50000" rotWithShape="0">
                    <a:srgbClr val="875B0D">
                      <a:alpha val="70000"/>
                    </a:srgbClr>
                  </a:outerShdw>
                </a:effectLst>
                <a:latin typeface="Arial"/>
                <a:cs typeface="Arial"/>
              </a:rPr>
              <a:t>"Математику уже затем</a:t>
            </a:r>
          </a:p>
          <a:p>
            <a:pPr algn="ctr"/>
            <a:r>
              <a:rPr lang="ru-RU" sz="3600" kern="10">
                <a:ln w="25400">
                  <a:solidFill>
                    <a:schemeClr val="tx1"/>
                  </a:solidFill>
                  <a:round/>
                  <a:headEnd/>
                  <a:tailEnd/>
                </a:ln>
                <a:solidFill>
                  <a:srgbClr val="FF0000"/>
                </a:solidFill>
                <a:effectLst>
                  <a:outerShdw dist="35921" dir="2700000" sy="50000" rotWithShape="0">
                    <a:srgbClr val="875B0D">
                      <a:alpha val="70000"/>
                    </a:srgbClr>
                  </a:outerShdw>
                </a:effectLst>
                <a:latin typeface="Arial"/>
                <a:cs typeface="Arial"/>
              </a:rPr>
              <a:t>учить следует..."</a:t>
            </a:r>
          </a:p>
        </p:txBody>
      </p:sp>
      <p:pic>
        <p:nvPicPr>
          <p:cNvPr id="12294" name="Picture 11" descr="child3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400800" y="4114800"/>
            <a:ext cx="2208213"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609600" y="762000"/>
            <a:ext cx="8077200" cy="31242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1. Сырок стоит 6 рублей 70 копеек. Какое наибольшее число сырков можно купить на 50 рублей?</a:t>
            </a:r>
          </a:p>
        </p:txBody>
      </p:sp>
      <p:sp>
        <p:nvSpPr>
          <p:cNvPr id="21507" name="Rectangle 4"/>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1508" name="Picture 5" descr="j0370460"/>
          <p:cNvPicPr>
            <a:picLocks noChangeAspect="1" noChangeArrowheads="1"/>
          </p:cNvPicPr>
          <p:nvPr/>
        </p:nvPicPr>
        <p:blipFill>
          <a:blip r:embed="rId2"/>
          <a:srcRect/>
          <a:stretch>
            <a:fillRect/>
          </a:stretch>
        </p:blipFill>
        <p:spPr bwMode="auto">
          <a:xfrm>
            <a:off x="6477000" y="3200400"/>
            <a:ext cx="2052638" cy="3048000"/>
          </a:xfrm>
          <a:prstGeom prst="rect">
            <a:avLst/>
          </a:prstGeom>
          <a:noFill/>
          <a:ln w="9525">
            <a:noFill/>
            <a:miter lim="800000"/>
            <a:headEnd/>
            <a:tailEnd/>
          </a:ln>
        </p:spPr>
      </p:pic>
      <p:sp>
        <p:nvSpPr>
          <p:cNvPr id="129030" name="Rectangle 6"/>
          <p:cNvSpPr>
            <a:spLocks noChangeArrowheads="1"/>
          </p:cNvSpPr>
          <p:nvPr/>
        </p:nvSpPr>
        <p:spPr bwMode="auto">
          <a:xfrm>
            <a:off x="838200" y="46482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400" b="1" i="1">
                <a:solidFill>
                  <a:srgbClr val="FF0000"/>
                </a:solidFill>
                <a:effectLst>
                  <a:outerShdw blurRad="38100" dist="38100" dir="2700000" algn="tl">
                    <a:srgbClr val="000000"/>
                  </a:outerShdw>
                </a:effectLst>
                <a:latin typeface="Arial Narrow" pitchFamily="34" charset="0"/>
              </a:rPr>
              <a:t>Ответ: 7 сырков.</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9030"/>
                                        </p:tgtEl>
                                        <p:attrNameLst>
                                          <p:attrName>style.visibility</p:attrName>
                                        </p:attrNameLst>
                                      </p:cBhvr>
                                      <p:to>
                                        <p:strVal val="visible"/>
                                      </p:to>
                                    </p:set>
                                    <p:animEffect transition="in" filter="wipe(up)">
                                      <p:cBhvr>
                                        <p:cTn id="7" dur="2000"/>
                                        <p:tgtEl>
                                          <p:spTgt spid="129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762000" y="762000"/>
            <a:ext cx="7924800" cy="4038600"/>
          </a:xfrm>
        </p:spPr>
        <p:txBody>
          <a:bodyPr/>
          <a:lstStyle/>
          <a:p>
            <a:pPr algn="l" eaLnBrk="1" hangingPunct="1">
              <a:defRPr/>
            </a:pPr>
            <a:r>
              <a:rPr lang="ru-RU" sz="4000" b="1" dirty="0" smtClean="0">
                <a:solidFill>
                  <a:srgbClr val="0000CC"/>
                </a:solidFill>
                <a:effectLst>
                  <a:outerShdw blurRad="38100" dist="38100" dir="2700000" algn="tl">
                    <a:srgbClr val="000000"/>
                  </a:outerShdw>
                </a:effectLst>
              </a:rPr>
              <a:t>2. В 2010 году ЕГЭ сдавало 735 450 выпускников. Эту задачу (и ей аналогичные) не решило 40 817 человек. Сколько процентов выпускников не смогли сделать      это задание?</a:t>
            </a:r>
          </a:p>
        </p:txBody>
      </p:sp>
      <p:sp>
        <p:nvSpPr>
          <p:cNvPr id="22531"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2532" name="Picture 4" descr="j0234040"/>
          <p:cNvPicPr>
            <a:picLocks noChangeAspect="1" noChangeArrowheads="1"/>
          </p:cNvPicPr>
          <p:nvPr/>
        </p:nvPicPr>
        <p:blipFill>
          <a:blip r:embed="rId2"/>
          <a:srcRect/>
          <a:stretch>
            <a:fillRect/>
          </a:stretch>
        </p:blipFill>
        <p:spPr bwMode="auto">
          <a:xfrm>
            <a:off x="5867400" y="4419600"/>
            <a:ext cx="2147888" cy="1920875"/>
          </a:xfrm>
          <a:prstGeom prst="rect">
            <a:avLst/>
          </a:prstGeom>
          <a:noFill/>
          <a:ln w="9525">
            <a:noFill/>
            <a:miter lim="800000"/>
            <a:headEnd/>
            <a:tailEnd/>
          </a:ln>
        </p:spPr>
      </p:pic>
      <p:sp>
        <p:nvSpPr>
          <p:cNvPr id="136197" name="Rectangle 5"/>
          <p:cNvSpPr>
            <a:spLocks noChangeArrowheads="1"/>
          </p:cNvSpPr>
          <p:nvPr/>
        </p:nvSpPr>
        <p:spPr bwMode="auto">
          <a:xfrm>
            <a:off x="762000" y="51816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≈5,55%.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6197"/>
                                        </p:tgtEl>
                                        <p:attrNameLst>
                                          <p:attrName>style.visibility</p:attrName>
                                        </p:attrNameLst>
                                      </p:cBhvr>
                                      <p:to>
                                        <p:strVal val="visible"/>
                                      </p:to>
                                    </p:set>
                                    <p:animEffect transition="in" filter="wipe(up)">
                                      <p:cBhvr>
                                        <p:cTn id="7" dur="2000"/>
                                        <p:tgtEl>
                                          <p:spTgt spid="136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3400" y="457200"/>
            <a:ext cx="8153400" cy="1143000"/>
          </a:xfrm>
        </p:spPr>
        <p:txBody>
          <a:bodyPr/>
          <a:lstStyle/>
          <a:p>
            <a:pPr algn="l" eaLnBrk="1" hangingPunct="1"/>
            <a:r>
              <a:rPr lang="ru-RU" sz="2800" b="1" smtClean="0">
                <a:solidFill>
                  <a:srgbClr val="0000CC"/>
                </a:solidFill>
              </a:rPr>
              <a:t>3. В таблице указаны средние цены (в рублях) на некоторые основные продукты питания в трех городах России (по данным на начало 2010 года)</a:t>
            </a:r>
          </a:p>
        </p:txBody>
      </p:sp>
      <p:graphicFrame>
        <p:nvGraphicFramePr>
          <p:cNvPr id="133194" name="Group 74"/>
          <p:cNvGraphicFramePr>
            <a:graphicFrameLocks noGrp="1"/>
          </p:cNvGraphicFramePr>
          <p:nvPr>
            <p:ph idx="1"/>
          </p:nvPr>
        </p:nvGraphicFramePr>
        <p:xfrm>
          <a:off x="533400" y="1828800"/>
          <a:ext cx="8077200" cy="2667000"/>
        </p:xfrm>
        <a:graphic>
          <a:graphicData uri="http://schemas.openxmlformats.org/drawingml/2006/table">
            <a:tbl>
              <a:tblPr/>
              <a:tblGrid>
                <a:gridCol w="3657600"/>
                <a:gridCol w="1371600"/>
                <a:gridCol w="1371600"/>
                <a:gridCol w="16764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Наименование продукта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Кострома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Краснодар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Петрозаводск</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Пшеничный хлеб (батон)</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Молоко (1 литр)</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Картофель (1 кг)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Сыр (1 кг)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Мясо (говядина, 1 кг)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285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280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1" u="none" strike="noStrike" cap="none" normalizeH="0" baseline="0" smtClean="0">
                          <a:ln>
                            <a:noFill/>
                          </a:ln>
                          <a:solidFill>
                            <a:schemeClr val="tx1"/>
                          </a:solidFill>
                          <a:effectLst/>
                          <a:latin typeface="Times New Roman" pitchFamily="18" charset="0"/>
                        </a:rPr>
                        <a:t>Подсолнечное масло (1 литр)</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rPr>
                        <a:t>38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97" name="Rectangle 75"/>
          <p:cNvSpPr>
            <a:spLocks noChangeArrowheads="1"/>
          </p:cNvSpPr>
          <p:nvPr/>
        </p:nvSpPr>
        <p:spPr bwMode="auto">
          <a:xfrm>
            <a:off x="533400" y="4800600"/>
            <a:ext cx="8153400" cy="1143000"/>
          </a:xfrm>
          <a:prstGeom prst="rect">
            <a:avLst/>
          </a:prstGeom>
          <a:noFill/>
          <a:ln w="9525">
            <a:noFill/>
            <a:miter lim="800000"/>
            <a:headEnd/>
            <a:tailEnd/>
          </a:ln>
        </p:spPr>
        <p:txBody>
          <a:bodyPr lIns="92075" tIns="46038" rIns="92075" bIns="46038" anchor="ctr"/>
          <a:lstStyle/>
          <a:p>
            <a:r>
              <a:rPr kumimoji="0" lang="ru-RU" sz="2400" b="1">
                <a:solidFill>
                  <a:srgbClr val="0000CC"/>
                </a:solidFill>
                <a:latin typeface="Arial Narrow" pitchFamily="34" charset="0"/>
              </a:rPr>
              <a:t>Определите, в каком городе окажется самым дешевым набор из 3 л  молока, 1 кг  говядины, 1 л  подсолнечного масла. В ответ  запишите стоимость данного набора в этом городе ( в рублях).</a:t>
            </a:r>
          </a:p>
        </p:txBody>
      </p:sp>
      <p:sp>
        <p:nvSpPr>
          <p:cNvPr id="133197" name="Rectangle 77"/>
          <p:cNvSpPr>
            <a:spLocks noChangeArrowheads="1"/>
          </p:cNvSpPr>
          <p:nvPr/>
        </p:nvSpPr>
        <p:spPr bwMode="auto">
          <a:xfrm>
            <a:off x="1828800" y="5715000"/>
            <a:ext cx="51816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800" b="1" i="1">
                <a:solidFill>
                  <a:srgbClr val="FF0000"/>
                </a:solidFill>
                <a:effectLst>
                  <a:outerShdw blurRad="38100" dist="38100" dir="2700000" algn="tl">
                    <a:srgbClr val="000000"/>
                  </a:outerShdw>
                </a:effectLst>
                <a:latin typeface="Arial Narrow" pitchFamily="34" charset="0"/>
              </a:rPr>
              <a:t>Ответ: Краснодар, 393 рубля.</a:t>
            </a:r>
            <a:r>
              <a:rPr kumimoji="0" lang="ru-RU" sz="2400" b="1" i="1">
                <a:solidFill>
                  <a:schemeClr val="tx2"/>
                </a:solidFill>
                <a:latin typeface="Arial Narrow"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3197"/>
                                        </p:tgtEl>
                                        <p:attrNameLst>
                                          <p:attrName>style.visibility</p:attrName>
                                        </p:attrNameLst>
                                      </p:cBhvr>
                                      <p:to>
                                        <p:strVal val="visible"/>
                                      </p:to>
                                    </p:set>
                                    <p:animEffect transition="in" filter="wipe(up)">
                                      <p:cBhvr>
                                        <p:cTn id="7" dur="2000"/>
                                        <p:tgtEl>
                                          <p:spTgt spid="133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685800" y="533400"/>
            <a:ext cx="8077200" cy="40386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Эту задачу (и ей аналогичные)   не решило 95 976 из 735 450 выпускников. </a:t>
            </a:r>
          </a:p>
        </p:txBody>
      </p:sp>
      <p:sp>
        <p:nvSpPr>
          <p:cNvPr id="24579"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4580" name="Picture 4" descr="j0234040"/>
          <p:cNvPicPr>
            <a:picLocks noChangeAspect="1" noChangeArrowheads="1"/>
          </p:cNvPicPr>
          <p:nvPr/>
        </p:nvPicPr>
        <p:blipFill>
          <a:blip r:embed="rId2"/>
          <a:srcRect/>
          <a:stretch>
            <a:fillRect/>
          </a:stretch>
        </p:blipFill>
        <p:spPr bwMode="auto">
          <a:xfrm>
            <a:off x="5562600" y="3581400"/>
            <a:ext cx="2895600" cy="2589213"/>
          </a:xfrm>
          <a:prstGeom prst="rect">
            <a:avLst/>
          </a:prstGeom>
          <a:noFill/>
          <a:ln w="9525">
            <a:noFill/>
            <a:miter lim="800000"/>
            <a:headEnd/>
            <a:tailEnd/>
          </a:ln>
        </p:spPr>
      </p:pic>
      <p:sp>
        <p:nvSpPr>
          <p:cNvPr id="145413" name="Rectangle 5"/>
          <p:cNvSpPr>
            <a:spLocks noChangeArrowheads="1"/>
          </p:cNvSpPr>
          <p:nvPr/>
        </p:nvSpPr>
        <p:spPr bwMode="auto">
          <a:xfrm>
            <a:off x="685800" y="44196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≈13,05%.</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685800" y="609600"/>
            <a:ext cx="8001000" cy="3733800"/>
          </a:xfrm>
        </p:spPr>
        <p:txBody>
          <a:bodyPr/>
          <a:lstStyle/>
          <a:p>
            <a:pPr algn="l" eaLnBrk="1" hangingPunct="1">
              <a:defRPr/>
            </a:pPr>
            <a:r>
              <a:rPr lang="ru-RU" sz="4000" b="1" smtClean="0">
                <a:solidFill>
                  <a:srgbClr val="0000CC"/>
                </a:solidFill>
                <a:effectLst>
                  <a:outerShdw blurRad="38100" dist="38100" dir="2700000" algn="tl">
                    <a:srgbClr val="C0C0C0"/>
                  </a:outerShdw>
                </a:effectLst>
              </a:rPr>
              <a:t>4. Летом килограмм клубники стоил     80 рублей. Маша купила 1кг 750г клубники. Сколько рублей сдачи она должна получить с 200 рублей?</a:t>
            </a:r>
          </a:p>
        </p:txBody>
      </p:sp>
      <p:sp>
        <p:nvSpPr>
          <p:cNvPr id="25603"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5604" name="Picture 4" descr="j0370868"/>
          <p:cNvPicPr>
            <a:picLocks noChangeAspect="1" noChangeArrowheads="1"/>
          </p:cNvPicPr>
          <p:nvPr/>
        </p:nvPicPr>
        <p:blipFill>
          <a:blip r:embed="rId2"/>
          <a:srcRect/>
          <a:stretch>
            <a:fillRect/>
          </a:stretch>
        </p:blipFill>
        <p:spPr bwMode="auto">
          <a:xfrm>
            <a:off x="5638800" y="3810000"/>
            <a:ext cx="2646363" cy="2449513"/>
          </a:xfrm>
          <a:prstGeom prst="rect">
            <a:avLst/>
          </a:prstGeom>
          <a:noFill/>
          <a:ln w="9525">
            <a:noFill/>
            <a:miter lim="800000"/>
            <a:headEnd/>
            <a:tailEnd/>
          </a:ln>
        </p:spPr>
      </p:pic>
      <p:sp>
        <p:nvSpPr>
          <p:cNvPr id="135173" name="Rectangle 5"/>
          <p:cNvSpPr>
            <a:spLocks noChangeArrowheads="1"/>
          </p:cNvSpPr>
          <p:nvPr/>
        </p:nvSpPr>
        <p:spPr bwMode="auto">
          <a:xfrm>
            <a:off x="838200" y="47244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60 рублей.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5173"/>
                                        </p:tgtEl>
                                        <p:attrNameLst>
                                          <p:attrName>style.visibility</p:attrName>
                                        </p:attrNameLst>
                                      </p:cBhvr>
                                      <p:to>
                                        <p:strVal val="visible"/>
                                      </p:to>
                                    </p:set>
                                    <p:animEffect transition="in" filter="wipe(up)">
                                      <p:cBhvr>
                                        <p:cTn id="7" dur="2000"/>
                                        <p:tgtEl>
                                          <p:spTgt spid="135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685800" y="533400"/>
            <a:ext cx="8077200" cy="40386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Эту задачу (и ей аналогичные)   не решило 104 580 из 735 450 выпускников. </a:t>
            </a:r>
          </a:p>
        </p:txBody>
      </p:sp>
      <p:sp>
        <p:nvSpPr>
          <p:cNvPr id="26627"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6628" name="Picture 4" descr="j0234040"/>
          <p:cNvPicPr>
            <a:picLocks noChangeAspect="1" noChangeArrowheads="1"/>
          </p:cNvPicPr>
          <p:nvPr/>
        </p:nvPicPr>
        <p:blipFill>
          <a:blip r:embed="rId2"/>
          <a:srcRect/>
          <a:stretch>
            <a:fillRect/>
          </a:stretch>
        </p:blipFill>
        <p:spPr bwMode="auto">
          <a:xfrm>
            <a:off x="5562600" y="3581400"/>
            <a:ext cx="2895600" cy="2589213"/>
          </a:xfrm>
          <a:prstGeom prst="rect">
            <a:avLst/>
          </a:prstGeom>
          <a:noFill/>
          <a:ln w="9525">
            <a:noFill/>
            <a:miter lim="800000"/>
            <a:headEnd/>
            <a:tailEnd/>
          </a:ln>
        </p:spPr>
      </p:pic>
      <p:sp>
        <p:nvSpPr>
          <p:cNvPr id="143365" name="Rectangle 5"/>
          <p:cNvSpPr>
            <a:spLocks noChangeArrowheads="1"/>
          </p:cNvSpPr>
          <p:nvPr/>
        </p:nvSpPr>
        <p:spPr bwMode="auto">
          <a:xfrm>
            <a:off x="685800" y="44196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≈14,22%.</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533400" y="533400"/>
            <a:ext cx="8382000" cy="4800600"/>
          </a:xfrm>
        </p:spPr>
        <p:txBody>
          <a:bodyPr/>
          <a:lstStyle/>
          <a:p>
            <a:pPr algn="l" eaLnBrk="1" hangingPunct="1">
              <a:defRPr/>
            </a:pPr>
            <a:r>
              <a:rPr lang="ru-RU" sz="4000" b="1" smtClean="0">
                <a:solidFill>
                  <a:srgbClr val="0000CC"/>
                </a:solidFill>
                <a:effectLst>
                  <a:outerShdw blurRad="38100" dist="38100" dir="2700000" algn="tl">
                    <a:srgbClr val="C0C0C0"/>
                  </a:outerShdw>
                </a:effectLst>
              </a:rPr>
              <a:t>5. Шоколадка стоит 31 рубль. В воскресенье в супермаркете действует специальное предложение: заплатив за 2 шоколадки, покупатель получает 3 (одну в подарок). Сколько шоколадок можно получить на 170 рублей в воскресенье?</a:t>
            </a:r>
          </a:p>
        </p:txBody>
      </p:sp>
      <p:pic>
        <p:nvPicPr>
          <p:cNvPr id="27651" name="Picture 5" descr="BD07205_"/>
          <p:cNvPicPr>
            <a:picLocks noChangeAspect="1" noChangeArrowheads="1"/>
          </p:cNvPicPr>
          <p:nvPr/>
        </p:nvPicPr>
        <p:blipFill>
          <a:blip r:embed="rId2"/>
          <a:srcRect/>
          <a:stretch>
            <a:fillRect/>
          </a:stretch>
        </p:blipFill>
        <p:spPr bwMode="auto">
          <a:xfrm>
            <a:off x="6324600" y="4514850"/>
            <a:ext cx="2209800" cy="1831975"/>
          </a:xfrm>
          <a:prstGeom prst="rect">
            <a:avLst/>
          </a:prstGeom>
          <a:noFill/>
          <a:ln w="9525">
            <a:noFill/>
            <a:miter lim="800000"/>
            <a:headEnd/>
            <a:tailEnd/>
          </a:ln>
        </p:spPr>
      </p:pic>
      <p:sp>
        <p:nvSpPr>
          <p:cNvPr id="131078" name="Rectangle 6"/>
          <p:cNvSpPr>
            <a:spLocks noChangeArrowheads="1"/>
          </p:cNvSpPr>
          <p:nvPr/>
        </p:nvSpPr>
        <p:spPr bwMode="auto">
          <a:xfrm>
            <a:off x="685800" y="5334000"/>
            <a:ext cx="4953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7 шоколадок.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1078"/>
                                        </p:tgtEl>
                                        <p:attrNameLst>
                                          <p:attrName>style.visibility</p:attrName>
                                        </p:attrNameLst>
                                      </p:cBhvr>
                                      <p:to>
                                        <p:strVal val="visible"/>
                                      </p:to>
                                    </p:set>
                                    <p:animEffect transition="in" filter="wipe(up)">
                                      <p:cBhvr>
                                        <p:cTn id="7" dur="2000"/>
                                        <p:tgtEl>
                                          <p:spTgt spid="131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85800" y="533400"/>
            <a:ext cx="8077200" cy="40386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Эту задачу (и ей аналогичные)   не решило 138 485 из 735 450 выпускников. </a:t>
            </a:r>
          </a:p>
        </p:txBody>
      </p:sp>
      <p:sp>
        <p:nvSpPr>
          <p:cNvPr id="28675"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28676" name="Picture 4" descr="j0234040"/>
          <p:cNvPicPr>
            <a:picLocks noChangeAspect="1" noChangeArrowheads="1"/>
          </p:cNvPicPr>
          <p:nvPr/>
        </p:nvPicPr>
        <p:blipFill>
          <a:blip r:embed="rId2"/>
          <a:srcRect/>
          <a:stretch>
            <a:fillRect/>
          </a:stretch>
        </p:blipFill>
        <p:spPr bwMode="auto">
          <a:xfrm>
            <a:off x="5562600" y="3581400"/>
            <a:ext cx="2895600" cy="2589213"/>
          </a:xfrm>
          <a:prstGeom prst="rect">
            <a:avLst/>
          </a:prstGeom>
          <a:noFill/>
          <a:ln w="9525">
            <a:noFill/>
            <a:miter lim="800000"/>
            <a:headEnd/>
            <a:tailEnd/>
          </a:ln>
        </p:spPr>
      </p:pic>
      <p:sp>
        <p:nvSpPr>
          <p:cNvPr id="144389" name="Rectangle 5"/>
          <p:cNvSpPr>
            <a:spLocks noChangeArrowheads="1"/>
          </p:cNvSpPr>
          <p:nvPr/>
        </p:nvSpPr>
        <p:spPr bwMode="auto">
          <a:xfrm>
            <a:off x="762000" y="42672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C0C0C0"/>
                  </a:outerShdw>
                </a:effectLst>
                <a:latin typeface="Arial Narrow" pitchFamily="34" charset="0"/>
              </a:rPr>
              <a:t>Ответ: ≈1</a:t>
            </a:r>
            <a:r>
              <a:rPr kumimoji="0" lang="ru-RU" sz="4000" b="1" i="1">
                <a:solidFill>
                  <a:srgbClr val="FF0000"/>
                </a:solidFill>
                <a:effectLst>
                  <a:outerShdw blurRad="38100" dist="38100" dir="2700000" algn="tl">
                    <a:srgbClr val="C0C0C0"/>
                  </a:outerShdw>
                </a:effectLst>
                <a:latin typeface="Arial" charset="0"/>
              </a:rPr>
              <a:t>8</a:t>
            </a:r>
            <a:r>
              <a:rPr kumimoji="0" lang="ru-RU" sz="4000" b="1" i="1">
                <a:solidFill>
                  <a:srgbClr val="FF0000"/>
                </a:solidFill>
                <a:effectLst>
                  <a:outerShdw blurRad="38100" dist="38100" dir="2700000" algn="tl">
                    <a:srgbClr val="C0C0C0"/>
                  </a:outerShdw>
                </a:effectLst>
                <a:latin typeface="Arial Narrow" pitchFamily="34" charset="0"/>
              </a:rPr>
              <a:t>,</a:t>
            </a:r>
            <a:r>
              <a:rPr kumimoji="0" lang="ru-RU" sz="4000" b="1" i="1">
                <a:solidFill>
                  <a:srgbClr val="FF0000"/>
                </a:solidFill>
                <a:effectLst>
                  <a:outerShdw blurRad="38100" dist="38100" dir="2700000" algn="tl">
                    <a:srgbClr val="C0C0C0"/>
                  </a:outerShdw>
                </a:effectLst>
                <a:latin typeface="Arial" charset="0"/>
              </a:rPr>
              <a:t>83</a:t>
            </a:r>
            <a:r>
              <a:rPr kumimoji="0" lang="ru-RU" sz="4000" b="1" i="1">
                <a:solidFill>
                  <a:srgbClr val="FF0000"/>
                </a:solidFill>
                <a:effectLst>
                  <a:outerShdw blurRad="38100" dist="38100" dir="2700000" algn="tl">
                    <a:srgbClr val="C0C0C0"/>
                  </a:outerShdw>
                </a:effectLst>
                <a:latin typeface="Arial Narrow" pitchFamily="34"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85800" y="990600"/>
            <a:ext cx="7772400" cy="3810000"/>
          </a:xfrm>
        </p:spPr>
        <p:txBody>
          <a:bodyPr/>
          <a:lstStyle/>
          <a:p>
            <a:pPr algn="l" eaLnBrk="1" hangingPunct="1">
              <a:defRPr/>
            </a:pPr>
            <a:r>
              <a:rPr lang="ru-RU" sz="3200" b="1" smtClean="0">
                <a:solidFill>
                  <a:srgbClr val="0000CC"/>
                </a:solidFill>
                <a:effectLst>
                  <a:outerShdw blurRad="38100" dist="38100" dir="2700000" algn="tl">
                    <a:srgbClr val="000000"/>
                  </a:outerShdw>
                </a:effectLst>
              </a:rPr>
              <a:t>6. Семья из 3 человек планирует поехать из Санкт-Петербурга в Вологду. Можно ехать поездом, а можно – на своей машине. Билет на 1 человека стоит 770 рублей. Автомобиль расходует 8 литров бензина на 100 км пути, расстояние по шоссе равно 700 км, а цена бензина равна 17,5 рубля за литр. Сколько рублей придется заплатить за наиболее дешевую поездку семьи из трех человек?</a:t>
            </a:r>
          </a:p>
        </p:txBody>
      </p:sp>
      <p:pic>
        <p:nvPicPr>
          <p:cNvPr id="29699" name="Picture 4" descr="J0212957"/>
          <p:cNvPicPr>
            <a:picLocks noChangeAspect="1" noChangeArrowheads="1"/>
          </p:cNvPicPr>
          <p:nvPr/>
        </p:nvPicPr>
        <p:blipFill>
          <a:blip r:embed="rId2"/>
          <a:srcRect/>
          <a:stretch>
            <a:fillRect/>
          </a:stretch>
        </p:blipFill>
        <p:spPr bwMode="auto">
          <a:xfrm>
            <a:off x="6477000" y="5181600"/>
            <a:ext cx="1833563" cy="1296988"/>
          </a:xfrm>
          <a:prstGeom prst="rect">
            <a:avLst/>
          </a:prstGeom>
          <a:noFill/>
          <a:ln w="9525">
            <a:noFill/>
            <a:miter lim="800000"/>
            <a:headEnd/>
            <a:tailEnd/>
          </a:ln>
        </p:spPr>
      </p:pic>
      <p:sp>
        <p:nvSpPr>
          <p:cNvPr id="132101" name="Rectangle 5"/>
          <p:cNvSpPr>
            <a:spLocks noChangeArrowheads="1"/>
          </p:cNvSpPr>
          <p:nvPr/>
        </p:nvSpPr>
        <p:spPr bwMode="auto">
          <a:xfrm>
            <a:off x="838200" y="53340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i="1">
                <a:solidFill>
                  <a:srgbClr val="FF0000"/>
                </a:solidFill>
                <a:effectLst>
                  <a:outerShdw blurRad="38100" dist="38100" dir="2700000" algn="tl">
                    <a:srgbClr val="000000"/>
                  </a:outerShdw>
                </a:effectLst>
                <a:latin typeface="Arial Narrow" pitchFamily="34" charset="0"/>
              </a:rPr>
              <a:t>Ответ: 980 рублей.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2101"/>
                                        </p:tgtEl>
                                        <p:attrNameLst>
                                          <p:attrName>style.visibility</p:attrName>
                                        </p:attrNameLst>
                                      </p:cBhvr>
                                      <p:to>
                                        <p:strVal val="visible"/>
                                      </p:to>
                                    </p:set>
                                    <p:animEffect transition="in" filter="wipe(up)">
                                      <p:cBhvr>
                                        <p:cTn id="7" dur="2000"/>
                                        <p:tgtEl>
                                          <p:spTgt spid="132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685800" y="533400"/>
            <a:ext cx="8077200" cy="40386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Эту задачу (и ей аналогичные)   не решило 208 720 из 735 450 выпускников. </a:t>
            </a:r>
          </a:p>
        </p:txBody>
      </p:sp>
      <p:sp>
        <p:nvSpPr>
          <p:cNvPr id="30723"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30724" name="Picture 4" descr="j0234040"/>
          <p:cNvPicPr>
            <a:picLocks noChangeAspect="1" noChangeArrowheads="1"/>
          </p:cNvPicPr>
          <p:nvPr/>
        </p:nvPicPr>
        <p:blipFill>
          <a:blip r:embed="rId2"/>
          <a:srcRect/>
          <a:stretch>
            <a:fillRect/>
          </a:stretch>
        </p:blipFill>
        <p:spPr bwMode="auto">
          <a:xfrm>
            <a:off x="5562600" y="3581400"/>
            <a:ext cx="2895600" cy="2589213"/>
          </a:xfrm>
          <a:prstGeom prst="rect">
            <a:avLst/>
          </a:prstGeom>
          <a:noFill/>
          <a:ln w="9525">
            <a:noFill/>
            <a:miter lim="800000"/>
            <a:headEnd/>
            <a:tailEnd/>
          </a:ln>
        </p:spPr>
      </p:pic>
      <p:sp>
        <p:nvSpPr>
          <p:cNvPr id="146437" name="Rectangle 5"/>
          <p:cNvSpPr>
            <a:spLocks noChangeArrowheads="1"/>
          </p:cNvSpPr>
          <p:nvPr/>
        </p:nvSpPr>
        <p:spPr bwMode="auto">
          <a:xfrm>
            <a:off x="838200" y="43434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≈28,38%.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Заголовок 2"/>
          <p:cNvPicPr>
            <a:picLocks noGrp="1" noChangeArrowheads="1"/>
          </p:cNvPicPr>
          <p:nvPr>
            <p:ph type="ctrTitle" idx="4294967295"/>
          </p:nvPr>
        </p:nvPicPr>
        <p:blipFill>
          <a:blip r:embed="rId2"/>
          <a:srcRect/>
          <a:stretch>
            <a:fillRect/>
          </a:stretch>
        </p:blipFill>
        <p:spPr>
          <a:xfrm>
            <a:off x="457200" y="381000"/>
            <a:ext cx="8321675" cy="4443413"/>
          </a:xfrm>
        </p:spPr>
      </p:pic>
      <p:sp>
        <p:nvSpPr>
          <p:cNvPr id="8" name="Прямоугольник 7"/>
          <p:cNvSpPr/>
          <p:nvPr/>
        </p:nvSpPr>
        <p:spPr>
          <a:xfrm>
            <a:off x="1066800" y="533400"/>
            <a:ext cx="6934200" cy="1846263"/>
          </a:xfrm>
          <a:prstGeom prst="rect">
            <a:avLst/>
          </a:prstGeom>
        </p:spPr>
        <p:txBody>
          <a:bodyPr>
            <a:spAutoFit/>
          </a:bodyPr>
          <a:lstStyle/>
          <a:p>
            <a:pPr>
              <a:defRPr/>
            </a:pPr>
            <a:r>
              <a:rPr kumimoji="0" lang="ru-RU" sz="2400" b="1" i="1" dirty="0">
                <a:solidFill>
                  <a:schemeClr val="accent6">
                    <a:lumMod val="10000"/>
                  </a:schemeClr>
                </a:solidFill>
                <a:cs typeface="Times New Roman" pitchFamily="18" charset="0"/>
              </a:rPr>
              <a:t>“И ВСЕ О ЧЕМ МЕЧТАЛОСЬ, УЖЕ СБЫЛОСЬ, </a:t>
            </a:r>
            <a:br>
              <a:rPr kumimoji="0" lang="ru-RU" sz="2400" b="1" i="1" dirty="0">
                <a:solidFill>
                  <a:schemeClr val="accent6">
                    <a:lumMod val="10000"/>
                  </a:schemeClr>
                </a:solidFill>
                <a:cs typeface="Times New Roman" pitchFamily="18" charset="0"/>
              </a:rPr>
            </a:br>
            <a:r>
              <a:rPr kumimoji="0" lang="ru-RU" sz="2400" b="1" i="1" dirty="0">
                <a:solidFill>
                  <a:schemeClr val="accent6">
                    <a:lumMod val="10000"/>
                  </a:schemeClr>
                </a:solidFill>
                <a:cs typeface="Times New Roman" pitchFamily="18" charset="0"/>
              </a:rPr>
              <a:t>И ЧТО НЕ УДАВАЛОСЬ, ТО УДАЛОСЬ”.  </a:t>
            </a:r>
          </a:p>
          <a:p>
            <a:pPr algn="r">
              <a:defRPr/>
            </a:pPr>
            <a:r>
              <a:rPr kumimoji="0" lang="ru-RU" sz="2400" b="1" i="1" dirty="0">
                <a:solidFill>
                  <a:schemeClr val="accent6">
                    <a:lumMod val="10000"/>
                  </a:schemeClr>
                </a:solidFill>
                <a:cs typeface="Times New Roman" pitchFamily="18" charset="0"/>
              </a:rPr>
              <a:t>                                                                                             Леонид Мартынов</a:t>
            </a:r>
            <a:r>
              <a:rPr kumimoji="0" lang="ru-RU" b="1" dirty="0">
                <a:solidFill>
                  <a:schemeClr val="accent6">
                    <a:lumMod val="10000"/>
                  </a:schemeClr>
                </a:solidFill>
                <a:cs typeface="Times New Roman" pitchFamily="18" charset="0"/>
              </a:rPr>
              <a:t/>
            </a:r>
            <a:br>
              <a:rPr kumimoji="0" lang="ru-RU" b="1" dirty="0">
                <a:solidFill>
                  <a:schemeClr val="accent6">
                    <a:lumMod val="10000"/>
                  </a:schemeClr>
                </a:solidFill>
                <a:cs typeface="Times New Roman" pitchFamily="18" charset="0"/>
              </a:rPr>
            </a:br>
            <a:endParaRPr kumimoji="0" lang="ru-RU" dirty="0">
              <a:latin typeface="Arial" charset="0"/>
            </a:endParaRPr>
          </a:p>
        </p:txBody>
      </p:sp>
      <p:pic>
        <p:nvPicPr>
          <p:cNvPr id="13316" name="Picture 6" descr="Стелла «Слава советской науке» в городе Лыткарино Московской области, где расположен испытательный центр Центрального института авиационного моторостроения. Фото с сайта www.lytkarino.org"/>
          <p:cNvPicPr>
            <a:picLocks noChangeAspect="1" noChangeArrowheads="1"/>
          </p:cNvPicPr>
          <p:nvPr/>
        </p:nvPicPr>
        <p:blipFill>
          <a:blip r:embed="rId3"/>
          <a:srcRect/>
          <a:stretch>
            <a:fillRect/>
          </a:stretch>
        </p:blipFill>
        <p:spPr bwMode="auto">
          <a:xfrm>
            <a:off x="762000" y="1600200"/>
            <a:ext cx="3581400" cy="3810000"/>
          </a:xfrm>
          <a:prstGeom prst="rect">
            <a:avLst/>
          </a:prstGeom>
          <a:noFill/>
          <a:ln w="9525">
            <a:noFill/>
            <a:miter lim="800000"/>
            <a:headEnd/>
            <a:tailEnd/>
          </a:ln>
        </p:spPr>
      </p:pic>
      <p:sp>
        <p:nvSpPr>
          <p:cNvPr id="10" name="Прямоугольник 9" descr="Розовая тисненая бумага"/>
          <p:cNvSpPr>
            <a:spLocks noChangeArrowheads="1"/>
          </p:cNvSpPr>
          <p:nvPr/>
        </p:nvSpPr>
        <p:spPr bwMode="auto">
          <a:xfrm>
            <a:off x="2209800" y="4953000"/>
            <a:ext cx="6324600" cy="1295400"/>
          </a:xfrm>
          <a:prstGeom prst="rect">
            <a:avLst/>
          </a:prstGeom>
          <a:blipFill dpi="0" rotWithShape="1">
            <a:blip r:embed="rId4"/>
            <a:srcRect/>
            <a:tile tx="0" ty="0" sx="100000" sy="100000" flip="none" algn="tl"/>
          </a:blipFill>
          <a:ln w="25400" algn="ctr">
            <a:solidFill>
              <a:srgbClr val="862A4A"/>
            </a:solidFill>
            <a:miter lim="800000"/>
            <a:headEnd/>
            <a:tailEnd/>
          </a:ln>
        </p:spPr>
        <p:txBody>
          <a:bodyPr anchor="ctr"/>
          <a:lstStyle/>
          <a:p>
            <a:pPr algn="ctr">
              <a:defRPr/>
            </a:pPr>
            <a:r>
              <a:rPr kumimoji="0" lang="ru-RU" sz="3600" b="1" dirty="0">
                <a:solidFill>
                  <a:srgbClr val="514F4F"/>
                </a:solidFill>
                <a:cs typeface="Times New Roman" pitchFamily="18" charset="0"/>
              </a:rPr>
              <a:t>8 февраля - день Российской науки</a:t>
            </a:r>
            <a:endParaRPr kumimoji="0" lang="ru-RU" sz="3600" b="1" dirty="0">
              <a:cs typeface="Times New Roman" pitchFamily="18" charset="0"/>
            </a:endParaRPr>
          </a:p>
          <a:p>
            <a:pPr algn="ctr">
              <a:defRPr/>
            </a:pPr>
            <a:endParaRPr kumimoji="0" lang="ru-RU" dirty="0">
              <a:solidFill>
                <a:schemeClr val="lt1"/>
              </a:solidFill>
              <a:latin typeface="+mn-lt"/>
            </a:endParaRPr>
          </a:p>
        </p:txBody>
      </p:sp>
      <p:pic>
        <p:nvPicPr>
          <p:cNvPr id="13318" name="Picture 8" descr="nauka"/>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334000" y="2286000"/>
            <a:ext cx="25146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09600" y="762000"/>
            <a:ext cx="8153400" cy="4419600"/>
          </a:xfrm>
        </p:spPr>
        <p:txBody>
          <a:bodyPr/>
          <a:lstStyle/>
          <a:p>
            <a:pPr algn="l" eaLnBrk="1" hangingPunct="1">
              <a:defRPr/>
            </a:pPr>
            <a:r>
              <a:rPr lang="ru-RU" sz="3600" b="1" smtClean="0">
                <a:solidFill>
                  <a:srgbClr val="0000CC"/>
                </a:solidFill>
                <a:effectLst>
                  <a:outerShdw blurRad="38100" dist="38100" dir="2700000" algn="tl">
                    <a:srgbClr val="C0C0C0"/>
                  </a:outerShdw>
                </a:effectLst>
              </a:rPr>
              <a:t>7. В цилиндрическом сосуде уровень жидкости достигает 48 см. На какой высоте (в см) будет находиться уровень жидкости, если ее перелить во второй цилиндрический сосуд, диаметр которого в 2 раза больше диаметра первого? </a:t>
            </a:r>
            <a:br>
              <a:rPr lang="ru-RU" sz="3600" b="1" smtClean="0">
                <a:solidFill>
                  <a:srgbClr val="0000CC"/>
                </a:solidFill>
                <a:effectLst>
                  <a:outerShdw blurRad="38100" dist="38100" dir="2700000" algn="tl">
                    <a:srgbClr val="C0C0C0"/>
                  </a:outerShdw>
                </a:effectLst>
              </a:rPr>
            </a:br>
            <a:r>
              <a:rPr lang="ru-RU" sz="1600" b="1" smtClean="0"/>
              <a:t/>
            </a:r>
            <a:br>
              <a:rPr lang="ru-RU" sz="1600" b="1" smtClean="0"/>
            </a:br>
            <a:r>
              <a:rPr lang="ru-RU" sz="2800" b="1" i="1" smtClean="0"/>
              <a:t>(При решении задачи используйте формулу объема цилиндра </a:t>
            </a:r>
            <a:r>
              <a:rPr lang="ru-RU" sz="2800" b="1" smtClean="0"/>
              <a:t>                    </a:t>
            </a:r>
            <a:r>
              <a:rPr lang="ru-RU" sz="2800" b="1" i="1" smtClean="0"/>
              <a:t>, где </a:t>
            </a:r>
            <a:r>
              <a:rPr lang="en-US" sz="2800" b="1" i="1" smtClean="0"/>
              <a:t>R</a:t>
            </a:r>
            <a:r>
              <a:rPr lang="ru-RU" sz="2800" b="1" i="1" smtClean="0"/>
              <a:t> – радиус цилиндра, Н – высота уровня жидкости).</a:t>
            </a:r>
            <a:r>
              <a:rPr lang="en-US" sz="3200" b="1" i="1" smtClean="0"/>
              <a:t> </a:t>
            </a:r>
            <a:endParaRPr lang="ru-RU" sz="3200" b="1" i="1" smtClean="0"/>
          </a:p>
        </p:txBody>
      </p:sp>
      <p:graphicFrame>
        <p:nvGraphicFramePr>
          <p:cNvPr id="1026" name="Object 4"/>
          <p:cNvGraphicFramePr>
            <a:graphicFrameLocks noChangeAspect="1"/>
          </p:cNvGraphicFramePr>
          <p:nvPr>
            <p:ph idx="1"/>
          </p:nvPr>
        </p:nvGraphicFramePr>
        <p:xfrm>
          <a:off x="2209800" y="4419600"/>
          <a:ext cx="1752600" cy="495300"/>
        </p:xfrm>
        <a:graphic>
          <a:graphicData uri="http://schemas.openxmlformats.org/presentationml/2006/ole">
            <p:oleObj spid="_x0000_s1026" name="Формула" r:id="rId3" imgW="761669" imgH="215806" progId="Equation.3">
              <p:embed/>
            </p:oleObj>
          </a:graphicData>
        </a:graphic>
      </p:graphicFrame>
      <p:sp>
        <p:nvSpPr>
          <p:cNvPr id="134150" name="Rectangle 6"/>
          <p:cNvSpPr>
            <a:spLocks noChangeArrowheads="1"/>
          </p:cNvSpPr>
          <p:nvPr/>
        </p:nvSpPr>
        <p:spPr bwMode="auto">
          <a:xfrm>
            <a:off x="990600" y="54864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600" b="1" i="1">
                <a:solidFill>
                  <a:srgbClr val="FF0000"/>
                </a:solidFill>
                <a:effectLst>
                  <a:outerShdw blurRad="38100" dist="38100" dir="2700000" algn="tl">
                    <a:srgbClr val="000000"/>
                  </a:outerShdw>
                </a:effectLst>
                <a:latin typeface="Arial Narrow" pitchFamily="34" charset="0"/>
              </a:rPr>
              <a:t>Ответ: 12 см.</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4150"/>
                                        </p:tgtEl>
                                        <p:attrNameLst>
                                          <p:attrName>style.visibility</p:attrName>
                                        </p:attrNameLst>
                                      </p:cBhvr>
                                      <p:to>
                                        <p:strVal val="visible"/>
                                      </p:to>
                                    </p:set>
                                    <p:animEffect transition="in" filter="wipe(up)">
                                      <p:cBhvr>
                                        <p:cTn id="7" dur="2000"/>
                                        <p:tgtEl>
                                          <p:spTgt spid="134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685800" y="533400"/>
            <a:ext cx="8077200" cy="4038600"/>
          </a:xfrm>
        </p:spPr>
        <p:txBody>
          <a:bodyPr/>
          <a:lstStyle/>
          <a:p>
            <a:pPr algn="l" eaLnBrk="1" hangingPunct="1">
              <a:defRPr/>
            </a:pPr>
            <a:r>
              <a:rPr lang="ru-RU" sz="4400" b="1" smtClean="0">
                <a:solidFill>
                  <a:srgbClr val="0000CC"/>
                </a:solidFill>
                <a:effectLst>
                  <a:outerShdw blurRad="38100" dist="38100" dir="2700000" algn="tl">
                    <a:srgbClr val="000000"/>
                  </a:outerShdw>
                </a:effectLst>
              </a:rPr>
              <a:t>8. Эту задачу (и ей аналогичные)   не решило 512 608 из 735 450 человек, сдающих ЕГЭ. Сколько процентов выпускников не смогли сделать это задание?</a:t>
            </a:r>
          </a:p>
        </p:txBody>
      </p:sp>
      <p:sp>
        <p:nvSpPr>
          <p:cNvPr id="31747"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31748" name="Picture 4" descr="j0234040"/>
          <p:cNvPicPr>
            <a:picLocks noChangeAspect="1" noChangeArrowheads="1"/>
          </p:cNvPicPr>
          <p:nvPr/>
        </p:nvPicPr>
        <p:blipFill>
          <a:blip r:embed="rId2"/>
          <a:srcRect/>
          <a:stretch>
            <a:fillRect/>
          </a:stretch>
        </p:blipFill>
        <p:spPr bwMode="auto">
          <a:xfrm>
            <a:off x="6324600" y="4267200"/>
            <a:ext cx="2133600" cy="1908175"/>
          </a:xfrm>
          <a:prstGeom prst="rect">
            <a:avLst/>
          </a:prstGeom>
          <a:noFill/>
          <a:ln w="9525">
            <a:noFill/>
            <a:miter lim="800000"/>
            <a:headEnd/>
            <a:tailEnd/>
          </a:ln>
        </p:spPr>
      </p:pic>
      <p:sp>
        <p:nvSpPr>
          <p:cNvPr id="147461" name="Rectangle 5"/>
          <p:cNvSpPr>
            <a:spLocks noChangeArrowheads="1"/>
          </p:cNvSpPr>
          <p:nvPr/>
        </p:nvSpPr>
        <p:spPr bwMode="auto">
          <a:xfrm>
            <a:off x="990600" y="4800600"/>
            <a:ext cx="45720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4000" b="1" i="1">
                <a:solidFill>
                  <a:srgbClr val="FF0000"/>
                </a:solidFill>
                <a:effectLst>
                  <a:outerShdw blurRad="38100" dist="38100" dir="2700000" algn="tl">
                    <a:srgbClr val="000000"/>
                  </a:outerShdw>
                </a:effectLst>
                <a:latin typeface="Arial Narrow" pitchFamily="34" charset="0"/>
              </a:rPr>
              <a:t>Ответ: ≈69,70%.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7461"/>
                                        </p:tgtEl>
                                        <p:attrNameLst>
                                          <p:attrName>style.visibility</p:attrName>
                                        </p:attrNameLst>
                                      </p:cBhvr>
                                      <p:to>
                                        <p:strVal val="visible"/>
                                      </p:to>
                                    </p:set>
                                    <p:animEffect transition="in" filter="wipe(up)">
                                      <p:cBhvr>
                                        <p:cTn id="7" dur="2000"/>
                                        <p:tgtEl>
                                          <p:spTgt spid="147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381000" y="1295400"/>
            <a:ext cx="8305800" cy="1143000"/>
          </a:xfrm>
        </p:spPr>
        <p:txBody>
          <a:bodyPr/>
          <a:lstStyle/>
          <a:p>
            <a:pPr eaLnBrk="1" hangingPunct="1">
              <a:defRPr/>
            </a:pPr>
            <a:r>
              <a:rPr lang="ru-RU" b="1" smtClean="0">
                <a:solidFill>
                  <a:srgbClr val="FF0000"/>
                </a:solidFill>
                <a:effectLst>
                  <a:outerShdw blurRad="38100" dist="38100" dir="2700000" algn="tl">
                    <a:srgbClr val="000000"/>
                  </a:outerShdw>
                </a:effectLst>
              </a:rPr>
              <a:t>«Это всё мы проходили,</a:t>
            </a:r>
            <a:br>
              <a:rPr lang="ru-RU" b="1" smtClean="0">
                <a:solidFill>
                  <a:srgbClr val="FF0000"/>
                </a:solidFill>
                <a:effectLst>
                  <a:outerShdw blurRad="38100" dist="38100" dir="2700000" algn="tl">
                    <a:srgbClr val="000000"/>
                  </a:outerShdw>
                </a:effectLst>
              </a:rPr>
            </a:br>
            <a:r>
              <a:rPr lang="ru-RU" b="1" smtClean="0">
                <a:solidFill>
                  <a:srgbClr val="FF0000"/>
                </a:solidFill>
                <a:effectLst>
                  <a:outerShdw blurRad="38100" dist="38100" dir="2700000" algn="tl">
                    <a:srgbClr val="000000"/>
                  </a:outerShdw>
                </a:effectLst>
              </a:rPr>
              <a:t>Это всё нам задавали,</a:t>
            </a:r>
            <a:br>
              <a:rPr lang="ru-RU" b="1" smtClean="0">
                <a:solidFill>
                  <a:srgbClr val="FF0000"/>
                </a:solidFill>
                <a:effectLst>
                  <a:outerShdw blurRad="38100" dist="38100" dir="2700000" algn="tl">
                    <a:srgbClr val="000000"/>
                  </a:outerShdw>
                </a:effectLst>
              </a:rPr>
            </a:br>
            <a:r>
              <a:rPr lang="ru-RU" b="1" smtClean="0">
                <a:solidFill>
                  <a:srgbClr val="FF0000"/>
                </a:solidFill>
                <a:effectLst>
                  <a:outerShdw blurRad="38100" dist="38100" dir="2700000" algn="tl">
                    <a:srgbClr val="000000"/>
                  </a:outerShdw>
                </a:effectLst>
              </a:rPr>
              <a:t>Это всё нам пригодится!»</a:t>
            </a:r>
          </a:p>
        </p:txBody>
      </p:sp>
      <p:pic>
        <p:nvPicPr>
          <p:cNvPr id="32771" name="Picture 7" descr="j0356713"/>
          <p:cNvPicPr>
            <a:picLocks noChangeAspect="1" noChangeArrowheads="1" noCrop="1"/>
          </p:cNvPicPr>
          <p:nvPr/>
        </p:nvPicPr>
        <p:blipFill>
          <a:blip r:embed="rId2"/>
          <a:srcRect/>
          <a:stretch>
            <a:fillRect/>
          </a:stretch>
        </p:blipFill>
        <p:spPr bwMode="auto">
          <a:xfrm>
            <a:off x="1143000" y="3505200"/>
            <a:ext cx="2971800" cy="2525713"/>
          </a:xfrm>
          <a:prstGeom prst="rect">
            <a:avLst/>
          </a:prstGeom>
          <a:noFill/>
          <a:ln w="9525">
            <a:noFill/>
            <a:miter lim="800000"/>
            <a:headEnd/>
            <a:tailEnd/>
          </a:ln>
        </p:spPr>
      </p:pic>
      <p:pic>
        <p:nvPicPr>
          <p:cNvPr id="32772" name="Picture 8" descr="image002"/>
          <p:cNvPicPr>
            <a:picLocks noChangeAspect="1" noChangeArrowheads="1"/>
          </p:cNvPicPr>
          <p:nvPr/>
        </p:nvPicPr>
        <p:blipFill>
          <a:blip r:embed="rId3"/>
          <a:srcRect/>
          <a:stretch>
            <a:fillRect/>
          </a:stretch>
        </p:blipFill>
        <p:spPr bwMode="auto">
          <a:xfrm>
            <a:off x="4648200" y="3657600"/>
            <a:ext cx="3581400" cy="227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609600" y="1600200"/>
            <a:ext cx="8077200" cy="1828800"/>
          </a:xfrm>
        </p:spPr>
        <p:txBody>
          <a:bodyPr/>
          <a:lstStyle/>
          <a:p>
            <a:pPr algn="l" eaLnBrk="1" hangingPunct="1">
              <a:defRPr/>
            </a:pPr>
            <a:r>
              <a:rPr lang="ru-RU" sz="2800" b="1" smtClean="0">
                <a:solidFill>
                  <a:srgbClr val="0000CC"/>
                </a:solidFill>
                <a:effectLst>
                  <a:outerShdw blurRad="38100" dist="38100" dir="2700000" algn="tl">
                    <a:srgbClr val="000000"/>
                  </a:outerShdw>
                </a:effectLst>
              </a:rPr>
              <a:t>1. Сумма отрицательных чисел есть число отрицательное, модуль которого равен сумме модулей слагаемых.</a:t>
            </a:r>
            <a:br>
              <a:rPr lang="ru-RU" sz="2800" b="1" smtClean="0">
                <a:solidFill>
                  <a:srgbClr val="0000CC"/>
                </a:solidFill>
                <a:effectLst>
                  <a:outerShdw blurRad="38100" dist="38100" dir="2700000" algn="tl">
                    <a:srgbClr val="000000"/>
                  </a:outerShdw>
                </a:effectLst>
              </a:rPr>
            </a:br>
            <a:r>
              <a:rPr lang="ru-RU" sz="3200" b="1" smtClean="0">
                <a:solidFill>
                  <a:srgbClr val="0000CC"/>
                </a:solidFill>
                <a:effectLst>
                  <a:outerShdw blurRad="38100" dist="38100" dir="2700000" algn="tl">
                    <a:srgbClr val="000000"/>
                  </a:outerShdw>
                </a:effectLst>
              </a:rPr>
              <a:t>                </a:t>
            </a:r>
            <a:r>
              <a:rPr lang="ru-RU" sz="3200" b="1" smtClean="0">
                <a:solidFill>
                  <a:schemeClr val="tx1"/>
                </a:solidFill>
                <a:effectLst>
                  <a:outerShdw blurRad="38100" dist="38100" dir="2700000" algn="tl">
                    <a:srgbClr val="FFFFFF"/>
                  </a:outerShdw>
                </a:effectLst>
              </a:rPr>
              <a:t>-5 + (-3) = -8    или    -5 – 3 = -8</a:t>
            </a:r>
          </a:p>
        </p:txBody>
      </p:sp>
      <p:sp>
        <p:nvSpPr>
          <p:cNvPr id="208900" name="Rectangle 4"/>
          <p:cNvSpPr>
            <a:spLocks noChangeArrowheads="1"/>
          </p:cNvSpPr>
          <p:nvPr/>
        </p:nvSpPr>
        <p:spPr bwMode="auto">
          <a:xfrm>
            <a:off x="381000" y="609600"/>
            <a:ext cx="83058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lnSpc>
                <a:spcPct val="90000"/>
              </a:lnSpc>
              <a:defRPr/>
            </a:pPr>
            <a:r>
              <a:rPr kumimoji="0" lang="ru-RU" sz="3600" b="1">
                <a:solidFill>
                  <a:srgbClr val="FF0000"/>
                </a:solidFill>
                <a:effectLst>
                  <a:outerShdw blurRad="38100" dist="38100" dir="2700000" algn="tl">
                    <a:srgbClr val="000000"/>
                  </a:outerShdw>
                </a:effectLst>
                <a:latin typeface="Arial Narrow" pitchFamily="34" charset="0"/>
              </a:rPr>
              <a:t>Действия с положительными и отрицательными числами</a:t>
            </a:r>
          </a:p>
        </p:txBody>
      </p:sp>
      <p:sp>
        <p:nvSpPr>
          <p:cNvPr id="208901" name="Rectangle 5"/>
          <p:cNvSpPr>
            <a:spLocks noChangeArrowheads="1"/>
          </p:cNvSpPr>
          <p:nvPr/>
        </p:nvSpPr>
        <p:spPr bwMode="auto">
          <a:xfrm>
            <a:off x="609600" y="4114800"/>
            <a:ext cx="8077200" cy="20574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800" b="1">
                <a:solidFill>
                  <a:srgbClr val="0000CC"/>
                </a:solidFill>
                <a:effectLst>
                  <a:outerShdw blurRad="38100" dist="38100" dir="2700000" algn="tl">
                    <a:srgbClr val="000000"/>
                  </a:outerShdw>
                </a:effectLst>
                <a:latin typeface="Arial Narrow" pitchFamily="34" charset="0"/>
              </a:rPr>
              <a:t>2. При сложении двух чисел с разными знаками нужно из большего модуля вычесть меньший и поставить знак того числа, модуль которого больше.</a:t>
            </a:r>
            <a:br>
              <a:rPr kumimoji="0" lang="ru-RU" sz="2800" b="1">
                <a:solidFill>
                  <a:srgbClr val="0000CC"/>
                </a:solidFill>
                <a:effectLst>
                  <a:outerShdw blurRad="38100" dist="38100" dir="2700000" algn="tl">
                    <a:srgbClr val="000000"/>
                  </a:outerShdw>
                </a:effectLst>
                <a:latin typeface="Arial Narrow" pitchFamily="34" charset="0"/>
              </a:rPr>
            </a:br>
            <a:r>
              <a:rPr kumimoji="0" lang="ru-RU" sz="3200" b="1">
                <a:solidFill>
                  <a:srgbClr val="0000CC"/>
                </a:solidFill>
                <a:effectLst>
                  <a:outerShdw blurRad="38100" dist="38100" dir="2700000" algn="tl">
                    <a:srgbClr val="000000"/>
                  </a:outerShdw>
                </a:effectLst>
                <a:latin typeface="Arial Narrow" pitchFamily="34" charset="0"/>
              </a:rPr>
              <a:t>                    </a:t>
            </a:r>
            <a:r>
              <a:rPr kumimoji="0" lang="ru-RU" sz="3200" b="1">
                <a:effectLst>
                  <a:outerShdw blurRad="38100" dist="38100" dir="2700000" algn="tl">
                    <a:srgbClr val="FFFFFF"/>
                  </a:outerShdw>
                </a:effectLst>
                <a:latin typeface="Arial Narrow" pitchFamily="34" charset="0"/>
              </a:rPr>
              <a:t>-5 + 3 = -2,      5 + (-3) = 2 </a:t>
            </a:r>
            <a:br>
              <a:rPr kumimoji="0" lang="ru-RU" sz="3200" b="1">
                <a:effectLst>
                  <a:outerShdw blurRad="38100" dist="38100" dir="2700000" algn="tl">
                    <a:srgbClr val="FFFFFF"/>
                  </a:outerShdw>
                </a:effectLst>
                <a:latin typeface="Arial Narrow" pitchFamily="34" charset="0"/>
              </a:rPr>
            </a:br>
            <a:r>
              <a:rPr kumimoji="0" lang="ru-RU" sz="2800" b="1">
                <a:solidFill>
                  <a:srgbClr val="000099"/>
                </a:solidFill>
                <a:effectLst>
                  <a:outerShdw blurRad="38100" dist="38100" dir="2700000" algn="tl">
                    <a:srgbClr val="000000"/>
                  </a:outerShdw>
                </a:effectLst>
                <a:latin typeface="Arial Narrow" pitchFamily="34" charset="0"/>
              </a:rPr>
              <a:t>Сумма противоположных чисел равна нулю:</a:t>
            </a:r>
            <a:br>
              <a:rPr kumimoji="0" lang="ru-RU" sz="2800" b="1">
                <a:solidFill>
                  <a:srgbClr val="000099"/>
                </a:solidFill>
                <a:effectLst>
                  <a:outerShdw blurRad="38100" dist="38100" dir="2700000" algn="tl">
                    <a:srgbClr val="000000"/>
                  </a:outerShdw>
                </a:effectLst>
                <a:latin typeface="Arial Narrow" pitchFamily="34" charset="0"/>
              </a:rPr>
            </a:br>
            <a:r>
              <a:rPr kumimoji="0" lang="ru-RU" sz="2800" b="1">
                <a:solidFill>
                  <a:srgbClr val="000099"/>
                </a:solidFill>
                <a:effectLst>
                  <a:outerShdw blurRad="38100" dist="38100" dir="2700000" algn="tl">
                    <a:srgbClr val="000000"/>
                  </a:outerShdw>
                </a:effectLst>
                <a:latin typeface="Arial Narrow" pitchFamily="34" charset="0"/>
              </a:rPr>
              <a:t>                                    </a:t>
            </a:r>
            <a:r>
              <a:rPr kumimoji="0" lang="en-US" sz="3600" b="1" i="1">
                <a:solidFill>
                  <a:srgbClr val="FF0000"/>
                </a:solidFill>
                <a:effectLst>
                  <a:outerShdw blurRad="38100" dist="38100" dir="2700000" algn="tl">
                    <a:srgbClr val="000000"/>
                  </a:outerShdw>
                </a:effectLst>
              </a:rPr>
              <a:t>a </a:t>
            </a:r>
            <a:r>
              <a:rPr kumimoji="0" lang="ru-RU" sz="3200" b="1" i="1">
                <a:solidFill>
                  <a:srgbClr val="FF0000"/>
                </a:solidFill>
                <a:effectLst>
                  <a:outerShdw blurRad="38100" dist="38100" dir="2700000" algn="tl">
                    <a:srgbClr val="000000"/>
                  </a:outerShdw>
                </a:effectLst>
                <a:latin typeface="Arial Narrow" pitchFamily="34" charset="0"/>
              </a:rPr>
              <a:t>+ (-</a:t>
            </a:r>
            <a:r>
              <a:rPr kumimoji="0" lang="en-US" sz="3600" b="1" i="1">
                <a:solidFill>
                  <a:srgbClr val="FF0000"/>
                </a:solidFill>
                <a:effectLst>
                  <a:outerShdw blurRad="38100" dist="38100" dir="2700000" algn="tl">
                    <a:srgbClr val="000000"/>
                  </a:outerShdw>
                </a:effectLst>
              </a:rPr>
              <a:t>a</a:t>
            </a:r>
            <a:r>
              <a:rPr kumimoji="0" lang="ru-RU" sz="3200" b="1" i="1">
                <a:solidFill>
                  <a:srgbClr val="FF0000"/>
                </a:solidFill>
                <a:effectLst>
                  <a:outerShdw blurRad="38100" dist="38100" dir="2700000" algn="tl">
                    <a:srgbClr val="000000"/>
                  </a:outerShdw>
                </a:effectLst>
                <a:latin typeface="Arial Narrow" pitchFamily="34" charset="0"/>
              </a:rPr>
              <a:t>) =0</a:t>
            </a:r>
            <a:r>
              <a:rPr kumimoji="0" lang="ru-RU" sz="3200" b="1">
                <a:solidFill>
                  <a:srgbClr val="0000CC"/>
                </a:solidFill>
                <a:effectLst>
                  <a:outerShdw blurRad="38100" dist="38100" dir="2700000" algn="tl">
                    <a:srgbClr val="000000"/>
                  </a:outerShdw>
                </a:effectLst>
                <a:latin typeface="Arial Narrow" pitchFamily="34" charset="0"/>
              </a:rPr>
              <a:t> .</a:t>
            </a:r>
            <a:br>
              <a:rPr kumimoji="0" lang="ru-RU" sz="3200" b="1">
                <a:solidFill>
                  <a:srgbClr val="0000CC"/>
                </a:solidFill>
                <a:effectLst>
                  <a:outerShdw blurRad="38100" dist="38100" dir="2700000" algn="tl">
                    <a:srgbClr val="000000"/>
                  </a:outerShdw>
                </a:effectLst>
                <a:latin typeface="Arial Narrow" pitchFamily="34" charset="0"/>
              </a:rPr>
            </a:br>
            <a:r>
              <a:rPr kumimoji="0" lang="ru-RU" sz="900" b="1">
                <a:solidFill>
                  <a:srgbClr val="0000CC"/>
                </a:solidFill>
                <a:effectLst>
                  <a:outerShdw blurRad="38100" dist="38100" dir="2700000" algn="tl">
                    <a:srgbClr val="000000"/>
                  </a:outerShdw>
                </a:effectLst>
                <a:latin typeface="Arial Narrow" pitchFamily="34" charset="0"/>
              </a:rPr>
              <a:t/>
            </a:r>
            <a:br>
              <a:rPr kumimoji="0" lang="ru-RU" sz="900" b="1">
                <a:solidFill>
                  <a:srgbClr val="0000CC"/>
                </a:solidFill>
                <a:effectLst>
                  <a:outerShdw blurRad="38100" dist="38100" dir="2700000" algn="tl">
                    <a:srgbClr val="000000"/>
                  </a:outerShdw>
                </a:effectLst>
                <a:latin typeface="Arial Narrow" pitchFamily="34" charset="0"/>
              </a:rPr>
            </a:br>
            <a:endParaRPr kumimoji="0" lang="ru-RU" sz="900" b="1">
              <a:solidFill>
                <a:srgbClr val="0000CC"/>
              </a:solidFill>
              <a:effectLst>
                <a:outerShdw blurRad="38100" dist="38100" dir="2700000" algn="tl">
                  <a:srgbClr val="000000"/>
                </a:outerShdw>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wipe(up)">
                                      <p:cBhvr>
                                        <p:cTn id="7" dur="2000"/>
                                        <p:tgtEl>
                                          <p:spTgt spid="2088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8901"/>
                                        </p:tgtEl>
                                        <p:attrNameLst>
                                          <p:attrName>style.visibility</p:attrName>
                                        </p:attrNameLst>
                                      </p:cBhvr>
                                      <p:to>
                                        <p:strVal val="visible"/>
                                      </p:to>
                                    </p:set>
                                    <p:animEffect transition="in" filter="wipe(up)">
                                      <p:cBhvr>
                                        <p:cTn id="12" dur="2000"/>
                                        <p:tgtEl>
                                          <p:spTgt spid="2089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p:bldP spid="2089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609600" y="1600200"/>
            <a:ext cx="8305800" cy="381000"/>
          </a:xfrm>
        </p:spPr>
        <p:txBody>
          <a:bodyPr/>
          <a:lstStyle/>
          <a:p>
            <a:pPr algn="l" eaLnBrk="1" hangingPunct="1">
              <a:spcBef>
                <a:spcPct val="70000"/>
              </a:spcBef>
              <a:defRPr/>
            </a:pPr>
            <a:r>
              <a:rPr lang="ru-RU" sz="2800" b="1" smtClean="0">
                <a:solidFill>
                  <a:srgbClr val="0000CC"/>
                </a:solidFill>
                <a:effectLst>
                  <a:outerShdw blurRad="38100" dist="38100" dir="2700000" algn="tl">
                    <a:srgbClr val="C0C0C0"/>
                  </a:outerShdw>
                </a:effectLst>
              </a:rPr>
              <a:t>3.</a:t>
            </a:r>
            <a:r>
              <a:rPr lang="ru-RU" sz="3200" b="1" smtClean="0">
                <a:solidFill>
                  <a:srgbClr val="0000CC"/>
                </a:solidFill>
                <a:effectLst>
                  <a:outerShdw blurRad="38100" dist="38100" dir="2700000" algn="tl">
                    <a:srgbClr val="C0C0C0"/>
                  </a:outerShdw>
                </a:effectLst>
              </a:rPr>
              <a:t> </a:t>
            </a:r>
            <a:r>
              <a:rPr lang="ru-RU" sz="2800" b="1" smtClean="0">
                <a:solidFill>
                  <a:srgbClr val="0000CC"/>
                </a:solidFill>
                <a:effectLst>
                  <a:outerShdw blurRad="38100" dist="38100" dir="2700000" algn="tl">
                    <a:srgbClr val="C0C0C0"/>
                  </a:outerShdw>
                </a:effectLst>
              </a:rPr>
              <a:t>Чтобы вычесть из числа  </a:t>
            </a:r>
            <a:r>
              <a:rPr lang="en-US" sz="3200" b="1" i="1" smtClean="0">
                <a:solidFill>
                  <a:srgbClr val="0000CC"/>
                </a:solidFill>
                <a:effectLst>
                  <a:outerShdw blurRad="38100" dist="38100" dir="2700000" algn="tl">
                    <a:srgbClr val="C0C0C0"/>
                  </a:outerShdw>
                </a:effectLst>
                <a:latin typeface="Times New Roman" pitchFamily="18" charset="0"/>
              </a:rPr>
              <a:t>a</a:t>
            </a:r>
            <a:r>
              <a:rPr lang="ru-RU" sz="2800" b="1" smtClean="0">
                <a:solidFill>
                  <a:srgbClr val="0000CC"/>
                </a:solidFill>
                <a:effectLst>
                  <a:outerShdw blurRad="38100" dist="38100" dir="2700000" algn="tl">
                    <a:srgbClr val="C0C0C0"/>
                  </a:outerShdw>
                </a:effectLst>
              </a:rPr>
              <a:t>  число  </a:t>
            </a:r>
            <a:r>
              <a:rPr lang="en-US" sz="3200" b="1" i="1" smtClean="0">
                <a:solidFill>
                  <a:srgbClr val="0000CC"/>
                </a:solidFill>
                <a:effectLst>
                  <a:outerShdw blurRad="38100" dist="38100" dir="2700000" algn="tl">
                    <a:srgbClr val="C0C0C0"/>
                  </a:outerShdw>
                </a:effectLst>
                <a:latin typeface="Times New Roman" pitchFamily="18" charset="0"/>
              </a:rPr>
              <a:t>b</a:t>
            </a:r>
            <a:r>
              <a:rPr lang="ru-RU" sz="2800" b="1" smtClean="0">
                <a:solidFill>
                  <a:srgbClr val="0000CC"/>
                </a:solidFill>
                <a:effectLst>
                  <a:outerShdw blurRad="38100" dist="38100" dir="2700000" algn="tl">
                    <a:srgbClr val="C0C0C0"/>
                  </a:outerShdw>
                </a:effectLst>
              </a:rPr>
              <a:t>, достаточно к уменьшаемому  </a:t>
            </a:r>
            <a:r>
              <a:rPr lang="en-US" sz="3200" b="1" i="1" smtClean="0">
                <a:solidFill>
                  <a:srgbClr val="0000CC"/>
                </a:solidFill>
                <a:effectLst>
                  <a:outerShdw blurRad="38100" dist="38100" dir="2700000" algn="tl">
                    <a:srgbClr val="C0C0C0"/>
                  </a:outerShdw>
                </a:effectLst>
                <a:latin typeface="Times New Roman" pitchFamily="18" charset="0"/>
              </a:rPr>
              <a:t>a</a:t>
            </a:r>
            <a:r>
              <a:rPr lang="ru-RU" sz="2800" b="1" smtClean="0">
                <a:solidFill>
                  <a:srgbClr val="0000CC"/>
                </a:solidFill>
                <a:effectLst>
                  <a:outerShdw blurRad="38100" dist="38100" dir="2700000" algn="tl">
                    <a:srgbClr val="C0C0C0"/>
                  </a:outerShdw>
                </a:effectLst>
              </a:rPr>
              <a:t>  прибавить число, противоположное вычитаемому</a:t>
            </a:r>
            <a:r>
              <a:rPr lang="ru-RU" sz="3200" b="1" smtClean="0">
                <a:solidFill>
                  <a:srgbClr val="0000CC"/>
                </a:solidFill>
                <a:effectLst>
                  <a:outerShdw blurRad="38100" dist="38100" dir="2700000" algn="tl">
                    <a:srgbClr val="C0C0C0"/>
                  </a:outerShdw>
                </a:effectLst>
              </a:rPr>
              <a:t>  </a:t>
            </a:r>
            <a:r>
              <a:rPr lang="en-US" sz="3200" b="1" i="1" smtClean="0">
                <a:solidFill>
                  <a:srgbClr val="0000CC"/>
                </a:solidFill>
                <a:effectLst>
                  <a:outerShdw blurRad="38100" dist="38100" dir="2700000" algn="tl">
                    <a:srgbClr val="C0C0C0"/>
                  </a:outerShdw>
                </a:effectLst>
                <a:latin typeface="Times New Roman" pitchFamily="18" charset="0"/>
              </a:rPr>
              <a:t>b</a:t>
            </a:r>
            <a:r>
              <a:rPr lang="ru-RU" sz="3200" b="1" smtClean="0">
                <a:solidFill>
                  <a:srgbClr val="0000CC"/>
                </a:solidFill>
                <a:effectLst>
                  <a:outerShdw blurRad="38100" dist="38100" dir="2700000" algn="tl">
                    <a:srgbClr val="C0C0C0"/>
                  </a:outerShdw>
                </a:effectLst>
                <a:latin typeface="Times New Roman" pitchFamily="18" charset="0"/>
              </a:rPr>
              <a:t>:</a:t>
            </a:r>
            <a:r>
              <a:rPr lang="ru-RU" sz="3200" b="1" i="1" smtClean="0">
                <a:solidFill>
                  <a:srgbClr val="0000CC"/>
                </a:solidFill>
                <a:effectLst>
                  <a:outerShdw blurRad="38100" dist="38100" dir="2700000" algn="tl">
                    <a:srgbClr val="C0C0C0"/>
                  </a:outerShdw>
                </a:effectLst>
                <a:latin typeface="Times New Roman" pitchFamily="18" charset="0"/>
              </a:rPr>
              <a:t>    </a:t>
            </a:r>
            <a:r>
              <a:rPr lang="en-US" sz="3200" b="1" i="1" smtClean="0">
                <a:solidFill>
                  <a:srgbClr val="FF0000"/>
                </a:solidFill>
                <a:effectLst>
                  <a:outerShdw blurRad="38100" dist="38100" dir="2700000" algn="tl">
                    <a:srgbClr val="C0C0C0"/>
                  </a:outerShdw>
                </a:effectLst>
                <a:latin typeface="Times New Roman" pitchFamily="18" charset="0"/>
              </a:rPr>
              <a:t>a</a:t>
            </a:r>
            <a:r>
              <a:rPr lang="ru-RU" sz="2800" b="1" smtClean="0">
                <a:solidFill>
                  <a:srgbClr val="FF0000"/>
                </a:solidFill>
                <a:effectLst>
                  <a:outerShdw blurRad="38100" dist="38100" dir="2700000" algn="tl">
                    <a:srgbClr val="C0C0C0"/>
                  </a:outerShdw>
                </a:effectLst>
              </a:rPr>
              <a:t> – </a:t>
            </a:r>
            <a:r>
              <a:rPr lang="en-US" sz="3200" b="1" i="1" smtClean="0">
                <a:solidFill>
                  <a:srgbClr val="FF0000"/>
                </a:solidFill>
                <a:effectLst>
                  <a:outerShdw blurRad="38100" dist="38100" dir="2700000" algn="tl">
                    <a:srgbClr val="C0C0C0"/>
                  </a:outerShdw>
                </a:effectLst>
                <a:latin typeface="Times New Roman" pitchFamily="18" charset="0"/>
              </a:rPr>
              <a:t>b</a:t>
            </a:r>
            <a:r>
              <a:rPr lang="ru-RU" sz="2800" b="1" smtClean="0">
                <a:solidFill>
                  <a:srgbClr val="FF0000"/>
                </a:solidFill>
                <a:effectLst>
                  <a:outerShdw blurRad="38100" dist="38100" dir="2700000" algn="tl">
                    <a:srgbClr val="C0C0C0"/>
                  </a:outerShdw>
                </a:effectLst>
              </a:rPr>
              <a:t> = </a:t>
            </a:r>
            <a:r>
              <a:rPr lang="en-US" sz="3200" b="1" i="1" smtClean="0">
                <a:solidFill>
                  <a:srgbClr val="FF0000"/>
                </a:solidFill>
                <a:effectLst>
                  <a:outerShdw blurRad="38100" dist="38100" dir="2700000" algn="tl">
                    <a:srgbClr val="C0C0C0"/>
                  </a:outerShdw>
                </a:effectLst>
                <a:latin typeface="Times New Roman" pitchFamily="18" charset="0"/>
              </a:rPr>
              <a:t>a </a:t>
            </a:r>
            <a:r>
              <a:rPr lang="ru-RU" sz="2800" b="1" i="1" smtClean="0">
                <a:solidFill>
                  <a:srgbClr val="FF0000"/>
                </a:solidFill>
                <a:effectLst>
                  <a:outerShdw blurRad="38100" dist="38100" dir="2700000" algn="tl">
                    <a:srgbClr val="C0C0C0"/>
                  </a:outerShdw>
                </a:effectLst>
              </a:rPr>
              <a:t>+ (-</a:t>
            </a:r>
            <a:r>
              <a:rPr lang="en-US" sz="3200" b="1" i="1" smtClean="0">
                <a:solidFill>
                  <a:srgbClr val="FF0000"/>
                </a:solidFill>
                <a:effectLst>
                  <a:outerShdw blurRad="38100" dist="38100" dir="2700000" algn="tl">
                    <a:srgbClr val="C0C0C0"/>
                  </a:outerShdw>
                </a:effectLst>
                <a:latin typeface="Times New Roman" pitchFamily="18" charset="0"/>
              </a:rPr>
              <a:t>b</a:t>
            </a:r>
            <a:r>
              <a:rPr lang="ru-RU" sz="2800" b="1" i="1" smtClean="0">
                <a:solidFill>
                  <a:srgbClr val="FF0000"/>
                </a:solidFill>
                <a:effectLst>
                  <a:outerShdw blurRad="38100" dist="38100" dir="2700000" algn="tl">
                    <a:srgbClr val="C0C0C0"/>
                  </a:outerShdw>
                </a:effectLst>
              </a:rPr>
              <a:t>)</a:t>
            </a:r>
            <a:r>
              <a:rPr lang="ru-RU" sz="2800" b="1" smtClean="0">
                <a:solidFill>
                  <a:srgbClr val="0000CC"/>
                </a:solidFill>
                <a:effectLst>
                  <a:outerShdw blurRad="38100" dist="38100" dir="2700000" algn="tl">
                    <a:srgbClr val="C0C0C0"/>
                  </a:outerShdw>
                </a:effectLst>
              </a:rPr>
              <a:t> .</a:t>
            </a:r>
            <a:br>
              <a:rPr lang="ru-RU" sz="2800" b="1" smtClean="0">
                <a:solidFill>
                  <a:srgbClr val="0000CC"/>
                </a:solidFill>
                <a:effectLst>
                  <a:outerShdw blurRad="38100" dist="38100" dir="2700000" algn="tl">
                    <a:srgbClr val="C0C0C0"/>
                  </a:outerShdw>
                </a:effectLst>
              </a:rPr>
            </a:br>
            <a:r>
              <a:rPr lang="ru-RU" sz="800" b="1" smtClean="0">
                <a:solidFill>
                  <a:srgbClr val="0000CC"/>
                </a:solidFill>
                <a:effectLst>
                  <a:outerShdw blurRad="38100" dist="38100" dir="2700000" algn="tl">
                    <a:srgbClr val="C0C0C0"/>
                  </a:outerShdw>
                </a:effectLst>
              </a:rPr>
              <a:t/>
            </a:r>
            <a:br>
              <a:rPr lang="ru-RU" sz="800" b="1" smtClean="0">
                <a:solidFill>
                  <a:srgbClr val="0000CC"/>
                </a:solidFill>
                <a:effectLst>
                  <a:outerShdw blurRad="38100" dist="38100" dir="2700000" algn="tl">
                    <a:srgbClr val="C0C0C0"/>
                  </a:outerShdw>
                </a:effectLst>
              </a:rPr>
            </a:br>
            <a:r>
              <a:rPr lang="ru-RU" sz="3200" b="1" smtClean="0">
                <a:solidFill>
                  <a:schemeClr val="tx1"/>
                </a:solidFill>
                <a:effectLst>
                  <a:outerShdw blurRad="38100" dist="38100" dir="2700000" algn="tl">
                    <a:srgbClr val="C0C0C0"/>
                  </a:outerShdw>
                </a:effectLst>
              </a:rPr>
              <a:t>2 – 5 = 2 + (-5) = -3,</a:t>
            </a:r>
            <a:r>
              <a:rPr lang="ru-RU" sz="3200" b="1" smtClean="0">
                <a:solidFill>
                  <a:srgbClr val="0000CC"/>
                </a:solidFill>
                <a:effectLst>
                  <a:outerShdw blurRad="38100" dist="38100" dir="2700000" algn="tl">
                    <a:srgbClr val="C0C0C0"/>
                  </a:outerShdw>
                </a:effectLst>
              </a:rPr>
              <a:t>        </a:t>
            </a:r>
            <a:r>
              <a:rPr lang="ru-RU" sz="3200" b="1" smtClean="0">
                <a:solidFill>
                  <a:schemeClr val="tx1"/>
                </a:solidFill>
                <a:effectLst>
                  <a:outerShdw blurRad="38100" dist="38100" dir="2700000" algn="tl">
                    <a:srgbClr val="C0C0C0"/>
                  </a:outerShdw>
                </a:effectLst>
              </a:rPr>
              <a:t>-2 – 5 = -2 + (-5) = -7</a:t>
            </a:r>
            <a:br>
              <a:rPr lang="ru-RU" sz="3200" b="1" smtClean="0">
                <a:solidFill>
                  <a:schemeClr val="tx1"/>
                </a:solidFill>
                <a:effectLst>
                  <a:outerShdw blurRad="38100" dist="38100" dir="2700000" algn="tl">
                    <a:srgbClr val="C0C0C0"/>
                  </a:outerShdw>
                </a:effectLst>
              </a:rPr>
            </a:br>
            <a:r>
              <a:rPr lang="ru-RU" sz="800" b="1" smtClean="0">
                <a:solidFill>
                  <a:schemeClr val="tx1"/>
                </a:solidFill>
                <a:effectLst>
                  <a:outerShdw blurRad="38100" dist="38100" dir="2700000" algn="tl">
                    <a:srgbClr val="C0C0C0"/>
                  </a:outerShdw>
                </a:effectLst>
              </a:rPr>
              <a:t/>
            </a:r>
            <a:br>
              <a:rPr lang="ru-RU" sz="800" b="1" smtClean="0">
                <a:solidFill>
                  <a:schemeClr val="tx1"/>
                </a:solidFill>
                <a:effectLst>
                  <a:outerShdw blurRad="38100" dist="38100" dir="2700000" algn="tl">
                    <a:srgbClr val="C0C0C0"/>
                  </a:outerShdw>
                </a:effectLst>
              </a:rPr>
            </a:br>
            <a:r>
              <a:rPr lang="ru-RU" sz="3200" b="1" smtClean="0">
                <a:solidFill>
                  <a:schemeClr val="tx1"/>
                </a:solidFill>
                <a:effectLst>
                  <a:outerShdw blurRad="38100" dist="38100" dir="2700000" algn="tl">
                    <a:srgbClr val="C0C0C0"/>
                  </a:outerShdw>
                </a:effectLst>
              </a:rPr>
              <a:t>2 – (-5) = 2 + 5 = 7,</a:t>
            </a:r>
            <a:r>
              <a:rPr lang="ru-RU" sz="3200" b="1" smtClean="0">
                <a:solidFill>
                  <a:srgbClr val="0000CC"/>
                </a:solidFill>
                <a:effectLst>
                  <a:outerShdw blurRad="38100" dist="38100" dir="2700000" algn="tl">
                    <a:srgbClr val="C0C0C0"/>
                  </a:outerShdw>
                </a:effectLst>
              </a:rPr>
              <a:t>         </a:t>
            </a:r>
            <a:r>
              <a:rPr lang="ru-RU" sz="3200" b="1" smtClean="0">
                <a:solidFill>
                  <a:schemeClr val="tx1"/>
                </a:solidFill>
                <a:effectLst>
                  <a:outerShdw blurRad="38100" dist="38100" dir="2700000" algn="tl">
                    <a:srgbClr val="C0C0C0"/>
                  </a:outerShdw>
                </a:effectLst>
              </a:rPr>
              <a:t>-2 – (-5) = -2 + 5 = 3</a:t>
            </a:r>
          </a:p>
        </p:txBody>
      </p:sp>
      <p:sp>
        <p:nvSpPr>
          <p:cNvPr id="185350" name="Rectangle 6"/>
          <p:cNvSpPr>
            <a:spLocks noChangeArrowheads="1"/>
          </p:cNvSpPr>
          <p:nvPr/>
        </p:nvSpPr>
        <p:spPr bwMode="auto">
          <a:xfrm>
            <a:off x="609600" y="3733800"/>
            <a:ext cx="8077200" cy="4572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800" b="1">
                <a:solidFill>
                  <a:srgbClr val="0000CC"/>
                </a:solidFill>
                <a:effectLst>
                  <a:outerShdw blurRad="38100" dist="38100" dir="2700000" algn="tl">
                    <a:srgbClr val="000000"/>
                  </a:outerShdw>
                </a:effectLst>
                <a:latin typeface="Arial Narrow" pitchFamily="34" charset="0"/>
              </a:rPr>
              <a:t>4. Произведение (частное) двух отрицательных чисел есть число положительное.</a:t>
            </a:r>
            <a:r>
              <a:rPr kumimoji="0" lang="ru-RU" sz="3200" b="1">
                <a:solidFill>
                  <a:srgbClr val="0000CC"/>
                </a:solidFill>
                <a:effectLst>
                  <a:outerShdw blurRad="38100" dist="38100" dir="2700000" algn="tl">
                    <a:srgbClr val="000000"/>
                  </a:outerShdw>
                </a:effectLst>
                <a:latin typeface="Arial Narrow" pitchFamily="34" charset="0"/>
              </a:rPr>
              <a:t> </a:t>
            </a:r>
            <a:br>
              <a:rPr kumimoji="0" lang="ru-RU" sz="3200" b="1">
                <a:solidFill>
                  <a:srgbClr val="0000CC"/>
                </a:solidFill>
                <a:effectLst>
                  <a:outerShdw blurRad="38100" dist="38100" dir="2700000" algn="tl">
                    <a:srgbClr val="000000"/>
                  </a:outerShdw>
                </a:effectLst>
                <a:latin typeface="Arial Narrow" pitchFamily="34" charset="0"/>
              </a:rPr>
            </a:br>
            <a:r>
              <a:rPr kumimoji="0" lang="ru-RU" sz="3200" b="1">
                <a:solidFill>
                  <a:srgbClr val="0000CC"/>
                </a:solidFill>
                <a:effectLst>
                  <a:outerShdw blurRad="38100" dist="38100" dir="2700000" algn="tl">
                    <a:srgbClr val="000000"/>
                  </a:outerShdw>
                </a:effectLst>
                <a:latin typeface="Arial Narrow" pitchFamily="34" charset="0"/>
              </a:rPr>
              <a:t>                 </a:t>
            </a:r>
            <a:r>
              <a:rPr kumimoji="0" lang="ru-RU" sz="3200" b="1">
                <a:effectLst>
                  <a:outerShdw blurRad="38100" dist="38100" dir="2700000" algn="tl">
                    <a:srgbClr val="FFFFFF"/>
                  </a:outerShdw>
                </a:effectLst>
                <a:latin typeface="Arial Narrow" pitchFamily="34" charset="0"/>
              </a:rPr>
              <a:t>-5</a:t>
            </a:r>
            <a:r>
              <a:rPr kumimoji="0" lang="en-US" sz="3200" b="1">
                <a:effectLst>
                  <a:outerShdw blurRad="38100" dist="38100" dir="2700000" algn="tl">
                    <a:srgbClr val="FFFFFF"/>
                  </a:outerShdw>
                </a:effectLst>
                <a:latin typeface="Arial Narrow" pitchFamily="34" charset="0"/>
              </a:rPr>
              <a:t>·</a:t>
            </a:r>
            <a:r>
              <a:rPr kumimoji="0" lang="ru-RU" sz="3200" b="1">
                <a:effectLst>
                  <a:outerShdw blurRad="38100" dist="38100" dir="2700000" algn="tl">
                    <a:srgbClr val="FFFFFF"/>
                  </a:outerShdw>
                </a:effectLst>
                <a:latin typeface="Arial Narrow" pitchFamily="34" charset="0"/>
              </a:rPr>
              <a:t> (-3) =15,       -10 : (-2) = 5</a:t>
            </a:r>
            <a:endParaRPr kumimoji="0" lang="en-US" sz="3200" b="1">
              <a:effectLst>
                <a:outerShdw blurRad="38100" dist="38100" dir="2700000" algn="tl">
                  <a:srgbClr val="FFFFFF"/>
                </a:outerShdw>
              </a:effectLst>
              <a:latin typeface="Arial Narrow" pitchFamily="34" charset="0"/>
            </a:endParaRPr>
          </a:p>
        </p:txBody>
      </p:sp>
      <p:sp>
        <p:nvSpPr>
          <p:cNvPr id="185351" name="Rectangle 7"/>
          <p:cNvSpPr>
            <a:spLocks noChangeArrowheads="1"/>
          </p:cNvSpPr>
          <p:nvPr/>
        </p:nvSpPr>
        <p:spPr bwMode="auto">
          <a:xfrm>
            <a:off x="609600" y="5334000"/>
            <a:ext cx="8077200" cy="4572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800" b="1">
                <a:solidFill>
                  <a:srgbClr val="0000CC"/>
                </a:solidFill>
                <a:effectLst>
                  <a:outerShdw blurRad="38100" dist="38100" dir="2700000" algn="tl">
                    <a:srgbClr val="000000"/>
                  </a:outerShdw>
                </a:effectLst>
                <a:latin typeface="Arial Narrow" pitchFamily="34" charset="0"/>
              </a:rPr>
              <a:t>5. Произведение (частное) двух чисел с разными знаками есть число отрицательное.</a:t>
            </a:r>
            <a:r>
              <a:rPr kumimoji="0" lang="ru-RU" sz="3200" b="1">
                <a:solidFill>
                  <a:srgbClr val="0000CC"/>
                </a:solidFill>
                <a:effectLst>
                  <a:outerShdw blurRad="38100" dist="38100" dir="2700000" algn="tl">
                    <a:srgbClr val="000000"/>
                  </a:outerShdw>
                </a:effectLst>
                <a:latin typeface="Arial Narrow" pitchFamily="34" charset="0"/>
              </a:rPr>
              <a:t> </a:t>
            </a:r>
            <a:br>
              <a:rPr kumimoji="0" lang="ru-RU" sz="3200" b="1">
                <a:solidFill>
                  <a:srgbClr val="0000CC"/>
                </a:solidFill>
                <a:effectLst>
                  <a:outerShdw blurRad="38100" dist="38100" dir="2700000" algn="tl">
                    <a:srgbClr val="000000"/>
                  </a:outerShdw>
                </a:effectLst>
                <a:latin typeface="Arial Narrow" pitchFamily="34" charset="0"/>
              </a:rPr>
            </a:br>
            <a:r>
              <a:rPr kumimoji="0" lang="ru-RU" sz="3200" b="1">
                <a:solidFill>
                  <a:srgbClr val="0000CC"/>
                </a:solidFill>
                <a:effectLst>
                  <a:outerShdw blurRad="38100" dist="38100" dir="2700000" algn="tl">
                    <a:srgbClr val="000000"/>
                  </a:outerShdw>
                </a:effectLst>
                <a:latin typeface="Arial Narrow" pitchFamily="34" charset="0"/>
              </a:rPr>
              <a:t>                 </a:t>
            </a:r>
            <a:r>
              <a:rPr kumimoji="0" lang="ru-RU" sz="3200" b="1">
                <a:effectLst>
                  <a:outerShdw blurRad="38100" dist="38100" dir="2700000" algn="tl">
                    <a:srgbClr val="FFFFFF"/>
                  </a:outerShdw>
                </a:effectLst>
                <a:latin typeface="Arial Narrow" pitchFamily="34" charset="0"/>
              </a:rPr>
              <a:t>-5</a:t>
            </a:r>
            <a:r>
              <a:rPr kumimoji="0" lang="en-US" sz="3200" b="1">
                <a:effectLst>
                  <a:outerShdw blurRad="38100" dist="38100" dir="2700000" algn="tl">
                    <a:srgbClr val="FFFFFF"/>
                  </a:outerShdw>
                </a:effectLst>
                <a:latin typeface="Arial Narrow" pitchFamily="34" charset="0"/>
              </a:rPr>
              <a:t>·</a:t>
            </a:r>
            <a:r>
              <a:rPr kumimoji="0" lang="ru-RU" sz="3200" b="1">
                <a:effectLst>
                  <a:outerShdw blurRad="38100" dist="38100" dir="2700000" algn="tl">
                    <a:srgbClr val="FFFFFF"/>
                  </a:outerShdw>
                </a:effectLst>
                <a:latin typeface="Arial Narrow" pitchFamily="34" charset="0"/>
              </a:rPr>
              <a:t> 3 = -15,       10 : (-2) = -5</a:t>
            </a:r>
            <a:endParaRPr kumimoji="0" lang="en-US" sz="3200" b="1">
              <a:effectLst>
                <a:outerShdw blurRad="38100" dist="38100" dir="2700000" algn="tl">
                  <a:srgbClr val="FFFFFF"/>
                </a:outerShdw>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5346"/>
                                        </p:tgtEl>
                                        <p:attrNameLst>
                                          <p:attrName>style.visibility</p:attrName>
                                        </p:attrNameLst>
                                      </p:cBhvr>
                                      <p:to>
                                        <p:strVal val="visible"/>
                                      </p:to>
                                    </p:set>
                                    <p:animEffect transition="in" filter="wipe(up)">
                                      <p:cBhvr>
                                        <p:cTn id="7" dur="2000"/>
                                        <p:tgtEl>
                                          <p:spTgt spid="1853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85350"/>
                                        </p:tgtEl>
                                        <p:attrNameLst>
                                          <p:attrName>style.visibility</p:attrName>
                                        </p:attrNameLst>
                                      </p:cBhvr>
                                      <p:to>
                                        <p:strVal val="visible"/>
                                      </p:to>
                                    </p:set>
                                    <p:animEffect transition="in" filter="wipe(up)">
                                      <p:cBhvr>
                                        <p:cTn id="12" dur="2000"/>
                                        <p:tgtEl>
                                          <p:spTgt spid="18535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85351"/>
                                        </p:tgtEl>
                                        <p:attrNameLst>
                                          <p:attrName>style.visibility</p:attrName>
                                        </p:attrNameLst>
                                      </p:cBhvr>
                                      <p:to>
                                        <p:strVal val="visible"/>
                                      </p:to>
                                    </p:set>
                                    <p:animEffect transition="in" filter="wipe(up)">
                                      <p:cBhvr>
                                        <p:cTn id="17" dur="2000"/>
                                        <p:tgtEl>
                                          <p:spTgt spid="185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p:bldP spid="185350" grpId="0"/>
      <p:bldP spid="1853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609600" y="1981200"/>
            <a:ext cx="8077200" cy="1981200"/>
          </a:xfrm>
        </p:spPr>
        <p:txBody>
          <a:bodyPr/>
          <a:lstStyle/>
          <a:p>
            <a:pPr algn="l" eaLnBrk="1" hangingPunct="1">
              <a:defRPr/>
            </a:pPr>
            <a:r>
              <a:rPr lang="ru-RU" sz="3200" b="1" smtClean="0">
                <a:solidFill>
                  <a:srgbClr val="0000CC"/>
                </a:solidFill>
                <a:effectLst>
                  <a:outerShdw blurRad="38100" dist="38100" dir="2700000" algn="tl">
                    <a:srgbClr val="000000"/>
                  </a:outerShdw>
                </a:effectLst>
              </a:rPr>
              <a:t>1. Сложение (вычитание) к обеим частям (из обеих частей) уравнения одного и того же числа.</a:t>
            </a:r>
            <a:br>
              <a:rPr lang="ru-RU" sz="3200" b="1" smtClean="0">
                <a:solidFill>
                  <a:srgbClr val="0000CC"/>
                </a:solidFill>
                <a:effectLst>
                  <a:outerShdw blurRad="38100" dist="38100" dir="2700000" algn="tl">
                    <a:srgbClr val="000000"/>
                  </a:outerShdw>
                </a:effectLst>
              </a:rPr>
            </a:br>
            <a:r>
              <a:rPr lang="ru-RU" sz="2800" b="1" i="1" smtClean="0">
                <a:solidFill>
                  <a:srgbClr val="0000CC"/>
                </a:solidFill>
                <a:effectLst>
                  <a:outerShdw blurRad="38100" dist="38100" dir="2700000" algn="tl">
                    <a:srgbClr val="000000"/>
                  </a:outerShdw>
                </a:effectLst>
              </a:rPr>
              <a:t>Другими словами:</a:t>
            </a:r>
            <a:r>
              <a:rPr lang="ru-RU" sz="2800" b="1" smtClean="0">
                <a:solidFill>
                  <a:srgbClr val="0000CC"/>
                </a:solidFill>
                <a:effectLst>
                  <a:outerShdw blurRad="38100" dist="38100" dir="2700000" algn="tl">
                    <a:srgbClr val="000000"/>
                  </a:outerShdw>
                </a:effectLst>
              </a:rPr>
              <a:t> перенос слагаемых из одной части уравнения в другую с противоположным знаком.</a:t>
            </a:r>
          </a:p>
        </p:txBody>
      </p:sp>
      <p:sp>
        <p:nvSpPr>
          <p:cNvPr id="35843"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207876" name="Rectangle 4"/>
          <p:cNvSpPr>
            <a:spLocks noChangeArrowheads="1"/>
          </p:cNvSpPr>
          <p:nvPr/>
        </p:nvSpPr>
        <p:spPr bwMode="auto">
          <a:xfrm>
            <a:off x="381000" y="609600"/>
            <a:ext cx="83058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lnSpc>
                <a:spcPct val="90000"/>
              </a:lnSpc>
              <a:defRPr/>
            </a:pPr>
            <a:r>
              <a:rPr kumimoji="0" lang="ru-RU" sz="3600" b="1">
                <a:solidFill>
                  <a:srgbClr val="FF0000"/>
                </a:solidFill>
                <a:effectLst>
                  <a:outerShdw blurRad="38100" dist="38100" dir="2700000" algn="tl">
                    <a:srgbClr val="000000"/>
                  </a:outerShdw>
                </a:effectLst>
                <a:latin typeface="Arial Narrow" pitchFamily="34" charset="0"/>
              </a:rPr>
              <a:t>Тождественные преобразования </a:t>
            </a:r>
            <a:br>
              <a:rPr kumimoji="0" lang="ru-RU" sz="3600" b="1">
                <a:solidFill>
                  <a:srgbClr val="FF0000"/>
                </a:solidFill>
                <a:effectLst>
                  <a:outerShdw blurRad="38100" dist="38100" dir="2700000" algn="tl">
                    <a:srgbClr val="000000"/>
                  </a:outerShdw>
                </a:effectLst>
                <a:latin typeface="Arial Narrow" pitchFamily="34" charset="0"/>
              </a:rPr>
            </a:br>
            <a:r>
              <a:rPr kumimoji="0" lang="ru-RU" sz="3600" b="1">
                <a:solidFill>
                  <a:srgbClr val="FF0000"/>
                </a:solidFill>
                <a:effectLst>
                  <a:outerShdw blurRad="38100" dist="38100" dir="2700000" algn="tl">
                    <a:srgbClr val="000000"/>
                  </a:outerShdw>
                </a:effectLst>
                <a:latin typeface="Arial Narrow" pitchFamily="34" charset="0"/>
              </a:rPr>
              <a:t>при решении уравнений</a:t>
            </a:r>
          </a:p>
        </p:txBody>
      </p:sp>
      <p:sp>
        <p:nvSpPr>
          <p:cNvPr id="207877" name="Rectangle 5"/>
          <p:cNvSpPr>
            <a:spLocks noChangeArrowheads="1"/>
          </p:cNvSpPr>
          <p:nvPr/>
        </p:nvSpPr>
        <p:spPr bwMode="auto">
          <a:xfrm>
            <a:off x="609600" y="4800600"/>
            <a:ext cx="8077200" cy="16764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a:solidFill>
                  <a:srgbClr val="0000CC"/>
                </a:solidFill>
                <a:effectLst>
                  <a:outerShdw blurRad="38100" dist="38100" dir="2700000" algn="tl">
                    <a:srgbClr val="000000"/>
                  </a:outerShdw>
                </a:effectLst>
                <a:latin typeface="Arial Narrow" pitchFamily="34" charset="0"/>
              </a:rPr>
              <a:t>2. Умножение (деление) обеих частей уравнения на одно и то же отличное от нуля число.</a:t>
            </a:r>
            <a:br>
              <a:rPr kumimoji="0" lang="ru-RU" sz="3200" b="1">
                <a:solidFill>
                  <a:srgbClr val="0000CC"/>
                </a:solidFill>
                <a:effectLst>
                  <a:outerShdw blurRad="38100" dist="38100" dir="2700000" algn="tl">
                    <a:srgbClr val="000000"/>
                  </a:outerShdw>
                </a:effectLst>
                <a:latin typeface="Arial Narrow" pitchFamily="34" charset="0"/>
              </a:rPr>
            </a:br>
            <a:endParaRPr kumimoji="0" lang="ru-RU" sz="3200" b="1">
              <a:solidFill>
                <a:srgbClr val="0000CC"/>
              </a:solidFill>
              <a:effectLst>
                <a:outerShdw blurRad="38100" dist="38100" dir="2700000" algn="tl">
                  <a:srgbClr val="000000"/>
                </a:outerShdw>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7874"/>
                                        </p:tgtEl>
                                        <p:attrNameLst>
                                          <p:attrName>style.visibility</p:attrName>
                                        </p:attrNameLst>
                                      </p:cBhvr>
                                      <p:to>
                                        <p:strVal val="visible"/>
                                      </p:to>
                                    </p:set>
                                    <p:animEffect transition="in" filter="wipe(up)">
                                      <p:cBhvr>
                                        <p:cTn id="7" dur="2000"/>
                                        <p:tgtEl>
                                          <p:spTgt spid="207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7877"/>
                                        </p:tgtEl>
                                        <p:attrNameLst>
                                          <p:attrName>style.visibility</p:attrName>
                                        </p:attrNameLst>
                                      </p:cBhvr>
                                      <p:to>
                                        <p:strVal val="visible"/>
                                      </p:to>
                                    </p:set>
                                    <p:animEffect transition="in" filter="wipe(up)">
                                      <p:cBhvr>
                                        <p:cTn id="12" dur="2000"/>
                                        <p:tgtEl>
                                          <p:spTgt spid="207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p:bldP spid="20787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609600" y="3200400"/>
            <a:ext cx="7772400" cy="457200"/>
          </a:xfrm>
        </p:spPr>
        <p:txBody>
          <a:bodyPr/>
          <a:lstStyle/>
          <a:p>
            <a:pPr algn="l" eaLnBrk="1" hangingPunct="1">
              <a:defRPr/>
            </a:pPr>
            <a:r>
              <a:rPr lang="ru-RU" sz="3200" b="1" smtClean="0">
                <a:solidFill>
                  <a:srgbClr val="0000CC"/>
                </a:solidFill>
                <a:effectLst>
                  <a:outerShdw blurRad="38100" dist="38100" dir="2700000" algn="tl">
                    <a:srgbClr val="000000"/>
                  </a:outerShdw>
                </a:effectLst>
              </a:rPr>
              <a:t>1. Графический метод.</a:t>
            </a:r>
          </a:p>
        </p:txBody>
      </p:sp>
      <p:graphicFrame>
        <p:nvGraphicFramePr>
          <p:cNvPr id="204809" name="Object 9"/>
          <p:cNvGraphicFramePr>
            <a:graphicFrameLocks noChangeAspect="1"/>
          </p:cNvGraphicFramePr>
          <p:nvPr>
            <p:ph sz="half" idx="1"/>
          </p:nvPr>
        </p:nvGraphicFramePr>
        <p:xfrm>
          <a:off x="457200" y="1447800"/>
          <a:ext cx="3200400" cy="1484313"/>
        </p:xfrm>
        <a:graphic>
          <a:graphicData uri="http://schemas.openxmlformats.org/presentationml/2006/ole">
            <p:oleObj spid="_x0000_s2050" name="Формула" r:id="rId3" imgW="1040948" imgH="482391" progId="Equation.3">
              <p:embed/>
            </p:oleObj>
          </a:graphicData>
        </a:graphic>
      </p:graphicFrame>
      <p:sp>
        <p:nvSpPr>
          <p:cNvPr id="2053"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204804" name="Rectangle 4"/>
          <p:cNvSpPr>
            <a:spLocks noChangeArrowheads="1"/>
          </p:cNvSpPr>
          <p:nvPr/>
        </p:nvSpPr>
        <p:spPr bwMode="auto">
          <a:xfrm>
            <a:off x="685800" y="609600"/>
            <a:ext cx="7848600" cy="7620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lnSpc>
                <a:spcPct val="90000"/>
              </a:lnSpc>
              <a:defRPr/>
            </a:pPr>
            <a:r>
              <a:rPr kumimoji="0" lang="ru-RU" sz="3600" b="1">
                <a:solidFill>
                  <a:srgbClr val="FF0000"/>
                </a:solidFill>
                <a:effectLst>
                  <a:outerShdw blurRad="38100" dist="38100" dir="2700000" algn="tl">
                    <a:srgbClr val="000000"/>
                  </a:outerShdw>
                </a:effectLst>
                <a:latin typeface="Arial Narrow" pitchFamily="34" charset="0"/>
              </a:rPr>
              <a:t>Методы решения систем двух линейных уравнений с двумя переменными</a:t>
            </a:r>
          </a:p>
        </p:txBody>
      </p:sp>
      <p:sp>
        <p:nvSpPr>
          <p:cNvPr id="204805" name="Rectangle 5"/>
          <p:cNvSpPr>
            <a:spLocks noChangeArrowheads="1"/>
          </p:cNvSpPr>
          <p:nvPr/>
        </p:nvSpPr>
        <p:spPr bwMode="auto">
          <a:xfrm>
            <a:off x="609600" y="3733800"/>
            <a:ext cx="8077200" cy="6096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a:solidFill>
                  <a:srgbClr val="0000CC"/>
                </a:solidFill>
                <a:effectLst>
                  <a:outerShdw blurRad="38100" dist="38100" dir="2700000" algn="tl">
                    <a:srgbClr val="000000"/>
                  </a:outerShdw>
                </a:effectLst>
                <a:latin typeface="Arial Narrow" pitchFamily="34" charset="0"/>
              </a:rPr>
              <a:t>2. Метод подстановки.</a:t>
            </a:r>
          </a:p>
        </p:txBody>
      </p:sp>
      <p:sp>
        <p:nvSpPr>
          <p:cNvPr id="204806" name="Rectangle 6"/>
          <p:cNvSpPr>
            <a:spLocks noChangeArrowheads="1"/>
          </p:cNvSpPr>
          <p:nvPr/>
        </p:nvSpPr>
        <p:spPr bwMode="auto">
          <a:xfrm>
            <a:off x="609600" y="4343400"/>
            <a:ext cx="8077200" cy="6096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a:solidFill>
                  <a:srgbClr val="0000CC"/>
                </a:solidFill>
                <a:effectLst>
                  <a:outerShdw blurRad="38100" dist="38100" dir="2700000" algn="tl">
                    <a:srgbClr val="000000"/>
                  </a:outerShdw>
                </a:effectLst>
                <a:latin typeface="Arial Narrow" pitchFamily="34" charset="0"/>
              </a:rPr>
              <a:t>3. Метод сложения (метод Гаусса).</a:t>
            </a:r>
          </a:p>
        </p:txBody>
      </p:sp>
      <p:sp>
        <p:nvSpPr>
          <p:cNvPr id="204807" name="Rectangle 7"/>
          <p:cNvSpPr>
            <a:spLocks noChangeArrowheads="1"/>
          </p:cNvSpPr>
          <p:nvPr/>
        </p:nvSpPr>
        <p:spPr bwMode="auto">
          <a:xfrm>
            <a:off x="609600" y="4953000"/>
            <a:ext cx="8077200" cy="6096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a:solidFill>
                  <a:srgbClr val="0000CC"/>
                </a:solidFill>
                <a:effectLst>
                  <a:outerShdw blurRad="38100" dist="38100" dir="2700000" algn="tl">
                    <a:srgbClr val="000000"/>
                  </a:outerShdw>
                </a:effectLst>
                <a:latin typeface="Arial Narrow" pitchFamily="34" charset="0"/>
              </a:rPr>
              <a:t>4. Метод определителей (формулы Крамера).</a:t>
            </a:r>
          </a:p>
        </p:txBody>
      </p:sp>
      <p:sp>
        <p:nvSpPr>
          <p:cNvPr id="204808" name="Rectangle 8"/>
          <p:cNvSpPr>
            <a:spLocks noChangeArrowheads="1"/>
          </p:cNvSpPr>
          <p:nvPr/>
        </p:nvSpPr>
        <p:spPr bwMode="auto">
          <a:xfrm>
            <a:off x="609600" y="5562600"/>
            <a:ext cx="8077200" cy="6096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3200" b="1">
                <a:solidFill>
                  <a:srgbClr val="0000CC"/>
                </a:solidFill>
                <a:effectLst>
                  <a:outerShdw blurRad="38100" dist="38100" dir="2700000" algn="tl">
                    <a:srgbClr val="000000"/>
                  </a:outerShdw>
                </a:effectLst>
                <a:latin typeface="Arial Narrow" pitchFamily="34" charset="0"/>
              </a:rPr>
              <a:t>5. Матричный метод.</a:t>
            </a:r>
          </a:p>
        </p:txBody>
      </p:sp>
      <p:graphicFrame>
        <p:nvGraphicFramePr>
          <p:cNvPr id="204813" name="Object 13"/>
          <p:cNvGraphicFramePr>
            <a:graphicFrameLocks noChangeAspect="1"/>
          </p:cNvGraphicFramePr>
          <p:nvPr>
            <p:ph sz="half" idx="2"/>
          </p:nvPr>
        </p:nvGraphicFramePr>
        <p:xfrm>
          <a:off x="3733800" y="1863725"/>
          <a:ext cx="5029200" cy="788988"/>
        </p:xfrm>
        <a:graphic>
          <a:graphicData uri="http://schemas.openxmlformats.org/presentationml/2006/ole">
            <p:oleObj spid="_x0000_s2051" name="Формула" r:id="rId4" imgW="2590800" imgH="4064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04809"/>
                                        </p:tgtEl>
                                        <p:attrNameLst>
                                          <p:attrName>style.visibility</p:attrName>
                                        </p:attrNameLst>
                                      </p:cBhvr>
                                      <p:to>
                                        <p:strVal val="visible"/>
                                      </p:to>
                                    </p:set>
                                    <p:animEffect transition="in" filter="wipe(up)">
                                      <p:cBhvr>
                                        <p:cTn id="7" dur="2000"/>
                                        <p:tgtEl>
                                          <p:spTgt spid="204809"/>
                                        </p:tgtEl>
                                      </p:cBhvr>
                                    </p:animEffect>
                                  </p:childTnLst>
                                </p:cTn>
                              </p:par>
                              <p:par>
                                <p:cTn id="8" presetID="22" presetClass="entr" presetSubtype="1" fill="hold" nodeType="withEffect">
                                  <p:stCondLst>
                                    <p:cond delay="0"/>
                                  </p:stCondLst>
                                  <p:childTnLst>
                                    <p:set>
                                      <p:cBhvr>
                                        <p:cTn id="9" dur="1" fill="hold">
                                          <p:stCondLst>
                                            <p:cond delay="0"/>
                                          </p:stCondLst>
                                        </p:cTn>
                                        <p:tgtEl>
                                          <p:spTgt spid="204813"/>
                                        </p:tgtEl>
                                        <p:attrNameLst>
                                          <p:attrName>style.visibility</p:attrName>
                                        </p:attrNameLst>
                                      </p:cBhvr>
                                      <p:to>
                                        <p:strVal val="visible"/>
                                      </p:to>
                                    </p:set>
                                    <p:animEffect transition="in" filter="wipe(up)">
                                      <p:cBhvr>
                                        <p:cTn id="10" dur="2000"/>
                                        <p:tgtEl>
                                          <p:spTgt spid="2048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04802"/>
                                        </p:tgtEl>
                                        <p:attrNameLst>
                                          <p:attrName>style.visibility</p:attrName>
                                        </p:attrNameLst>
                                      </p:cBhvr>
                                      <p:to>
                                        <p:strVal val="visible"/>
                                      </p:to>
                                    </p:set>
                                    <p:animEffect transition="in" filter="wipe(up)">
                                      <p:cBhvr>
                                        <p:cTn id="15" dur="2000"/>
                                        <p:tgtEl>
                                          <p:spTgt spid="204802"/>
                                        </p:tgtEl>
                                      </p:cBhvr>
                                    </p:animEffect>
                                  </p:childTnLst>
                                </p:cTn>
                              </p:par>
                            </p:childTnLst>
                          </p:cTn>
                        </p:par>
                        <p:par>
                          <p:cTn id="16" fill="hold" nodeType="afterGroup">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204805"/>
                                        </p:tgtEl>
                                        <p:attrNameLst>
                                          <p:attrName>style.visibility</p:attrName>
                                        </p:attrNameLst>
                                      </p:cBhvr>
                                      <p:to>
                                        <p:strVal val="visible"/>
                                      </p:to>
                                    </p:set>
                                    <p:animEffect transition="in" filter="wipe(up)">
                                      <p:cBhvr>
                                        <p:cTn id="19" dur="2000"/>
                                        <p:tgtEl>
                                          <p:spTgt spid="204805"/>
                                        </p:tgtEl>
                                      </p:cBhvr>
                                    </p:animEffect>
                                  </p:childTnLst>
                                </p:cTn>
                              </p:par>
                            </p:childTnLst>
                          </p:cTn>
                        </p:par>
                        <p:par>
                          <p:cTn id="20" fill="hold" nodeType="afterGroup">
                            <p:stCondLst>
                              <p:cond delay="4000"/>
                            </p:stCondLst>
                            <p:childTnLst>
                              <p:par>
                                <p:cTn id="21" presetID="22" presetClass="entr" presetSubtype="1" fill="hold" grpId="0" nodeType="afterEffect">
                                  <p:stCondLst>
                                    <p:cond delay="0"/>
                                  </p:stCondLst>
                                  <p:childTnLst>
                                    <p:set>
                                      <p:cBhvr>
                                        <p:cTn id="22" dur="1" fill="hold">
                                          <p:stCondLst>
                                            <p:cond delay="0"/>
                                          </p:stCondLst>
                                        </p:cTn>
                                        <p:tgtEl>
                                          <p:spTgt spid="204806"/>
                                        </p:tgtEl>
                                        <p:attrNameLst>
                                          <p:attrName>style.visibility</p:attrName>
                                        </p:attrNameLst>
                                      </p:cBhvr>
                                      <p:to>
                                        <p:strVal val="visible"/>
                                      </p:to>
                                    </p:set>
                                    <p:animEffect transition="in" filter="wipe(up)">
                                      <p:cBhvr>
                                        <p:cTn id="23" dur="2000"/>
                                        <p:tgtEl>
                                          <p:spTgt spid="204806"/>
                                        </p:tgtEl>
                                      </p:cBhvr>
                                    </p:animEffect>
                                  </p:childTnLst>
                                </p:cTn>
                              </p:par>
                            </p:childTnLst>
                          </p:cTn>
                        </p:par>
                        <p:par>
                          <p:cTn id="24" fill="hold" nodeType="afterGroup">
                            <p:stCondLst>
                              <p:cond delay="6000"/>
                            </p:stCondLst>
                            <p:childTnLst>
                              <p:par>
                                <p:cTn id="25" presetID="22" presetClass="entr" presetSubtype="1" fill="hold" grpId="0" nodeType="afterEffect">
                                  <p:stCondLst>
                                    <p:cond delay="0"/>
                                  </p:stCondLst>
                                  <p:childTnLst>
                                    <p:set>
                                      <p:cBhvr>
                                        <p:cTn id="26" dur="1" fill="hold">
                                          <p:stCondLst>
                                            <p:cond delay="0"/>
                                          </p:stCondLst>
                                        </p:cTn>
                                        <p:tgtEl>
                                          <p:spTgt spid="204807"/>
                                        </p:tgtEl>
                                        <p:attrNameLst>
                                          <p:attrName>style.visibility</p:attrName>
                                        </p:attrNameLst>
                                      </p:cBhvr>
                                      <p:to>
                                        <p:strVal val="visible"/>
                                      </p:to>
                                    </p:set>
                                    <p:animEffect transition="in" filter="wipe(up)">
                                      <p:cBhvr>
                                        <p:cTn id="27" dur="2000"/>
                                        <p:tgtEl>
                                          <p:spTgt spid="204807"/>
                                        </p:tgtEl>
                                      </p:cBhvr>
                                    </p:animEffect>
                                  </p:childTnLst>
                                </p:cTn>
                              </p:par>
                            </p:childTnLst>
                          </p:cTn>
                        </p:par>
                        <p:par>
                          <p:cTn id="28" fill="hold" nodeType="afterGroup">
                            <p:stCondLst>
                              <p:cond delay="8000"/>
                            </p:stCondLst>
                            <p:childTnLst>
                              <p:par>
                                <p:cTn id="29" presetID="22" presetClass="entr" presetSubtype="1" fill="hold" grpId="0" nodeType="afterEffect">
                                  <p:stCondLst>
                                    <p:cond delay="0"/>
                                  </p:stCondLst>
                                  <p:childTnLst>
                                    <p:set>
                                      <p:cBhvr>
                                        <p:cTn id="30" dur="1" fill="hold">
                                          <p:stCondLst>
                                            <p:cond delay="0"/>
                                          </p:stCondLst>
                                        </p:cTn>
                                        <p:tgtEl>
                                          <p:spTgt spid="204808"/>
                                        </p:tgtEl>
                                        <p:attrNameLst>
                                          <p:attrName>style.visibility</p:attrName>
                                        </p:attrNameLst>
                                      </p:cBhvr>
                                      <p:to>
                                        <p:strVal val="visible"/>
                                      </p:to>
                                    </p:set>
                                    <p:animEffect transition="in" filter="wipe(up)">
                                      <p:cBhvr>
                                        <p:cTn id="31" dur="2000"/>
                                        <p:tgtEl>
                                          <p:spTgt spid="2048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p:bldP spid="204805" grpId="0"/>
      <p:bldP spid="204806" grpId="0"/>
      <p:bldP spid="204807" grpId="0"/>
      <p:bldP spid="20480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609600" y="1524000"/>
            <a:ext cx="8077200" cy="1143000"/>
          </a:xfrm>
        </p:spPr>
        <p:txBody>
          <a:bodyPr/>
          <a:lstStyle/>
          <a:p>
            <a:pPr algn="l" eaLnBrk="1" hangingPunct="1">
              <a:defRPr/>
            </a:pPr>
            <a:r>
              <a:rPr lang="ru-RU" sz="2400" b="1" smtClean="0">
                <a:solidFill>
                  <a:srgbClr val="0000CC"/>
                </a:solidFill>
                <a:effectLst>
                  <a:outerShdw blurRad="38100" dist="38100" dir="2700000" algn="tl">
                    <a:srgbClr val="000000"/>
                  </a:outerShdw>
                </a:effectLst>
              </a:rPr>
              <a:t>1. Синусом острого угла в прямоугольном треугольнике называется отношение противолежащего катета к гипотенузе.</a:t>
            </a:r>
          </a:p>
        </p:txBody>
      </p:sp>
      <p:graphicFrame>
        <p:nvGraphicFramePr>
          <p:cNvPr id="199689" name="Object 9"/>
          <p:cNvGraphicFramePr>
            <a:graphicFrameLocks noChangeAspect="1"/>
          </p:cNvGraphicFramePr>
          <p:nvPr>
            <p:ph sz="half" idx="1"/>
          </p:nvPr>
        </p:nvGraphicFramePr>
        <p:xfrm>
          <a:off x="685800" y="5105400"/>
          <a:ext cx="5181600" cy="954088"/>
        </p:xfrm>
        <a:graphic>
          <a:graphicData uri="http://schemas.openxmlformats.org/presentationml/2006/ole">
            <p:oleObj spid="_x0000_s3074" name="Формула" r:id="rId3" imgW="2133600" imgH="393700" progId="Equation.3">
              <p:embed/>
            </p:oleObj>
          </a:graphicData>
        </a:graphic>
      </p:graphicFrame>
      <p:sp>
        <p:nvSpPr>
          <p:cNvPr id="3076"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99684" name="Rectangle 4"/>
          <p:cNvSpPr>
            <a:spLocks noChangeArrowheads="1"/>
          </p:cNvSpPr>
          <p:nvPr/>
        </p:nvSpPr>
        <p:spPr bwMode="auto">
          <a:xfrm>
            <a:off x="381000" y="609600"/>
            <a:ext cx="83058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lnSpc>
                <a:spcPct val="90000"/>
              </a:lnSpc>
              <a:defRPr/>
            </a:pPr>
            <a:r>
              <a:rPr kumimoji="0" lang="ru-RU" sz="3600" b="1">
                <a:solidFill>
                  <a:srgbClr val="FF0000"/>
                </a:solidFill>
                <a:effectLst>
                  <a:outerShdw blurRad="38100" dist="38100" dir="2700000" algn="tl">
                    <a:srgbClr val="000000"/>
                  </a:outerShdw>
                </a:effectLst>
                <a:latin typeface="Arial Narrow" pitchFamily="34" charset="0"/>
              </a:rPr>
              <a:t>Тригонометрические функции острого угла в прямоугольном треугольнике</a:t>
            </a:r>
          </a:p>
        </p:txBody>
      </p:sp>
      <p:sp>
        <p:nvSpPr>
          <p:cNvPr id="199686" name="Rectangle 6"/>
          <p:cNvSpPr>
            <a:spLocks noChangeArrowheads="1"/>
          </p:cNvSpPr>
          <p:nvPr/>
        </p:nvSpPr>
        <p:spPr bwMode="auto">
          <a:xfrm>
            <a:off x="609600" y="2667000"/>
            <a:ext cx="8077200" cy="9144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400" b="1">
                <a:solidFill>
                  <a:srgbClr val="0000CC"/>
                </a:solidFill>
                <a:effectLst>
                  <a:outerShdw blurRad="38100" dist="38100" dir="2700000" algn="tl">
                    <a:srgbClr val="000000"/>
                  </a:outerShdw>
                </a:effectLst>
                <a:latin typeface="Arial Narrow" pitchFamily="34" charset="0"/>
              </a:rPr>
              <a:t>2. Косинусом острого угла в прямоугольном треугольнике называется отношение прилежащего катета к гипотенузе.</a:t>
            </a:r>
          </a:p>
        </p:txBody>
      </p:sp>
      <p:sp>
        <p:nvSpPr>
          <p:cNvPr id="199687" name="Rectangle 7"/>
          <p:cNvSpPr>
            <a:spLocks noChangeArrowheads="1"/>
          </p:cNvSpPr>
          <p:nvPr/>
        </p:nvSpPr>
        <p:spPr bwMode="auto">
          <a:xfrm>
            <a:off x="609600" y="3886200"/>
            <a:ext cx="8077200" cy="9144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400" b="1">
                <a:solidFill>
                  <a:srgbClr val="0000CC"/>
                </a:solidFill>
                <a:effectLst>
                  <a:outerShdw blurRad="38100" dist="38100" dir="2700000" algn="tl">
                    <a:srgbClr val="000000"/>
                  </a:outerShdw>
                </a:effectLst>
                <a:latin typeface="Arial Narrow" pitchFamily="34" charset="0"/>
              </a:rPr>
              <a:t>3. Тангенсом острого угла в прямоугольном треугольнике называется отношение противолежащего катета к прилежащему катету.</a:t>
            </a:r>
          </a:p>
        </p:txBody>
      </p:sp>
      <p:pic>
        <p:nvPicPr>
          <p:cNvPr id="3080" name="Picture 8"/>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5715000" y="4195763"/>
            <a:ext cx="3048000" cy="2251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9682"/>
                                        </p:tgtEl>
                                        <p:attrNameLst>
                                          <p:attrName>style.visibility</p:attrName>
                                        </p:attrNameLst>
                                      </p:cBhvr>
                                      <p:to>
                                        <p:strVal val="visible"/>
                                      </p:to>
                                    </p:set>
                                    <p:animEffect transition="in" filter="wipe(up)">
                                      <p:cBhvr>
                                        <p:cTn id="7" dur="2000"/>
                                        <p:tgtEl>
                                          <p:spTgt spid="199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9686"/>
                                        </p:tgtEl>
                                        <p:attrNameLst>
                                          <p:attrName>style.visibility</p:attrName>
                                        </p:attrNameLst>
                                      </p:cBhvr>
                                      <p:to>
                                        <p:strVal val="visible"/>
                                      </p:to>
                                    </p:set>
                                    <p:animEffect transition="in" filter="wipe(up)">
                                      <p:cBhvr>
                                        <p:cTn id="12" dur="2000"/>
                                        <p:tgtEl>
                                          <p:spTgt spid="1996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9687"/>
                                        </p:tgtEl>
                                        <p:attrNameLst>
                                          <p:attrName>style.visibility</p:attrName>
                                        </p:attrNameLst>
                                      </p:cBhvr>
                                      <p:to>
                                        <p:strVal val="visible"/>
                                      </p:to>
                                    </p:set>
                                    <p:animEffect transition="in" filter="wipe(up)">
                                      <p:cBhvr>
                                        <p:cTn id="17" dur="2000"/>
                                        <p:tgtEl>
                                          <p:spTgt spid="19968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199689"/>
                                        </p:tgtEl>
                                        <p:attrNameLst>
                                          <p:attrName>style.visibility</p:attrName>
                                        </p:attrNameLst>
                                      </p:cBhvr>
                                      <p:to>
                                        <p:strVal val="visible"/>
                                      </p:to>
                                    </p:set>
                                    <p:animEffect transition="in" filter="wipe(up)">
                                      <p:cBhvr>
                                        <p:cTn id="22" dur="2000"/>
                                        <p:tgtEl>
                                          <p:spTgt spid="199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2" grpId="0"/>
      <p:bldP spid="199686" grpId="0"/>
      <p:bldP spid="19968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609600" y="1371600"/>
            <a:ext cx="7772400" cy="1143000"/>
          </a:xfrm>
        </p:spPr>
        <p:txBody>
          <a:bodyPr/>
          <a:lstStyle/>
          <a:p>
            <a:pPr algn="l" eaLnBrk="1" hangingPunct="1">
              <a:defRPr/>
            </a:pPr>
            <a:r>
              <a:rPr lang="ru-RU" sz="2800" b="1" smtClean="0">
                <a:solidFill>
                  <a:srgbClr val="0000CC"/>
                </a:solidFill>
                <a:effectLst>
                  <a:outerShdw blurRad="38100" dist="38100" dir="2700000" algn="tl">
                    <a:srgbClr val="000000"/>
                  </a:outerShdw>
                </a:effectLst>
              </a:rPr>
              <a:t>1. Правило треугольника</a:t>
            </a:r>
          </a:p>
        </p:txBody>
      </p:sp>
      <p:sp>
        <p:nvSpPr>
          <p:cNvPr id="36867" name="Rectangle 4"/>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216069" name="Rectangle 5"/>
          <p:cNvSpPr>
            <a:spLocks noChangeArrowheads="1"/>
          </p:cNvSpPr>
          <p:nvPr/>
        </p:nvSpPr>
        <p:spPr bwMode="auto">
          <a:xfrm>
            <a:off x="381000" y="609600"/>
            <a:ext cx="8305800" cy="6858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lnSpc>
                <a:spcPct val="90000"/>
              </a:lnSpc>
              <a:defRPr/>
            </a:pPr>
            <a:r>
              <a:rPr kumimoji="0" lang="ru-RU" sz="3600" b="1">
                <a:solidFill>
                  <a:srgbClr val="FF0000"/>
                </a:solidFill>
                <a:effectLst>
                  <a:outerShdw blurRad="38100" dist="38100" dir="2700000" algn="tl">
                    <a:srgbClr val="000000"/>
                  </a:outerShdw>
                </a:effectLst>
                <a:latin typeface="Arial Narrow" pitchFamily="34" charset="0"/>
              </a:rPr>
              <a:t>Правила сложения векторов</a:t>
            </a:r>
          </a:p>
        </p:txBody>
      </p:sp>
      <p:sp>
        <p:nvSpPr>
          <p:cNvPr id="216070" name="Rectangle 6"/>
          <p:cNvSpPr>
            <a:spLocks noChangeArrowheads="1"/>
          </p:cNvSpPr>
          <p:nvPr/>
        </p:nvSpPr>
        <p:spPr bwMode="auto">
          <a:xfrm>
            <a:off x="533400" y="3429000"/>
            <a:ext cx="8077200" cy="9144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defRPr/>
            </a:pPr>
            <a:r>
              <a:rPr kumimoji="0" lang="ru-RU" sz="2800" b="1">
                <a:solidFill>
                  <a:srgbClr val="0000CC"/>
                </a:solidFill>
                <a:effectLst>
                  <a:outerShdw blurRad="38100" dist="38100" dir="2700000" algn="tl">
                    <a:srgbClr val="000000"/>
                  </a:outerShdw>
                </a:effectLst>
                <a:latin typeface="Arial Narrow" pitchFamily="34" charset="0"/>
              </a:rPr>
              <a:t>2. Правило параллелограмма</a:t>
            </a:r>
          </a:p>
        </p:txBody>
      </p:sp>
      <p:pic>
        <p:nvPicPr>
          <p:cNvPr id="216078" name="Picture 14" descr="Рисунок4"/>
          <p:cNvPicPr>
            <a:picLocks noChangeAspect="1" noChangeArrowheads="1"/>
          </p:cNvPicPr>
          <p:nvPr/>
        </p:nvPicPr>
        <p:blipFill>
          <a:blip r:embed="rId2"/>
          <a:srcRect t="30611"/>
          <a:stretch>
            <a:fillRect/>
          </a:stretch>
        </p:blipFill>
        <p:spPr bwMode="auto">
          <a:xfrm>
            <a:off x="4495800" y="4267200"/>
            <a:ext cx="3959225" cy="1968500"/>
          </a:xfrm>
          <a:prstGeom prst="rect">
            <a:avLst/>
          </a:prstGeom>
          <a:noFill/>
          <a:ln w="9525">
            <a:noFill/>
            <a:miter lim="800000"/>
            <a:headEnd/>
            <a:tailEnd/>
          </a:ln>
        </p:spPr>
      </p:pic>
      <p:pic>
        <p:nvPicPr>
          <p:cNvPr id="216080" name="Picture 16" descr="Рисунок6"/>
          <p:cNvPicPr>
            <a:picLocks noChangeAspect="1" noChangeArrowheads="1"/>
          </p:cNvPicPr>
          <p:nvPr/>
        </p:nvPicPr>
        <p:blipFill>
          <a:blip r:embed="rId3"/>
          <a:srcRect/>
          <a:stretch>
            <a:fillRect/>
          </a:stretch>
        </p:blipFill>
        <p:spPr bwMode="auto">
          <a:xfrm>
            <a:off x="4876800" y="1600200"/>
            <a:ext cx="3225800" cy="2057400"/>
          </a:xfrm>
          <a:prstGeom prst="rect">
            <a:avLst/>
          </a:prstGeom>
          <a:noFill/>
          <a:ln w="9525">
            <a:noFill/>
            <a:miter lim="800000"/>
            <a:headEnd/>
            <a:tailEnd/>
          </a:ln>
        </p:spPr>
      </p:pic>
      <p:pic>
        <p:nvPicPr>
          <p:cNvPr id="216081" name="Picture 17" descr="Рисунок6"/>
          <p:cNvPicPr>
            <a:picLocks noChangeAspect="1" noChangeArrowheads="1"/>
          </p:cNvPicPr>
          <p:nvPr/>
        </p:nvPicPr>
        <p:blipFill>
          <a:blip r:embed="rId3"/>
          <a:srcRect l="54878" t="68817"/>
          <a:stretch>
            <a:fillRect/>
          </a:stretch>
        </p:blipFill>
        <p:spPr bwMode="auto">
          <a:xfrm>
            <a:off x="6858000" y="5638800"/>
            <a:ext cx="1524000" cy="673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6066"/>
                                        </p:tgtEl>
                                        <p:attrNameLst>
                                          <p:attrName>style.visibility</p:attrName>
                                        </p:attrNameLst>
                                      </p:cBhvr>
                                      <p:to>
                                        <p:strVal val="visible"/>
                                      </p:to>
                                    </p:set>
                                    <p:animEffect transition="in" filter="wipe(up)">
                                      <p:cBhvr>
                                        <p:cTn id="7" dur="2000"/>
                                        <p:tgtEl>
                                          <p:spTgt spid="2160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16080"/>
                                        </p:tgtEl>
                                        <p:attrNameLst>
                                          <p:attrName>style.visibility</p:attrName>
                                        </p:attrNameLst>
                                      </p:cBhvr>
                                      <p:to>
                                        <p:strVal val="visible"/>
                                      </p:to>
                                    </p:set>
                                    <p:animEffect transition="in" filter="wipe(up)">
                                      <p:cBhvr>
                                        <p:cTn id="12" dur="2000"/>
                                        <p:tgtEl>
                                          <p:spTgt spid="21608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16070"/>
                                        </p:tgtEl>
                                        <p:attrNameLst>
                                          <p:attrName>style.visibility</p:attrName>
                                        </p:attrNameLst>
                                      </p:cBhvr>
                                      <p:to>
                                        <p:strVal val="visible"/>
                                      </p:to>
                                    </p:set>
                                    <p:animEffect transition="in" filter="wipe(up)">
                                      <p:cBhvr>
                                        <p:cTn id="17" dur="2000"/>
                                        <p:tgtEl>
                                          <p:spTgt spid="21607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16078"/>
                                        </p:tgtEl>
                                        <p:attrNameLst>
                                          <p:attrName>style.visibility</p:attrName>
                                        </p:attrNameLst>
                                      </p:cBhvr>
                                      <p:to>
                                        <p:strVal val="visible"/>
                                      </p:to>
                                    </p:set>
                                    <p:animEffect transition="in" filter="wipe(up)">
                                      <p:cBhvr>
                                        <p:cTn id="22" dur="2000"/>
                                        <p:tgtEl>
                                          <p:spTgt spid="216078"/>
                                        </p:tgtEl>
                                      </p:cBhvr>
                                    </p:animEffect>
                                  </p:childTnLst>
                                </p:cTn>
                              </p:par>
                              <p:par>
                                <p:cTn id="23" presetID="22" presetClass="entr" presetSubtype="1" fill="hold" nodeType="withEffect">
                                  <p:stCondLst>
                                    <p:cond delay="0"/>
                                  </p:stCondLst>
                                  <p:childTnLst>
                                    <p:set>
                                      <p:cBhvr>
                                        <p:cTn id="24" dur="1" fill="hold">
                                          <p:stCondLst>
                                            <p:cond delay="0"/>
                                          </p:stCondLst>
                                        </p:cTn>
                                        <p:tgtEl>
                                          <p:spTgt spid="216081"/>
                                        </p:tgtEl>
                                        <p:attrNameLst>
                                          <p:attrName>style.visibility</p:attrName>
                                        </p:attrNameLst>
                                      </p:cBhvr>
                                      <p:to>
                                        <p:strVal val="visible"/>
                                      </p:to>
                                    </p:set>
                                    <p:animEffect transition="in" filter="wipe(up)">
                                      <p:cBhvr>
                                        <p:cTn id="25" dur="1000"/>
                                        <p:tgtEl>
                                          <p:spTgt spid="216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6" grpId="0"/>
      <p:bldP spid="2160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reeform 2"/>
          <p:cNvSpPr>
            <a:spLocks/>
          </p:cNvSpPr>
          <p:nvPr/>
        </p:nvSpPr>
        <p:spPr bwMode="auto">
          <a:xfrm>
            <a:off x="685800" y="1851025"/>
            <a:ext cx="1793875" cy="1501775"/>
          </a:xfrm>
          <a:custGeom>
            <a:avLst/>
            <a:gdLst>
              <a:gd name="T0" fmla="*/ 2147483647 w 1130"/>
              <a:gd name="T1" fmla="*/ 0 h 946"/>
              <a:gd name="T2" fmla="*/ 0 w 1130"/>
              <a:gd name="T3" fmla="*/ 2147483647 h 946"/>
              <a:gd name="T4" fmla="*/ 0 60000 65536"/>
              <a:gd name="T5" fmla="*/ 0 60000 65536"/>
              <a:gd name="T6" fmla="*/ 0 w 1130"/>
              <a:gd name="T7" fmla="*/ 0 h 946"/>
              <a:gd name="T8" fmla="*/ 1130 w 1130"/>
              <a:gd name="T9" fmla="*/ 946 h 946"/>
            </a:gdLst>
            <a:ahLst/>
            <a:cxnLst>
              <a:cxn ang="T4">
                <a:pos x="T0" y="T1"/>
              </a:cxn>
              <a:cxn ang="T5">
                <a:pos x="T2" y="T3"/>
              </a:cxn>
            </a:cxnLst>
            <a:rect l="T6" t="T7" r="T8" b="T9"/>
            <a:pathLst>
              <a:path w="1130" h="946">
                <a:moveTo>
                  <a:pt x="1130" y="0"/>
                </a:moveTo>
                <a:lnTo>
                  <a:pt x="0" y="946"/>
                </a:lnTo>
              </a:path>
            </a:pathLst>
          </a:custGeom>
          <a:noFill/>
          <a:ln w="38100">
            <a:solidFill>
              <a:srgbClr val="0066FF"/>
            </a:solidFill>
            <a:round/>
            <a:headEnd type="oval" w="sm" len="sm"/>
            <a:tailEnd type="triangle" w="med" len="lg"/>
          </a:ln>
        </p:spPr>
        <p:txBody>
          <a:bodyPr/>
          <a:lstStyle/>
          <a:p>
            <a:endParaRPr lang="ru-RU"/>
          </a:p>
        </p:txBody>
      </p:sp>
      <p:sp>
        <p:nvSpPr>
          <p:cNvPr id="226307" name="Freeform 3"/>
          <p:cNvSpPr>
            <a:spLocks/>
          </p:cNvSpPr>
          <p:nvPr/>
        </p:nvSpPr>
        <p:spPr bwMode="auto">
          <a:xfrm>
            <a:off x="2438400" y="3327400"/>
            <a:ext cx="25400" cy="2768600"/>
          </a:xfrm>
          <a:custGeom>
            <a:avLst/>
            <a:gdLst>
              <a:gd name="T0" fmla="*/ 2147483647 w 16"/>
              <a:gd name="T1" fmla="*/ 2147483647 h 1744"/>
              <a:gd name="T2" fmla="*/ 0 w 16"/>
              <a:gd name="T3" fmla="*/ 0 h 1744"/>
              <a:gd name="T4" fmla="*/ 0 60000 65536"/>
              <a:gd name="T5" fmla="*/ 0 60000 65536"/>
              <a:gd name="T6" fmla="*/ 0 w 16"/>
              <a:gd name="T7" fmla="*/ 0 h 1744"/>
              <a:gd name="T8" fmla="*/ 16 w 16"/>
              <a:gd name="T9" fmla="*/ 1744 h 1744"/>
            </a:gdLst>
            <a:ahLst/>
            <a:cxnLst>
              <a:cxn ang="T4">
                <a:pos x="T0" y="T1"/>
              </a:cxn>
              <a:cxn ang="T5">
                <a:pos x="T2" y="T3"/>
              </a:cxn>
            </a:cxnLst>
            <a:rect l="T6" t="T7" r="T8" b="T9"/>
            <a:pathLst>
              <a:path w="16" h="1744">
                <a:moveTo>
                  <a:pt x="16" y="1744"/>
                </a:moveTo>
                <a:lnTo>
                  <a:pt x="0" y="0"/>
                </a:lnTo>
              </a:path>
            </a:pathLst>
          </a:custGeom>
          <a:noFill/>
          <a:ln w="38100">
            <a:solidFill>
              <a:srgbClr val="6600CC"/>
            </a:solidFill>
            <a:round/>
            <a:headEnd type="oval" w="sm" len="sm"/>
            <a:tailEnd type="triangle" w="med" len="lg"/>
          </a:ln>
        </p:spPr>
        <p:txBody>
          <a:bodyPr/>
          <a:lstStyle/>
          <a:p>
            <a:endParaRPr lang="ru-RU"/>
          </a:p>
        </p:txBody>
      </p:sp>
      <p:sp>
        <p:nvSpPr>
          <p:cNvPr id="37892" name="Freeform 4"/>
          <p:cNvSpPr>
            <a:spLocks/>
          </p:cNvSpPr>
          <p:nvPr/>
        </p:nvSpPr>
        <p:spPr bwMode="auto">
          <a:xfrm>
            <a:off x="2438400" y="3327400"/>
            <a:ext cx="25400" cy="2768600"/>
          </a:xfrm>
          <a:custGeom>
            <a:avLst/>
            <a:gdLst>
              <a:gd name="T0" fmla="*/ 2147483647 w 16"/>
              <a:gd name="T1" fmla="*/ 2147483647 h 1744"/>
              <a:gd name="T2" fmla="*/ 0 w 16"/>
              <a:gd name="T3" fmla="*/ 0 h 1744"/>
              <a:gd name="T4" fmla="*/ 0 60000 65536"/>
              <a:gd name="T5" fmla="*/ 0 60000 65536"/>
              <a:gd name="T6" fmla="*/ 0 w 16"/>
              <a:gd name="T7" fmla="*/ 0 h 1744"/>
              <a:gd name="T8" fmla="*/ 16 w 16"/>
              <a:gd name="T9" fmla="*/ 1744 h 1744"/>
            </a:gdLst>
            <a:ahLst/>
            <a:cxnLst>
              <a:cxn ang="T4">
                <a:pos x="T0" y="T1"/>
              </a:cxn>
              <a:cxn ang="T5">
                <a:pos x="T2" y="T3"/>
              </a:cxn>
            </a:cxnLst>
            <a:rect l="T6" t="T7" r="T8" b="T9"/>
            <a:pathLst>
              <a:path w="16" h="1744">
                <a:moveTo>
                  <a:pt x="16" y="1744"/>
                </a:moveTo>
                <a:lnTo>
                  <a:pt x="0" y="0"/>
                </a:lnTo>
              </a:path>
            </a:pathLst>
          </a:custGeom>
          <a:noFill/>
          <a:ln w="38100">
            <a:solidFill>
              <a:srgbClr val="6600CC"/>
            </a:solidFill>
            <a:round/>
            <a:headEnd type="oval" w="sm" len="sm"/>
            <a:tailEnd type="triangle" w="med" len="lg"/>
          </a:ln>
        </p:spPr>
        <p:txBody>
          <a:bodyPr/>
          <a:lstStyle/>
          <a:p>
            <a:endParaRPr lang="ru-RU"/>
          </a:p>
        </p:txBody>
      </p:sp>
      <p:grpSp>
        <p:nvGrpSpPr>
          <p:cNvPr id="37893" name="Group 5"/>
          <p:cNvGrpSpPr>
            <a:grpSpLocks/>
          </p:cNvGrpSpPr>
          <p:nvPr/>
        </p:nvGrpSpPr>
        <p:grpSpPr bwMode="auto">
          <a:xfrm>
            <a:off x="1066800" y="1905000"/>
            <a:ext cx="609600" cy="701675"/>
            <a:chOff x="2832" y="1776"/>
            <a:chExt cx="384" cy="442"/>
          </a:xfrm>
        </p:grpSpPr>
        <p:sp>
          <p:nvSpPr>
            <p:cNvPr id="226310" name="Text Box 6"/>
            <p:cNvSpPr txBox="1">
              <a:spLocks noChangeArrowheads="1"/>
            </p:cNvSpPr>
            <p:nvPr/>
          </p:nvSpPr>
          <p:spPr bwMode="auto">
            <a:xfrm>
              <a:off x="2832" y="177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a</a:t>
              </a:r>
              <a:endParaRPr kumimoji="0" lang="ru-RU" sz="4000" b="1" i="1">
                <a:solidFill>
                  <a:srgbClr val="3333FF"/>
                </a:solidFill>
                <a:effectLst>
                  <a:outerShdw blurRad="38100" dist="38100" dir="2700000" algn="tl">
                    <a:srgbClr val="000000"/>
                  </a:outerShdw>
                </a:effectLst>
                <a:cs typeface="Arial" charset="0"/>
              </a:endParaRPr>
            </a:p>
          </p:txBody>
        </p:sp>
        <p:sp>
          <p:nvSpPr>
            <p:cNvPr id="37915" name="Line 7"/>
            <p:cNvSpPr>
              <a:spLocks noChangeShapeType="1"/>
            </p:cNvSpPr>
            <p:nvPr/>
          </p:nvSpPr>
          <p:spPr bwMode="auto">
            <a:xfrm>
              <a:off x="2928" y="1920"/>
              <a:ext cx="240" cy="0"/>
            </a:xfrm>
            <a:prstGeom prst="line">
              <a:avLst/>
            </a:prstGeom>
            <a:noFill/>
            <a:ln w="19050">
              <a:solidFill>
                <a:srgbClr val="0000FF"/>
              </a:solidFill>
              <a:round/>
              <a:headEnd/>
              <a:tailEnd type="stealth" w="lg" len="lg"/>
            </a:ln>
          </p:spPr>
          <p:txBody>
            <a:bodyPr/>
            <a:lstStyle/>
            <a:p>
              <a:endParaRPr lang="ru-RU"/>
            </a:p>
          </p:txBody>
        </p:sp>
      </p:grpSp>
      <p:sp>
        <p:nvSpPr>
          <p:cNvPr id="226312" name="Freeform 8"/>
          <p:cNvSpPr>
            <a:spLocks/>
          </p:cNvSpPr>
          <p:nvPr/>
        </p:nvSpPr>
        <p:spPr bwMode="auto">
          <a:xfrm>
            <a:off x="685800" y="1857375"/>
            <a:ext cx="1793875" cy="1495425"/>
          </a:xfrm>
          <a:custGeom>
            <a:avLst/>
            <a:gdLst>
              <a:gd name="T0" fmla="*/ 2147483647 w 1130"/>
              <a:gd name="T1" fmla="*/ 0 h 942"/>
              <a:gd name="T2" fmla="*/ 0 w 1130"/>
              <a:gd name="T3" fmla="*/ 2147483647 h 942"/>
              <a:gd name="T4" fmla="*/ 0 60000 65536"/>
              <a:gd name="T5" fmla="*/ 0 60000 65536"/>
              <a:gd name="T6" fmla="*/ 0 w 1130"/>
              <a:gd name="T7" fmla="*/ 0 h 942"/>
              <a:gd name="T8" fmla="*/ 1130 w 1130"/>
              <a:gd name="T9" fmla="*/ 942 h 942"/>
            </a:gdLst>
            <a:ahLst/>
            <a:cxnLst>
              <a:cxn ang="T4">
                <a:pos x="T0" y="T1"/>
              </a:cxn>
              <a:cxn ang="T5">
                <a:pos x="T2" y="T3"/>
              </a:cxn>
            </a:cxnLst>
            <a:rect l="T6" t="T7" r="T8" b="T9"/>
            <a:pathLst>
              <a:path w="1130" h="942">
                <a:moveTo>
                  <a:pt x="1130" y="0"/>
                </a:moveTo>
                <a:lnTo>
                  <a:pt x="0" y="942"/>
                </a:lnTo>
              </a:path>
            </a:pathLst>
          </a:custGeom>
          <a:noFill/>
          <a:ln w="38100">
            <a:solidFill>
              <a:srgbClr val="0066FF"/>
            </a:solidFill>
            <a:round/>
            <a:headEnd type="oval" w="sm" len="sm"/>
            <a:tailEnd type="triangle" w="med" len="lg"/>
          </a:ln>
        </p:spPr>
        <p:txBody>
          <a:bodyPr/>
          <a:lstStyle/>
          <a:p>
            <a:endParaRPr lang="ru-RU"/>
          </a:p>
        </p:txBody>
      </p:sp>
      <p:sp>
        <p:nvSpPr>
          <p:cNvPr id="226313" name="Freeform 9"/>
          <p:cNvSpPr>
            <a:spLocks/>
          </p:cNvSpPr>
          <p:nvPr/>
        </p:nvSpPr>
        <p:spPr bwMode="auto">
          <a:xfrm>
            <a:off x="4330700" y="1625600"/>
            <a:ext cx="1803400" cy="1308100"/>
          </a:xfrm>
          <a:custGeom>
            <a:avLst/>
            <a:gdLst>
              <a:gd name="T0" fmla="*/ 2147483647 w 1136"/>
              <a:gd name="T1" fmla="*/ 2147483647 h 824"/>
              <a:gd name="T2" fmla="*/ 0 w 1136"/>
              <a:gd name="T3" fmla="*/ 0 h 824"/>
              <a:gd name="T4" fmla="*/ 0 60000 65536"/>
              <a:gd name="T5" fmla="*/ 0 60000 65536"/>
              <a:gd name="T6" fmla="*/ 0 w 1136"/>
              <a:gd name="T7" fmla="*/ 0 h 824"/>
              <a:gd name="T8" fmla="*/ 1136 w 1136"/>
              <a:gd name="T9" fmla="*/ 824 h 824"/>
            </a:gdLst>
            <a:ahLst/>
            <a:cxnLst>
              <a:cxn ang="T4">
                <a:pos x="T0" y="T1"/>
              </a:cxn>
              <a:cxn ang="T5">
                <a:pos x="T2" y="T3"/>
              </a:cxn>
            </a:cxnLst>
            <a:rect l="T6" t="T7" r="T8" b="T9"/>
            <a:pathLst>
              <a:path w="1136" h="824">
                <a:moveTo>
                  <a:pt x="1136" y="824"/>
                </a:moveTo>
                <a:lnTo>
                  <a:pt x="0" y="0"/>
                </a:lnTo>
              </a:path>
            </a:pathLst>
          </a:custGeom>
          <a:noFill/>
          <a:ln w="38100">
            <a:solidFill>
              <a:srgbClr val="FF0000"/>
            </a:solidFill>
            <a:round/>
            <a:headEnd type="oval" w="sm" len="sm"/>
            <a:tailEnd type="triangle" w="med" len="lg"/>
          </a:ln>
        </p:spPr>
        <p:txBody>
          <a:bodyPr/>
          <a:lstStyle/>
          <a:p>
            <a:endParaRPr lang="ru-RU"/>
          </a:p>
        </p:txBody>
      </p:sp>
      <p:grpSp>
        <p:nvGrpSpPr>
          <p:cNvPr id="3" name="Group 11"/>
          <p:cNvGrpSpPr>
            <a:grpSpLocks/>
          </p:cNvGrpSpPr>
          <p:nvPr/>
        </p:nvGrpSpPr>
        <p:grpSpPr bwMode="auto">
          <a:xfrm>
            <a:off x="5181600" y="3581400"/>
            <a:ext cx="609600" cy="701675"/>
            <a:chOff x="2832" y="1776"/>
            <a:chExt cx="384" cy="442"/>
          </a:xfrm>
        </p:grpSpPr>
        <p:sp>
          <p:nvSpPr>
            <p:cNvPr id="226316" name="Text Box 12"/>
            <p:cNvSpPr txBox="1">
              <a:spLocks noChangeArrowheads="1"/>
            </p:cNvSpPr>
            <p:nvPr/>
          </p:nvSpPr>
          <p:spPr bwMode="auto">
            <a:xfrm>
              <a:off x="2832" y="177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a</a:t>
              </a:r>
              <a:endParaRPr kumimoji="0" lang="ru-RU" sz="4000" b="1" i="1">
                <a:solidFill>
                  <a:srgbClr val="3333FF"/>
                </a:solidFill>
                <a:effectLst>
                  <a:outerShdw blurRad="38100" dist="38100" dir="2700000" algn="tl">
                    <a:srgbClr val="000000"/>
                  </a:outerShdw>
                </a:effectLst>
                <a:cs typeface="Arial" charset="0"/>
              </a:endParaRPr>
            </a:p>
          </p:txBody>
        </p:sp>
        <p:sp>
          <p:nvSpPr>
            <p:cNvPr id="37913" name="Line 13"/>
            <p:cNvSpPr>
              <a:spLocks noChangeShapeType="1"/>
            </p:cNvSpPr>
            <p:nvPr/>
          </p:nvSpPr>
          <p:spPr bwMode="auto">
            <a:xfrm>
              <a:off x="2928" y="1920"/>
              <a:ext cx="240" cy="0"/>
            </a:xfrm>
            <a:prstGeom prst="line">
              <a:avLst/>
            </a:prstGeom>
            <a:noFill/>
            <a:ln w="19050">
              <a:solidFill>
                <a:srgbClr val="0000FF"/>
              </a:solidFill>
              <a:round/>
              <a:headEnd/>
              <a:tailEnd type="stealth" w="lg" len="lg"/>
            </a:ln>
          </p:spPr>
          <p:txBody>
            <a:bodyPr/>
            <a:lstStyle/>
            <a:p>
              <a:endParaRPr lang="ru-RU"/>
            </a:p>
          </p:txBody>
        </p:sp>
      </p:grpSp>
      <p:grpSp>
        <p:nvGrpSpPr>
          <p:cNvPr id="4" name="Group 14"/>
          <p:cNvGrpSpPr>
            <a:grpSpLocks/>
          </p:cNvGrpSpPr>
          <p:nvPr/>
        </p:nvGrpSpPr>
        <p:grpSpPr bwMode="auto">
          <a:xfrm>
            <a:off x="3733800" y="2362200"/>
            <a:ext cx="609600" cy="701675"/>
            <a:chOff x="768" y="806"/>
            <a:chExt cx="384" cy="442"/>
          </a:xfrm>
        </p:grpSpPr>
        <p:sp>
          <p:nvSpPr>
            <p:cNvPr id="226319" name="Text Box 15"/>
            <p:cNvSpPr txBox="1">
              <a:spLocks noChangeArrowheads="1"/>
            </p:cNvSpPr>
            <p:nvPr/>
          </p:nvSpPr>
          <p:spPr bwMode="auto">
            <a:xfrm>
              <a:off x="768" y="80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b</a:t>
              </a:r>
              <a:endParaRPr kumimoji="0" lang="ru-RU" sz="4000" b="1" i="1">
                <a:solidFill>
                  <a:srgbClr val="3333FF"/>
                </a:solidFill>
                <a:effectLst>
                  <a:outerShdw blurRad="38100" dist="38100" dir="2700000" algn="tl">
                    <a:srgbClr val="000000"/>
                  </a:outerShdw>
                </a:effectLst>
                <a:cs typeface="Arial" charset="0"/>
              </a:endParaRPr>
            </a:p>
          </p:txBody>
        </p:sp>
        <p:sp>
          <p:nvSpPr>
            <p:cNvPr id="37911" name="Line 16"/>
            <p:cNvSpPr>
              <a:spLocks noChangeShapeType="1"/>
            </p:cNvSpPr>
            <p:nvPr/>
          </p:nvSpPr>
          <p:spPr bwMode="auto">
            <a:xfrm>
              <a:off x="864" y="864"/>
              <a:ext cx="240" cy="0"/>
            </a:xfrm>
            <a:prstGeom prst="line">
              <a:avLst/>
            </a:prstGeom>
            <a:noFill/>
            <a:ln w="19050">
              <a:solidFill>
                <a:srgbClr val="0000FF"/>
              </a:solidFill>
              <a:round/>
              <a:headEnd/>
              <a:tailEnd type="stealth" w="lg" len="lg"/>
            </a:ln>
          </p:spPr>
          <p:txBody>
            <a:bodyPr/>
            <a:lstStyle/>
            <a:p>
              <a:endParaRPr lang="ru-RU"/>
            </a:p>
          </p:txBody>
        </p:sp>
      </p:grpSp>
      <p:grpSp>
        <p:nvGrpSpPr>
          <p:cNvPr id="5" name="Group 17"/>
          <p:cNvGrpSpPr>
            <a:grpSpLocks/>
          </p:cNvGrpSpPr>
          <p:nvPr/>
        </p:nvGrpSpPr>
        <p:grpSpPr bwMode="auto">
          <a:xfrm>
            <a:off x="4876800" y="1651000"/>
            <a:ext cx="1600200" cy="717550"/>
            <a:chOff x="2400" y="3158"/>
            <a:chExt cx="1008" cy="452"/>
          </a:xfrm>
        </p:grpSpPr>
        <p:grpSp>
          <p:nvGrpSpPr>
            <p:cNvPr id="37905" name="Group 18"/>
            <p:cNvGrpSpPr>
              <a:grpSpLocks/>
            </p:cNvGrpSpPr>
            <p:nvPr/>
          </p:nvGrpSpPr>
          <p:grpSpPr bwMode="auto">
            <a:xfrm>
              <a:off x="3024" y="3168"/>
              <a:ext cx="384" cy="442"/>
              <a:chOff x="768" y="806"/>
              <a:chExt cx="384" cy="442"/>
            </a:xfrm>
          </p:grpSpPr>
          <p:sp>
            <p:nvSpPr>
              <p:cNvPr id="226323" name="Text Box 19"/>
              <p:cNvSpPr txBox="1">
                <a:spLocks noChangeArrowheads="1"/>
              </p:cNvSpPr>
              <p:nvPr/>
            </p:nvSpPr>
            <p:spPr bwMode="auto">
              <a:xfrm>
                <a:off x="768" y="80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FF3300"/>
                    </a:solidFill>
                    <a:effectLst>
                      <a:outerShdw blurRad="38100" dist="38100" dir="2700000" algn="tl">
                        <a:srgbClr val="000000"/>
                      </a:outerShdw>
                    </a:effectLst>
                    <a:cs typeface="Arial" charset="0"/>
                  </a:rPr>
                  <a:t>b</a:t>
                </a:r>
                <a:endParaRPr kumimoji="0" lang="ru-RU" sz="4000" b="1" i="1">
                  <a:solidFill>
                    <a:srgbClr val="FF3300"/>
                  </a:solidFill>
                  <a:effectLst>
                    <a:outerShdw blurRad="38100" dist="38100" dir="2700000" algn="tl">
                      <a:srgbClr val="000000"/>
                    </a:outerShdw>
                  </a:effectLst>
                  <a:cs typeface="Arial" charset="0"/>
                </a:endParaRPr>
              </a:p>
            </p:txBody>
          </p:sp>
          <p:sp>
            <p:nvSpPr>
              <p:cNvPr id="37909" name="Line 20"/>
              <p:cNvSpPr>
                <a:spLocks noChangeShapeType="1"/>
              </p:cNvSpPr>
              <p:nvPr/>
            </p:nvSpPr>
            <p:spPr bwMode="auto">
              <a:xfrm>
                <a:off x="864" y="864"/>
                <a:ext cx="240" cy="0"/>
              </a:xfrm>
              <a:prstGeom prst="line">
                <a:avLst/>
              </a:prstGeom>
              <a:noFill/>
              <a:ln w="19050">
                <a:solidFill>
                  <a:srgbClr val="FF3300"/>
                </a:solidFill>
                <a:round/>
                <a:headEnd/>
                <a:tailEnd type="stealth" w="lg" len="lg"/>
              </a:ln>
            </p:spPr>
            <p:txBody>
              <a:bodyPr/>
              <a:lstStyle/>
              <a:p>
                <a:endParaRPr lang="ru-RU"/>
              </a:p>
            </p:txBody>
          </p:sp>
        </p:grpSp>
        <p:sp>
          <p:nvSpPr>
            <p:cNvPr id="226325" name="Text Box 21"/>
            <p:cNvSpPr txBox="1">
              <a:spLocks noChangeArrowheads="1"/>
            </p:cNvSpPr>
            <p:nvPr/>
          </p:nvSpPr>
          <p:spPr bwMode="auto">
            <a:xfrm>
              <a:off x="2400" y="3158"/>
              <a:ext cx="86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FF3300"/>
                  </a:solidFill>
                  <a:effectLst>
                    <a:outerShdw blurRad="38100" dist="38100" dir="2700000" algn="tl">
                      <a:srgbClr val="000000"/>
                    </a:outerShdw>
                  </a:effectLst>
                  <a:cs typeface="Arial" charset="0"/>
                </a:rPr>
                <a:t>a +</a:t>
              </a:r>
              <a:endParaRPr kumimoji="0" lang="ru-RU" sz="4000" b="1" i="1">
                <a:solidFill>
                  <a:srgbClr val="FF3300"/>
                </a:solidFill>
                <a:effectLst>
                  <a:outerShdw blurRad="38100" dist="38100" dir="2700000" algn="tl">
                    <a:srgbClr val="000000"/>
                  </a:outerShdw>
                </a:effectLst>
                <a:cs typeface="Arial" charset="0"/>
              </a:endParaRPr>
            </a:p>
          </p:txBody>
        </p:sp>
        <p:sp>
          <p:nvSpPr>
            <p:cNvPr id="37907" name="Line 22"/>
            <p:cNvSpPr>
              <a:spLocks noChangeShapeType="1"/>
            </p:cNvSpPr>
            <p:nvPr/>
          </p:nvSpPr>
          <p:spPr bwMode="auto">
            <a:xfrm>
              <a:off x="2592" y="3264"/>
              <a:ext cx="240" cy="0"/>
            </a:xfrm>
            <a:prstGeom prst="line">
              <a:avLst/>
            </a:prstGeom>
            <a:noFill/>
            <a:ln w="19050">
              <a:solidFill>
                <a:srgbClr val="FF3300"/>
              </a:solidFill>
              <a:round/>
              <a:headEnd/>
              <a:tailEnd type="stealth" w="lg" len="lg"/>
            </a:ln>
          </p:spPr>
          <p:txBody>
            <a:bodyPr/>
            <a:lstStyle/>
            <a:p>
              <a:endParaRPr lang="ru-RU"/>
            </a:p>
          </p:txBody>
        </p:sp>
      </p:grpSp>
      <p:sp>
        <p:nvSpPr>
          <p:cNvPr id="226327" name="Text Box 23"/>
          <p:cNvSpPr txBox="1">
            <a:spLocks noChangeArrowheads="1"/>
          </p:cNvSpPr>
          <p:nvPr/>
        </p:nvSpPr>
        <p:spPr bwMode="auto">
          <a:xfrm>
            <a:off x="2514600" y="4572000"/>
            <a:ext cx="609600" cy="701675"/>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b</a:t>
            </a:r>
            <a:endParaRPr kumimoji="0" lang="ru-RU" sz="4000" b="1" i="1">
              <a:solidFill>
                <a:srgbClr val="3333FF"/>
              </a:solidFill>
              <a:effectLst>
                <a:outerShdw blurRad="38100" dist="38100" dir="2700000" algn="tl">
                  <a:srgbClr val="000000"/>
                </a:outerShdw>
              </a:effectLst>
              <a:cs typeface="Arial" charset="0"/>
            </a:endParaRPr>
          </a:p>
        </p:txBody>
      </p:sp>
      <p:sp>
        <p:nvSpPr>
          <p:cNvPr id="37900" name="Line 24"/>
          <p:cNvSpPr>
            <a:spLocks noChangeShapeType="1"/>
          </p:cNvSpPr>
          <p:nvPr/>
        </p:nvSpPr>
        <p:spPr bwMode="auto">
          <a:xfrm>
            <a:off x="2667000" y="4648200"/>
            <a:ext cx="381000" cy="0"/>
          </a:xfrm>
          <a:prstGeom prst="line">
            <a:avLst/>
          </a:prstGeom>
          <a:noFill/>
          <a:ln w="19050">
            <a:solidFill>
              <a:srgbClr val="0000FF"/>
            </a:solidFill>
            <a:round/>
            <a:headEnd/>
            <a:tailEnd type="stealth" w="lg" len="lg"/>
          </a:ln>
        </p:spPr>
        <p:txBody>
          <a:bodyPr/>
          <a:lstStyle/>
          <a:p>
            <a:endParaRPr lang="ru-RU"/>
          </a:p>
        </p:txBody>
      </p:sp>
      <p:sp>
        <p:nvSpPr>
          <p:cNvPr id="226329" name="Oval 25"/>
          <p:cNvSpPr>
            <a:spLocks noChangeArrowheads="1"/>
          </p:cNvSpPr>
          <p:nvPr/>
        </p:nvSpPr>
        <p:spPr bwMode="auto">
          <a:xfrm>
            <a:off x="6096000" y="2895600"/>
            <a:ext cx="76200" cy="76200"/>
          </a:xfrm>
          <a:prstGeom prst="ellipse">
            <a:avLst/>
          </a:prstGeom>
          <a:solidFill>
            <a:srgbClr val="00FFFF"/>
          </a:solidFill>
          <a:ln w="9525">
            <a:solidFill>
              <a:schemeClr val="tx2"/>
            </a:solidFill>
            <a:round/>
            <a:headEnd type="none" w="lg" len="lg"/>
            <a:tailEnd type="none" w="lg" len="lg"/>
          </a:ln>
        </p:spPr>
        <p:txBody>
          <a:bodyPr wrap="none" anchor="ctr"/>
          <a:lstStyle/>
          <a:p>
            <a:endParaRPr lang="ru-RU"/>
          </a:p>
        </p:txBody>
      </p:sp>
      <p:pic>
        <p:nvPicPr>
          <p:cNvPr id="226330" name="Picture 26" descr="34"/>
          <p:cNvPicPr>
            <a:picLocks noChangeAspect="1" noChangeArrowheads="1" noCrop="1"/>
          </p:cNvPicPr>
          <p:nvPr/>
        </p:nvPicPr>
        <p:blipFill>
          <a:blip r:embed="rId3" cstate="email"/>
          <a:srcRect/>
          <a:stretch>
            <a:fillRect/>
          </a:stretch>
        </p:blipFill>
        <p:spPr bwMode="auto">
          <a:xfrm rot="371560">
            <a:off x="6019800" y="2819400"/>
            <a:ext cx="819150" cy="600075"/>
          </a:xfrm>
          <a:prstGeom prst="rect">
            <a:avLst/>
          </a:prstGeom>
          <a:noFill/>
          <a:ln w="9525">
            <a:noFill/>
            <a:miter lim="800000"/>
            <a:headEnd/>
            <a:tailEnd/>
          </a:ln>
        </p:spPr>
      </p:pic>
      <p:pic>
        <p:nvPicPr>
          <p:cNvPr id="226331" name="Picture 27" descr="34"/>
          <p:cNvPicPr>
            <a:picLocks noChangeAspect="1" noChangeArrowheads="1" noCrop="1"/>
          </p:cNvPicPr>
          <p:nvPr/>
        </p:nvPicPr>
        <p:blipFill>
          <a:blip r:embed="rId3" cstate="email"/>
          <a:srcRect/>
          <a:stretch>
            <a:fillRect/>
          </a:stretch>
        </p:blipFill>
        <p:spPr bwMode="auto">
          <a:xfrm rot="371560">
            <a:off x="6038850" y="2828925"/>
            <a:ext cx="819150" cy="600075"/>
          </a:xfrm>
          <a:prstGeom prst="rect">
            <a:avLst/>
          </a:prstGeom>
          <a:noFill/>
          <a:ln w="9525">
            <a:noFill/>
            <a:miter lim="800000"/>
            <a:headEnd/>
            <a:tailEnd/>
          </a:ln>
        </p:spPr>
      </p:pic>
      <p:sp>
        <p:nvSpPr>
          <p:cNvPr id="226332" name="Text Box 28"/>
          <p:cNvSpPr txBox="1">
            <a:spLocks noChangeArrowheads="1"/>
          </p:cNvSpPr>
          <p:nvPr/>
        </p:nvSpPr>
        <p:spPr bwMode="auto">
          <a:xfrm>
            <a:off x="2133600" y="457200"/>
            <a:ext cx="5334000" cy="579438"/>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kumimoji="0" lang="ru-RU" sz="2400" b="1">
                <a:solidFill>
                  <a:srgbClr val="FF0000"/>
                </a:solidFill>
                <a:effectLst>
                  <a:outerShdw blurRad="38100" dist="38100" dir="2700000" algn="tl">
                    <a:srgbClr val="000000"/>
                  </a:outerShdw>
                </a:effectLst>
                <a:latin typeface="Arial" charset="0"/>
                <a:cs typeface="Arial" charset="0"/>
              </a:rPr>
              <a:t>    </a:t>
            </a:r>
            <a:r>
              <a:rPr kumimoji="0" lang="ru-RU" sz="3200" b="1">
                <a:solidFill>
                  <a:srgbClr val="000099"/>
                </a:solidFill>
                <a:effectLst>
                  <a:outerShdw blurRad="38100" dist="38100" dir="2700000" algn="tl">
                    <a:srgbClr val="000000"/>
                  </a:outerShdw>
                </a:effectLst>
                <a:latin typeface="Arial" charset="0"/>
                <a:cs typeface="Arial" charset="0"/>
              </a:rPr>
              <a:t>Правило треугольника</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26329"/>
                                        </p:tgtEl>
                                        <p:attrNameLst>
                                          <p:attrName>style.visibility</p:attrName>
                                        </p:attrNameLst>
                                      </p:cBhvr>
                                      <p:to>
                                        <p:strVal val="visible"/>
                                      </p:to>
                                    </p:set>
                                    <p:animEffect transition="in" filter="wipe(down)">
                                      <p:cBhvr>
                                        <p:cTn id="7" dur="580">
                                          <p:stCondLst>
                                            <p:cond delay="0"/>
                                          </p:stCondLst>
                                        </p:cTn>
                                        <p:tgtEl>
                                          <p:spTgt spid="226329"/>
                                        </p:tgtEl>
                                      </p:cBhvr>
                                    </p:animEffect>
                                    <p:anim calcmode="lin" valueType="num">
                                      <p:cBhvr>
                                        <p:cTn id="8" dur="1822" tmFilter="0,0; 0.14,0.36; 0.43,0.73; 0.71,0.91; 1.0,1.0">
                                          <p:stCondLst>
                                            <p:cond delay="0"/>
                                          </p:stCondLst>
                                        </p:cTn>
                                        <p:tgtEl>
                                          <p:spTgt spid="2263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63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63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63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6329"/>
                                        </p:tgtEl>
                                        <p:attrNameLst>
                                          <p:attrName>ppt_y</p:attrName>
                                        </p:attrNameLst>
                                      </p:cBhvr>
                                      <p:tavLst>
                                        <p:tav tm="0" fmla="#ppt_y-sin(pi*$)/81">
                                          <p:val>
                                            <p:fltVal val="0"/>
                                          </p:val>
                                        </p:tav>
                                        <p:tav tm="100000">
                                          <p:val>
                                            <p:fltVal val="1"/>
                                          </p:val>
                                        </p:tav>
                                      </p:tavLst>
                                    </p:anim>
                                    <p:animScale>
                                      <p:cBhvr>
                                        <p:cTn id="13" dur="26">
                                          <p:stCondLst>
                                            <p:cond delay="650"/>
                                          </p:stCondLst>
                                        </p:cTn>
                                        <p:tgtEl>
                                          <p:spTgt spid="226329"/>
                                        </p:tgtEl>
                                      </p:cBhvr>
                                      <p:to x="100000" y="60000"/>
                                    </p:animScale>
                                    <p:animScale>
                                      <p:cBhvr>
                                        <p:cTn id="14" dur="166" decel="50000">
                                          <p:stCondLst>
                                            <p:cond delay="676"/>
                                          </p:stCondLst>
                                        </p:cTn>
                                        <p:tgtEl>
                                          <p:spTgt spid="226329"/>
                                        </p:tgtEl>
                                      </p:cBhvr>
                                      <p:to x="100000" y="100000"/>
                                    </p:animScale>
                                    <p:animScale>
                                      <p:cBhvr>
                                        <p:cTn id="15" dur="26">
                                          <p:stCondLst>
                                            <p:cond delay="1312"/>
                                          </p:stCondLst>
                                        </p:cTn>
                                        <p:tgtEl>
                                          <p:spTgt spid="226329"/>
                                        </p:tgtEl>
                                      </p:cBhvr>
                                      <p:to x="100000" y="80000"/>
                                    </p:animScale>
                                    <p:animScale>
                                      <p:cBhvr>
                                        <p:cTn id="16" dur="166" decel="50000">
                                          <p:stCondLst>
                                            <p:cond delay="1338"/>
                                          </p:stCondLst>
                                        </p:cTn>
                                        <p:tgtEl>
                                          <p:spTgt spid="226329"/>
                                        </p:tgtEl>
                                      </p:cBhvr>
                                      <p:to x="100000" y="100000"/>
                                    </p:animScale>
                                    <p:animScale>
                                      <p:cBhvr>
                                        <p:cTn id="17" dur="26">
                                          <p:stCondLst>
                                            <p:cond delay="1642"/>
                                          </p:stCondLst>
                                        </p:cTn>
                                        <p:tgtEl>
                                          <p:spTgt spid="226329"/>
                                        </p:tgtEl>
                                      </p:cBhvr>
                                      <p:to x="100000" y="90000"/>
                                    </p:animScale>
                                    <p:animScale>
                                      <p:cBhvr>
                                        <p:cTn id="18" dur="166" decel="50000">
                                          <p:stCondLst>
                                            <p:cond delay="1668"/>
                                          </p:stCondLst>
                                        </p:cTn>
                                        <p:tgtEl>
                                          <p:spTgt spid="226329"/>
                                        </p:tgtEl>
                                      </p:cBhvr>
                                      <p:to x="100000" y="100000"/>
                                    </p:animScale>
                                    <p:animScale>
                                      <p:cBhvr>
                                        <p:cTn id="19" dur="26">
                                          <p:stCondLst>
                                            <p:cond delay="1808"/>
                                          </p:stCondLst>
                                        </p:cTn>
                                        <p:tgtEl>
                                          <p:spTgt spid="226329"/>
                                        </p:tgtEl>
                                      </p:cBhvr>
                                      <p:to x="100000" y="95000"/>
                                    </p:animScale>
                                    <p:animScale>
                                      <p:cBhvr>
                                        <p:cTn id="20" dur="166" decel="50000">
                                          <p:stCondLst>
                                            <p:cond delay="1834"/>
                                          </p:stCondLst>
                                        </p:cTn>
                                        <p:tgtEl>
                                          <p:spTgt spid="22632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0" nodeType="clickEffect">
                                  <p:stCondLst>
                                    <p:cond delay="0"/>
                                  </p:stCondLst>
                                  <p:childTnLst>
                                    <p:animMotion origin="layout" path="M -3.33333E-6 1.11111E-6 L 0.4 0.15555 " pathEditMode="relative" rAng="0" ptsTypes="AA">
                                      <p:cBhvr>
                                        <p:cTn id="24" dur="2000" fill="hold"/>
                                        <p:tgtEl>
                                          <p:spTgt spid="226312"/>
                                        </p:tgtEl>
                                        <p:attrNameLst>
                                          <p:attrName>ppt_x</p:attrName>
                                          <p:attrName>ppt_y</p:attrName>
                                        </p:attrNameLst>
                                      </p:cBhvr>
                                      <p:rCtr x="200" y="78"/>
                                    </p:animMotion>
                                  </p:childTnLst>
                                </p:cTn>
                              </p:par>
                            </p:childTnLst>
                          </p:cTn>
                        </p:par>
                        <p:par>
                          <p:cTn id="25" fill="hold" nodeType="afterGroup">
                            <p:stCondLst>
                              <p:cond delay="2000"/>
                            </p:stCondLst>
                            <p:childTnLst>
                              <p:par>
                                <p:cTn id="26" presetID="29"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ppt_x</p:attrName>
                                        </p:attrNameLst>
                                      </p:cBhvr>
                                      <p:tavLst>
                                        <p:tav tm="0">
                                          <p:val>
                                            <p:strVal val="#ppt_x-.2"/>
                                          </p:val>
                                        </p:tav>
                                        <p:tav tm="100000">
                                          <p:val>
                                            <p:strVal val="#ppt_x"/>
                                          </p:val>
                                        </p:tav>
                                      </p:tavLst>
                                    </p:anim>
                                    <p:anim calcmode="lin" valueType="num">
                                      <p:cBhvr>
                                        <p:cTn id="29"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0" presetClass="path" presetSubtype="0" accel="50000" decel="50000" fill="hold" grpId="0" nodeType="clickEffect">
                                  <p:stCondLst>
                                    <p:cond delay="0"/>
                                  </p:stCondLst>
                                  <p:childTnLst>
                                    <p:animMotion origin="layout" path="M 0 -2.96296E-6 L 0.20833 -0.24629 " pathEditMode="relative" rAng="0" ptsTypes="AA">
                                      <p:cBhvr>
                                        <p:cTn id="34" dur="2000" fill="hold"/>
                                        <p:tgtEl>
                                          <p:spTgt spid="226307"/>
                                        </p:tgtEl>
                                        <p:attrNameLst>
                                          <p:attrName>ppt_x</p:attrName>
                                          <p:attrName>ppt_y</p:attrName>
                                        </p:attrNameLst>
                                      </p:cBhvr>
                                      <p:rCtr x="104" y="-123"/>
                                    </p:animMotion>
                                  </p:childTnLst>
                                </p:cTn>
                              </p:par>
                            </p:childTnLst>
                          </p:cTn>
                        </p:par>
                        <p:par>
                          <p:cTn id="35" fill="hold" nodeType="afterGroup">
                            <p:stCondLst>
                              <p:cond delay="2000"/>
                            </p:stCondLst>
                            <p:childTnLst>
                              <p:par>
                                <p:cTn id="36" presetID="29" presetClass="entr" presetSubtype="0"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ppt_x</p:attrName>
                                        </p:attrNameLst>
                                      </p:cBhvr>
                                      <p:tavLst>
                                        <p:tav tm="0">
                                          <p:val>
                                            <p:strVal val="#ppt_x-.2"/>
                                          </p:val>
                                        </p:tav>
                                        <p:tav tm="100000">
                                          <p:val>
                                            <p:strVal val="#ppt_x"/>
                                          </p:val>
                                        </p:tav>
                                      </p:tavLst>
                                    </p:anim>
                                    <p:anim calcmode="lin" valueType="num">
                                      <p:cBhvr>
                                        <p:cTn id="39"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0" dur="1000"/>
                                        <p:tgtEl>
                                          <p:spTgt spid="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0" presetClass="entr" presetSubtype="0" fill="hold" nodeType="clickEffect">
                                  <p:stCondLst>
                                    <p:cond delay="0"/>
                                  </p:stCondLst>
                                  <p:childTnLst>
                                    <p:set>
                                      <p:cBhvr>
                                        <p:cTn id="44" dur="1" fill="hold">
                                          <p:stCondLst>
                                            <p:cond delay="0"/>
                                          </p:stCondLst>
                                        </p:cTn>
                                        <p:tgtEl>
                                          <p:spTgt spid="226330"/>
                                        </p:tgtEl>
                                        <p:attrNameLst>
                                          <p:attrName>style.visibility</p:attrName>
                                        </p:attrNameLst>
                                      </p:cBhvr>
                                      <p:to>
                                        <p:strVal val="visible"/>
                                      </p:to>
                                    </p:set>
                                    <p:animEffect transition="in" filter="fade">
                                      <p:cBhvr>
                                        <p:cTn id="45" dur="500"/>
                                        <p:tgtEl>
                                          <p:spTgt spid="226330"/>
                                        </p:tgtEl>
                                      </p:cBhvr>
                                    </p:animEffect>
                                  </p:childTnLst>
                                </p:cTn>
                              </p:par>
                            </p:childTnLst>
                          </p:cTn>
                        </p:par>
                        <p:par>
                          <p:cTn id="46" fill="hold" nodeType="afterGroup">
                            <p:stCondLst>
                              <p:cond delay="500"/>
                            </p:stCondLst>
                            <p:childTnLst>
                              <p:par>
                                <p:cTn id="47" presetID="0" presetClass="path" presetSubtype="0" accel="50000" decel="50000" fill="hold" nodeType="afterEffect">
                                  <p:stCondLst>
                                    <p:cond delay="0"/>
                                  </p:stCondLst>
                                  <p:childTnLst>
                                    <p:animMotion origin="layout" path="M 1.66667E-6 4.44444E-6 L -0.23334 0.24444 " pathEditMode="relative" rAng="0" ptsTypes="AA">
                                      <p:cBhvr>
                                        <p:cTn id="48" dur="2000" fill="hold"/>
                                        <p:tgtEl>
                                          <p:spTgt spid="226330"/>
                                        </p:tgtEl>
                                        <p:attrNameLst>
                                          <p:attrName>ppt_x</p:attrName>
                                          <p:attrName>ppt_y</p:attrName>
                                        </p:attrNameLst>
                                      </p:cBhvr>
                                      <p:rCtr x="0" y="0"/>
                                    </p:animMotion>
                                  </p:childTnLst>
                                </p:cTn>
                              </p:par>
                            </p:childTnLst>
                          </p:cTn>
                        </p:par>
                        <p:par>
                          <p:cTn id="49" fill="hold" nodeType="afterGroup">
                            <p:stCondLst>
                              <p:cond delay="2500"/>
                            </p:stCondLst>
                            <p:childTnLst>
                              <p:par>
                                <p:cTn id="50" presetID="0" presetClass="path" presetSubtype="0" accel="50000" decel="50000" fill="hold" nodeType="afterEffect">
                                  <p:stCondLst>
                                    <p:cond delay="0"/>
                                  </p:stCondLst>
                                  <p:childTnLst>
                                    <p:animMotion origin="layout" path="M -0.23334 0.24445 L -0.23334 -0.27777 " pathEditMode="relative" rAng="0" ptsTypes="AA">
                                      <p:cBhvr>
                                        <p:cTn id="51" dur="2000" fill="hold"/>
                                        <p:tgtEl>
                                          <p:spTgt spid="226330"/>
                                        </p:tgtEl>
                                        <p:attrNameLst>
                                          <p:attrName>ppt_x</p:attrName>
                                          <p:attrName>ppt_y</p:attrName>
                                        </p:attrNameLst>
                                      </p:cBhvr>
                                      <p:rCtr x="0" y="0"/>
                                    </p:animMotion>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nodeType="clickEffect">
                                  <p:stCondLst>
                                    <p:cond delay="0"/>
                                  </p:stCondLst>
                                  <p:childTnLst>
                                    <p:set>
                                      <p:cBhvr>
                                        <p:cTn id="55" dur="1" fill="hold">
                                          <p:stCondLst>
                                            <p:cond delay="0"/>
                                          </p:stCondLst>
                                        </p:cTn>
                                        <p:tgtEl>
                                          <p:spTgt spid="226331"/>
                                        </p:tgtEl>
                                        <p:attrNameLst>
                                          <p:attrName>style.visibility</p:attrName>
                                        </p:attrNameLst>
                                      </p:cBhvr>
                                      <p:to>
                                        <p:strVal val="visible"/>
                                      </p:to>
                                    </p:set>
                                    <p:animEffect transition="in" filter="fade">
                                      <p:cBhvr>
                                        <p:cTn id="56" dur="500"/>
                                        <p:tgtEl>
                                          <p:spTgt spid="226331"/>
                                        </p:tgtEl>
                                      </p:cBhvr>
                                    </p:animEffect>
                                  </p:childTnLst>
                                </p:cTn>
                              </p:par>
                            </p:childTnLst>
                          </p:cTn>
                        </p:par>
                        <p:par>
                          <p:cTn id="57" fill="hold" nodeType="afterGroup">
                            <p:stCondLst>
                              <p:cond delay="500"/>
                            </p:stCondLst>
                            <p:childTnLst>
                              <p:par>
                                <p:cTn id="58" presetID="0" presetClass="path" presetSubtype="0" accel="50000" decel="50000" fill="hold" nodeType="afterEffect">
                                  <p:stCondLst>
                                    <p:cond delay="0"/>
                                  </p:stCondLst>
                                  <p:childTnLst>
                                    <p:animMotion origin="layout" path="M 1.66667E-6 -5.55112E-17 L -0.23854 -0.27847 " pathEditMode="relative" rAng="0" ptsTypes="AA">
                                      <p:cBhvr>
                                        <p:cTn id="59" dur="2000" fill="hold"/>
                                        <p:tgtEl>
                                          <p:spTgt spid="226331"/>
                                        </p:tgtEl>
                                        <p:attrNameLst>
                                          <p:attrName>ppt_x</p:attrName>
                                          <p:attrName>ppt_y</p:attrName>
                                        </p:attrNameLst>
                                      </p:cBhvr>
                                      <p:rCtr x="-119" y="-139"/>
                                    </p:animMotion>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26313"/>
                                        </p:tgtEl>
                                        <p:attrNameLst>
                                          <p:attrName>style.visibility</p:attrName>
                                        </p:attrNameLst>
                                      </p:cBhvr>
                                      <p:to>
                                        <p:strVal val="visible"/>
                                      </p:to>
                                    </p:set>
                                    <p:animEffect transition="in" filter="wipe(down)">
                                      <p:cBhvr>
                                        <p:cTn id="64" dur="500"/>
                                        <p:tgtEl>
                                          <p:spTgt spid="226313"/>
                                        </p:tgtEl>
                                      </p:cBhvr>
                                    </p:animEffect>
                                  </p:childTnLst>
                                </p:cTn>
                              </p:par>
                            </p:childTnLst>
                          </p:cTn>
                        </p:par>
                        <p:par>
                          <p:cTn id="65" fill="hold" nodeType="afterGroup">
                            <p:stCondLst>
                              <p:cond delay="500"/>
                            </p:stCondLst>
                            <p:childTnLst>
                              <p:par>
                                <p:cTn id="66" presetID="29" presetClass="entr" presetSubtype="0"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 calcmode="lin" valueType="num">
                                      <p:cBhvr>
                                        <p:cTn id="68" dur="500" fill="hold"/>
                                        <p:tgtEl>
                                          <p:spTgt spid="5"/>
                                        </p:tgtEl>
                                        <p:attrNameLst>
                                          <p:attrName>ppt_x</p:attrName>
                                        </p:attrNameLst>
                                      </p:cBhvr>
                                      <p:tavLst>
                                        <p:tav tm="0">
                                          <p:val>
                                            <p:strVal val="#ppt_x-.2"/>
                                          </p:val>
                                        </p:tav>
                                        <p:tav tm="100000">
                                          <p:val>
                                            <p:strVal val="#ppt_x"/>
                                          </p:val>
                                        </p:tav>
                                      </p:tavLst>
                                    </p:anim>
                                    <p:anim calcmode="lin" valueType="num">
                                      <p:cBhvr>
                                        <p:cTn id="69" dur="5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70" dur="500"/>
                                        <p:tgtEl>
                                          <p:spTgt spid="5"/>
                                        </p:tgtEl>
                                      </p:cBhvr>
                                    </p:animEffect>
                                  </p:childTnLst>
                                </p:cTn>
                              </p:par>
                              <p:par>
                                <p:cTn id="71" presetID="10" presetClass="exit" presetSubtype="0" fill="hold" nodeType="withEffect">
                                  <p:stCondLst>
                                    <p:cond delay="0"/>
                                  </p:stCondLst>
                                  <p:childTnLst>
                                    <p:animEffect transition="out" filter="fade">
                                      <p:cBhvr>
                                        <p:cTn id="72" dur="500"/>
                                        <p:tgtEl>
                                          <p:spTgt spid="226330"/>
                                        </p:tgtEl>
                                      </p:cBhvr>
                                    </p:animEffect>
                                    <p:set>
                                      <p:cBhvr>
                                        <p:cTn id="73" dur="1" fill="hold">
                                          <p:stCondLst>
                                            <p:cond delay="499"/>
                                          </p:stCondLst>
                                        </p:cTn>
                                        <p:tgtEl>
                                          <p:spTgt spid="226330"/>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26331"/>
                                        </p:tgtEl>
                                      </p:cBhvr>
                                    </p:animEffect>
                                    <p:set>
                                      <p:cBhvr>
                                        <p:cTn id="76" dur="1" fill="hold">
                                          <p:stCondLst>
                                            <p:cond delay="499"/>
                                          </p:stCondLst>
                                        </p:cTn>
                                        <p:tgtEl>
                                          <p:spTgt spid="2263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animBg="1"/>
      <p:bldP spid="226312" grpId="0" animBg="1"/>
      <p:bldP spid="226313" grpId="0" animBg="1"/>
      <p:bldP spid="2263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533400" y="1143000"/>
            <a:ext cx="8077200" cy="1616075"/>
          </a:xfrm>
          <a:prstGeom prst="rect">
            <a:avLst/>
          </a:prstGeom>
          <a:noFill/>
          <a:ln w="9525">
            <a:noFill/>
            <a:miter lim="800000"/>
            <a:headEnd/>
            <a:tailEnd/>
          </a:ln>
        </p:spPr>
        <p:txBody>
          <a:bodyPr anchor="ctr">
            <a:spAutoFit/>
          </a:bodyPr>
          <a:lstStyle/>
          <a:p>
            <a:pPr algn="just" eaLnBrk="0" hangingPunct="0"/>
            <a:r>
              <a:rPr kumimoji="0" lang="ru-RU" sz="2000" b="1">
                <a:solidFill>
                  <a:srgbClr val="000099"/>
                </a:solidFill>
                <a:cs typeface="Times New Roman" pitchFamily="18" charset="0"/>
              </a:rPr>
              <a:t>8 февраля 1724 года (28 января по старому стилю) Петр I подписал указ об образовании Российской академии наук, которая первоначально называлась Академией наук и художеств. В 1925 году она была переименована в Академию наук СССР, а в 1991 – в Российскую академию наук.</a:t>
            </a:r>
          </a:p>
        </p:txBody>
      </p:sp>
      <p:sp>
        <p:nvSpPr>
          <p:cNvPr id="14339" name="Rectangle 2"/>
          <p:cNvSpPr>
            <a:spLocks noChangeArrowheads="1"/>
          </p:cNvSpPr>
          <p:nvPr/>
        </p:nvSpPr>
        <p:spPr bwMode="auto">
          <a:xfrm>
            <a:off x="533400" y="2895600"/>
            <a:ext cx="8077200" cy="1311275"/>
          </a:xfrm>
          <a:prstGeom prst="rect">
            <a:avLst/>
          </a:prstGeom>
          <a:noFill/>
          <a:ln w="9525">
            <a:noFill/>
            <a:miter lim="800000"/>
            <a:headEnd/>
            <a:tailEnd/>
          </a:ln>
        </p:spPr>
        <p:txBody>
          <a:bodyPr anchor="ctr">
            <a:spAutoFit/>
          </a:bodyPr>
          <a:lstStyle/>
          <a:p>
            <a:pPr algn="just" eaLnBrk="0" hangingPunct="0"/>
            <a:r>
              <a:rPr kumimoji="0" lang="ru-RU" sz="2000" b="1">
                <a:solidFill>
                  <a:srgbClr val="000099"/>
                </a:solidFill>
                <a:cs typeface="Times New Roman" pitchFamily="18" charset="0"/>
              </a:rPr>
              <a:t>7 июня 1999 года Указом Президента РФ, «следуя историческим традициям и в ознаменование 275-летия со дня основания в России Академии наук» был учрежден День российской науки, который ежегодно празднуется 8 февраля.</a:t>
            </a:r>
          </a:p>
        </p:txBody>
      </p:sp>
      <p:sp>
        <p:nvSpPr>
          <p:cNvPr id="14340" name="Rectangle 3"/>
          <p:cNvSpPr>
            <a:spLocks noChangeArrowheads="1"/>
          </p:cNvSpPr>
          <p:nvPr/>
        </p:nvSpPr>
        <p:spPr bwMode="auto">
          <a:xfrm>
            <a:off x="1066800" y="533400"/>
            <a:ext cx="7010400" cy="519113"/>
          </a:xfrm>
          <a:prstGeom prst="rect">
            <a:avLst/>
          </a:prstGeom>
          <a:noFill/>
          <a:ln w="9525">
            <a:noFill/>
            <a:miter lim="800000"/>
            <a:headEnd/>
            <a:tailEnd/>
          </a:ln>
        </p:spPr>
        <p:txBody>
          <a:bodyPr anchor="ctr">
            <a:spAutoFit/>
          </a:bodyPr>
          <a:lstStyle/>
          <a:p>
            <a:pPr algn="ctr" eaLnBrk="0" hangingPunct="0"/>
            <a:r>
              <a:rPr kumimoji="0" lang="ru-RU" sz="2800" b="1">
                <a:solidFill>
                  <a:srgbClr val="FF0000"/>
                </a:solidFill>
                <a:latin typeface="Arial Narrow" pitchFamily="34" charset="0"/>
                <a:cs typeface="Times New Roman" pitchFamily="18" charset="0"/>
              </a:rPr>
              <a:t>История возникновения Дня науки</a:t>
            </a:r>
          </a:p>
        </p:txBody>
      </p:sp>
      <p:pic>
        <p:nvPicPr>
          <p:cNvPr id="14341" name="Picture 4" descr="54321"/>
          <p:cNvPicPr>
            <a:picLocks noChangeAspect="1" noChangeArrowheads="1"/>
          </p:cNvPicPr>
          <p:nvPr/>
        </p:nvPicPr>
        <p:blipFill>
          <a:blip r:embed="rId2"/>
          <a:srcRect/>
          <a:stretch>
            <a:fillRect/>
          </a:stretch>
        </p:blipFill>
        <p:spPr bwMode="auto">
          <a:xfrm>
            <a:off x="533400" y="4191000"/>
            <a:ext cx="1611313" cy="2133600"/>
          </a:xfrm>
          <a:prstGeom prst="rect">
            <a:avLst/>
          </a:prstGeom>
          <a:noFill/>
          <a:ln w="9525">
            <a:noFill/>
            <a:miter lim="800000"/>
            <a:headEnd/>
            <a:tailEnd/>
          </a:ln>
        </p:spPr>
      </p:pic>
      <p:pic>
        <p:nvPicPr>
          <p:cNvPr id="14342" name="Picture 5" descr="123"/>
          <p:cNvPicPr>
            <a:picLocks noChangeAspect="1" noChangeArrowheads="1"/>
          </p:cNvPicPr>
          <p:nvPr/>
        </p:nvPicPr>
        <p:blipFill>
          <a:blip r:embed="rId3"/>
          <a:srcRect/>
          <a:stretch>
            <a:fillRect/>
          </a:stretch>
        </p:blipFill>
        <p:spPr bwMode="auto">
          <a:xfrm>
            <a:off x="5486400" y="4419600"/>
            <a:ext cx="2971800" cy="1563688"/>
          </a:xfrm>
          <a:prstGeom prst="rect">
            <a:avLst/>
          </a:prstGeom>
          <a:noFill/>
          <a:ln w="9525">
            <a:noFill/>
            <a:miter lim="800000"/>
            <a:headEnd/>
            <a:tailEnd/>
          </a:ln>
        </p:spPr>
      </p:pic>
      <p:pic>
        <p:nvPicPr>
          <p:cNvPr id="14343" name="Picture 6" descr="345"/>
          <p:cNvPicPr>
            <a:picLocks noChangeAspect="1" noChangeArrowheads="1"/>
          </p:cNvPicPr>
          <p:nvPr/>
        </p:nvPicPr>
        <p:blipFill>
          <a:blip r:embed="rId4"/>
          <a:srcRect/>
          <a:stretch>
            <a:fillRect/>
          </a:stretch>
        </p:blipFill>
        <p:spPr bwMode="auto">
          <a:xfrm>
            <a:off x="2438400" y="4419600"/>
            <a:ext cx="2819400" cy="158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Freeform 2"/>
          <p:cNvSpPr>
            <a:spLocks/>
          </p:cNvSpPr>
          <p:nvPr/>
        </p:nvSpPr>
        <p:spPr bwMode="auto">
          <a:xfrm rot="18323156" flipV="1">
            <a:off x="2438400" y="3886200"/>
            <a:ext cx="25400" cy="2768600"/>
          </a:xfrm>
          <a:custGeom>
            <a:avLst/>
            <a:gdLst>
              <a:gd name="T0" fmla="*/ 2147483647 w 16"/>
              <a:gd name="T1" fmla="*/ 2147483647 h 1744"/>
              <a:gd name="T2" fmla="*/ 0 w 16"/>
              <a:gd name="T3" fmla="*/ 0 h 1744"/>
              <a:gd name="T4" fmla="*/ 0 60000 65536"/>
              <a:gd name="T5" fmla="*/ 0 60000 65536"/>
              <a:gd name="T6" fmla="*/ 0 w 16"/>
              <a:gd name="T7" fmla="*/ 0 h 1744"/>
              <a:gd name="T8" fmla="*/ 16 w 16"/>
              <a:gd name="T9" fmla="*/ 1744 h 1744"/>
            </a:gdLst>
            <a:ahLst/>
            <a:cxnLst>
              <a:cxn ang="T4">
                <a:pos x="T0" y="T1"/>
              </a:cxn>
              <a:cxn ang="T5">
                <a:pos x="T2" y="T3"/>
              </a:cxn>
            </a:cxnLst>
            <a:rect l="T6" t="T7" r="T8" b="T9"/>
            <a:pathLst>
              <a:path w="16" h="1744">
                <a:moveTo>
                  <a:pt x="16" y="1744"/>
                </a:moveTo>
                <a:lnTo>
                  <a:pt x="0" y="0"/>
                </a:lnTo>
              </a:path>
            </a:pathLst>
          </a:custGeom>
          <a:noFill/>
          <a:ln w="38100">
            <a:solidFill>
              <a:srgbClr val="6600CC"/>
            </a:solidFill>
            <a:round/>
            <a:headEnd type="oval" w="sm" len="sm"/>
            <a:tailEnd type="triangle" w="med" len="lg"/>
          </a:ln>
        </p:spPr>
        <p:txBody>
          <a:bodyPr/>
          <a:lstStyle/>
          <a:p>
            <a:endParaRPr lang="ru-RU"/>
          </a:p>
        </p:txBody>
      </p:sp>
      <p:sp>
        <p:nvSpPr>
          <p:cNvPr id="38915" name="Freeform 3"/>
          <p:cNvSpPr>
            <a:spLocks/>
          </p:cNvSpPr>
          <p:nvPr/>
        </p:nvSpPr>
        <p:spPr bwMode="auto">
          <a:xfrm rot="18323156" flipV="1">
            <a:off x="2438400" y="3886200"/>
            <a:ext cx="25400" cy="2768600"/>
          </a:xfrm>
          <a:custGeom>
            <a:avLst/>
            <a:gdLst>
              <a:gd name="T0" fmla="*/ 2147483647 w 16"/>
              <a:gd name="T1" fmla="*/ 2147483647 h 1744"/>
              <a:gd name="T2" fmla="*/ 0 w 16"/>
              <a:gd name="T3" fmla="*/ 0 h 1744"/>
              <a:gd name="T4" fmla="*/ 0 60000 65536"/>
              <a:gd name="T5" fmla="*/ 0 60000 65536"/>
              <a:gd name="T6" fmla="*/ 0 w 16"/>
              <a:gd name="T7" fmla="*/ 0 h 1744"/>
              <a:gd name="T8" fmla="*/ 16 w 16"/>
              <a:gd name="T9" fmla="*/ 1744 h 1744"/>
            </a:gdLst>
            <a:ahLst/>
            <a:cxnLst>
              <a:cxn ang="T4">
                <a:pos x="T0" y="T1"/>
              </a:cxn>
              <a:cxn ang="T5">
                <a:pos x="T2" y="T3"/>
              </a:cxn>
            </a:cxnLst>
            <a:rect l="T6" t="T7" r="T8" b="T9"/>
            <a:pathLst>
              <a:path w="16" h="1744">
                <a:moveTo>
                  <a:pt x="16" y="1744"/>
                </a:moveTo>
                <a:lnTo>
                  <a:pt x="0" y="0"/>
                </a:lnTo>
              </a:path>
            </a:pathLst>
          </a:custGeom>
          <a:noFill/>
          <a:ln w="38100">
            <a:solidFill>
              <a:srgbClr val="6600CC"/>
            </a:solidFill>
            <a:round/>
            <a:headEnd type="oval" w="sm" len="sm"/>
            <a:tailEnd type="triangle" w="med" len="lg"/>
          </a:ln>
        </p:spPr>
        <p:txBody>
          <a:bodyPr/>
          <a:lstStyle/>
          <a:p>
            <a:endParaRPr lang="ru-RU"/>
          </a:p>
        </p:txBody>
      </p:sp>
      <p:sp>
        <p:nvSpPr>
          <p:cNvPr id="222212" name="Text Box 4"/>
          <p:cNvSpPr txBox="1">
            <a:spLocks noChangeArrowheads="1"/>
          </p:cNvSpPr>
          <p:nvPr/>
        </p:nvSpPr>
        <p:spPr bwMode="auto">
          <a:xfrm>
            <a:off x="1752600" y="533400"/>
            <a:ext cx="6019800" cy="579438"/>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kumimoji="0" lang="ru-RU" sz="3200" b="1">
                <a:solidFill>
                  <a:srgbClr val="000099"/>
                </a:solidFill>
                <a:effectLst>
                  <a:outerShdw blurRad="38100" dist="38100" dir="2700000" algn="tl">
                    <a:srgbClr val="000000"/>
                  </a:outerShdw>
                </a:effectLst>
                <a:latin typeface="Arial Narrow" pitchFamily="34" charset="0"/>
                <a:cs typeface="Arial" charset="0"/>
              </a:rPr>
              <a:t>Правило параллелограмма</a:t>
            </a:r>
            <a:endParaRPr kumimoji="0" lang="ru-RU" sz="3200" b="1">
              <a:solidFill>
                <a:srgbClr val="FF0000"/>
              </a:solidFill>
              <a:effectLst>
                <a:outerShdw blurRad="38100" dist="38100" dir="2700000" algn="tl">
                  <a:srgbClr val="000000"/>
                </a:outerShdw>
              </a:effectLst>
              <a:latin typeface="Arial Narrow" pitchFamily="34" charset="0"/>
              <a:cs typeface="Arial" charset="0"/>
            </a:endParaRPr>
          </a:p>
        </p:txBody>
      </p:sp>
      <p:grpSp>
        <p:nvGrpSpPr>
          <p:cNvPr id="38917" name="Group 5"/>
          <p:cNvGrpSpPr>
            <a:grpSpLocks/>
          </p:cNvGrpSpPr>
          <p:nvPr/>
        </p:nvGrpSpPr>
        <p:grpSpPr bwMode="auto">
          <a:xfrm>
            <a:off x="1676400" y="5105400"/>
            <a:ext cx="609600" cy="701675"/>
            <a:chOff x="2832" y="1776"/>
            <a:chExt cx="384" cy="442"/>
          </a:xfrm>
        </p:grpSpPr>
        <p:sp>
          <p:nvSpPr>
            <p:cNvPr id="222214" name="Text Box 6"/>
            <p:cNvSpPr txBox="1">
              <a:spLocks noChangeArrowheads="1"/>
            </p:cNvSpPr>
            <p:nvPr/>
          </p:nvSpPr>
          <p:spPr bwMode="auto">
            <a:xfrm>
              <a:off x="2832" y="177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a</a:t>
              </a:r>
              <a:endParaRPr kumimoji="0" lang="ru-RU" sz="4000" b="1" i="1">
                <a:solidFill>
                  <a:srgbClr val="3333FF"/>
                </a:solidFill>
                <a:effectLst>
                  <a:outerShdw blurRad="38100" dist="38100" dir="2700000" algn="tl">
                    <a:srgbClr val="000000"/>
                  </a:outerShdw>
                </a:effectLst>
                <a:cs typeface="Arial" charset="0"/>
              </a:endParaRPr>
            </a:p>
          </p:txBody>
        </p:sp>
        <p:sp>
          <p:nvSpPr>
            <p:cNvPr id="38939" name="Line 7"/>
            <p:cNvSpPr>
              <a:spLocks noChangeShapeType="1"/>
            </p:cNvSpPr>
            <p:nvPr/>
          </p:nvSpPr>
          <p:spPr bwMode="auto">
            <a:xfrm>
              <a:off x="2928" y="1920"/>
              <a:ext cx="240" cy="0"/>
            </a:xfrm>
            <a:prstGeom prst="line">
              <a:avLst/>
            </a:prstGeom>
            <a:noFill/>
            <a:ln w="19050">
              <a:solidFill>
                <a:srgbClr val="0000FF"/>
              </a:solidFill>
              <a:round/>
              <a:headEnd/>
              <a:tailEnd type="stealth" w="lg" len="lg"/>
            </a:ln>
          </p:spPr>
          <p:txBody>
            <a:bodyPr/>
            <a:lstStyle/>
            <a:p>
              <a:endParaRPr lang="ru-RU"/>
            </a:p>
          </p:txBody>
        </p:sp>
      </p:grpSp>
      <p:grpSp>
        <p:nvGrpSpPr>
          <p:cNvPr id="3" name="Group 8"/>
          <p:cNvGrpSpPr>
            <a:grpSpLocks/>
          </p:cNvGrpSpPr>
          <p:nvPr/>
        </p:nvGrpSpPr>
        <p:grpSpPr bwMode="auto">
          <a:xfrm>
            <a:off x="4191000" y="3962400"/>
            <a:ext cx="609600" cy="701675"/>
            <a:chOff x="2832" y="1776"/>
            <a:chExt cx="384" cy="442"/>
          </a:xfrm>
        </p:grpSpPr>
        <p:sp>
          <p:nvSpPr>
            <p:cNvPr id="222217" name="Text Box 9"/>
            <p:cNvSpPr txBox="1">
              <a:spLocks noChangeArrowheads="1"/>
            </p:cNvSpPr>
            <p:nvPr/>
          </p:nvSpPr>
          <p:spPr bwMode="auto">
            <a:xfrm>
              <a:off x="2832" y="177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a</a:t>
              </a:r>
              <a:endParaRPr kumimoji="0" lang="ru-RU" sz="4000" b="1" i="1">
                <a:solidFill>
                  <a:srgbClr val="3333FF"/>
                </a:solidFill>
                <a:effectLst>
                  <a:outerShdw blurRad="38100" dist="38100" dir="2700000" algn="tl">
                    <a:srgbClr val="000000"/>
                  </a:outerShdw>
                </a:effectLst>
                <a:cs typeface="Arial" charset="0"/>
              </a:endParaRPr>
            </a:p>
          </p:txBody>
        </p:sp>
        <p:sp>
          <p:nvSpPr>
            <p:cNvPr id="38937" name="Line 10"/>
            <p:cNvSpPr>
              <a:spLocks noChangeShapeType="1"/>
            </p:cNvSpPr>
            <p:nvPr/>
          </p:nvSpPr>
          <p:spPr bwMode="auto">
            <a:xfrm>
              <a:off x="2928" y="1920"/>
              <a:ext cx="240" cy="0"/>
            </a:xfrm>
            <a:prstGeom prst="line">
              <a:avLst/>
            </a:prstGeom>
            <a:noFill/>
            <a:ln w="19050">
              <a:solidFill>
                <a:srgbClr val="0000FF"/>
              </a:solidFill>
              <a:round/>
              <a:headEnd/>
              <a:tailEnd type="stealth" w="lg" len="lg"/>
            </a:ln>
          </p:spPr>
          <p:txBody>
            <a:bodyPr/>
            <a:lstStyle/>
            <a:p>
              <a:endParaRPr lang="ru-RU"/>
            </a:p>
          </p:txBody>
        </p:sp>
      </p:grpSp>
      <p:grpSp>
        <p:nvGrpSpPr>
          <p:cNvPr id="4" name="Group 11"/>
          <p:cNvGrpSpPr>
            <a:grpSpLocks/>
          </p:cNvGrpSpPr>
          <p:nvPr/>
        </p:nvGrpSpPr>
        <p:grpSpPr bwMode="auto">
          <a:xfrm>
            <a:off x="3962400" y="1981200"/>
            <a:ext cx="609600" cy="701675"/>
            <a:chOff x="768" y="806"/>
            <a:chExt cx="384" cy="442"/>
          </a:xfrm>
        </p:grpSpPr>
        <p:sp>
          <p:nvSpPr>
            <p:cNvPr id="222220" name="Text Box 12"/>
            <p:cNvSpPr txBox="1">
              <a:spLocks noChangeArrowheads="1"/>
            </p:cNvSpPr>
            <p:nvPr/>
          </p:nvSpPr>
          <p:spPr bwMode="auto">
            <a:xfrm>
              <a:off x="768" y="80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b</a:t>
              </a:r>
              <a:endParaRPr kumimoji="0" lang="ru-RU" sz="4000" b="1" i="1">
                <a:solidFill>
                  <a:srgbClr val="3333FF"/>
                </a:solidFill>
                <a:effectLst>
                  <a:outerShdw blurRad="38100" dist="38100" dir="2700000" algn="tl">
                    <a:srgbClr val="000000"/>
                  </a:outerShdw>
                </a:effectLst>
                <a:cs typeface="Arial" charset="0"/>
              </a:endParaRPr>
            </a:p>
          </p:txBody>
        </p:sp>
        <p:sp>
          <p:nvSpPr>
            <p:cNvPr id="38935" name="Line 13"/>
            <p:cNvSpPr>
              <a:spLocks noChangeShapeType="1"/>
            </p:cNvSpPr>
            <p:nvPr/>
          </p:nvSpPr>
          <p:spPr bwMode="auto">
            <a:xfrm>
              <a:off x="864" y="864"/>
              <a:ext cx="240" cy="0"/>
            </a:xfrm>
            <a:prstGeom prst="line">
              <a:avLst/>
            </a:prstGeom>
            <a:noFill/>
            <a:ln w="19050">
              <a:solidFill>
                <a:srgbClr val="0000FF"/>
              </a:solidFill>
              <a:round/>
              <a:headEnd/>
              <a:tailEnd type="stealth" w="lg" len="lg"/>
            </a:ln>
          </p:spPr>
          <p:txBody>
            <a:bodyPr/>
            <a:lstStyle/>
            <a:p>
              <a:endParaRPr lang="ru-RU"/>
            </a:p>
          </p:txBody>
        </p:sp>
      </p:grpSp>
      <p:grpSp>
        <p:nvGrpSpPr>
          <p:cNvPr id="5" name="Group 14"/>
          <p:cNvGrpSpPr>
            <a:grpSpLocks/>
          </p:cNvGrpSpPr>
          <p:nvPr/>
        </p:nvGrpSpPr>
        <p:grpSpPr bwMode="auto">
          <a:xfrm>
            <a:off x="4648200" y="2743200"/>
            <a:ext cx="1600200" cy="717550"/>
            <a:chOff x="2400" y="3158"/>
            <a:chExt cx="1008" cy="452"/>
          </a:xfrm>
        </p:grpSpPr>
        <p:grpSp>
          <p:nvGrpSpPr>
            <p:cNvPr id="38929" name="Group 15"/>
            <p:cNvGrpSpPr>
              <a:grpSpLocks/>
            </p:cNvGrpSpPr>
            <p:nvPr/>
          </p:nvGrpSpPr>
          <p:grpSpPr bwMode="auto">
            <a:xfrm>
              <a:off x="3024" y="3168"/>
              <a:ext cx="384" cy="442"/>
              <a:chOff x="768" y="806"/>
              <a:chExt cx="384" cy="442"/>
            </a:xfrm>
          </p:grpSpPr>
          <p:sp>
            <p:nvSpPr>
              <p:cNvPr id="222224" name="Text Box 16"/>
              <p:cNvSpPr txBox="1">
                <a:spLocks noChangeArrowheads="1"/>
              </p:cNvSpPr>
              <p:nvPr/>
            </p:nvSpPr>
            <p:spPr bwMode="auto">
              <a:xfrm>
                <a:off x="768" y="80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FF3300"/>
                    </a:solidFill>
                    <a:effectLst>
                      <a:outerShdw blurRad="38100" dist="38100" dir="2700000" algn="tl">
                        <a:srgbClr val="000000"/>
                      </a:outerShdw>
                    </a:effectLst>
                    <a:cs typeface="Arial" charset="0"/>
                  </a:rPr>
                  <a:t>b</a:t>
                </a:r>
                <a:endParaRPr kumimoji="0" lang="ru-RU" sz="4000" b="1" i="1">
                  <a:solidFill>
                    <a:srgbClr val="FF3300"/>
                  </a:solidFill>
                  <a:effectLst>
                    <a:outerShdw blurRad="38100" dist="38100" dir="2700000" algn="tl">
                      <a:srgbClr val="000000"/>
                    </a:outerShdw>
                  </a:effectLst>
                  <a:cs typeface="Arial" charset="0"/>
                </a:endParaRPr>
              </a:p>
            </p:txBody>
          </p:sp>
          <p:sp>
            <p:nvSpPr>
              <p:cNvPr id="38933" name="Line 17"/>
              <p:cNvSpPr>
                <a:spLocks noChangeShapeType="1"/>
              </p:cNvSpPr>
              <p:nvPr/>
            </p:nvSpPr>
            <p:spPr bwMode="auto">
              <a:xfrm>
                <a:off x="864" y="864"/>
                <a:ext cx="240" cy="0"/>
              </a:xfrm>
              <a:prstGeom prst="line">
                <a:avLst/>
              </a:prstGeom>
              <a:noFill/>
              <a:ln w="19050">
                <a:solidFill>
                  <a:srgbClr val="FF3300"/>
                </a:solidFill>
                <a:round/>
                <a:headEnd/>
                <a:tailEnd type="stealth" w="lg" len="lg"/>
              </a:ln>
            </p:spPr>
            <p:txBody>
              <a:bodyPr/>
              <a:lstStyle/>
              <a:p>
                <a:endParaRPr lang="ru-RU"/>
              </a:p>
            </p:txBody>
          </p:sp>
        </p:grpSp>
        <p:sp>
          <p:nvSpPr>
            <p:cNvPr id="222226" name="Text Box 18"/>
            <p:cNvSpPr txBox="1">
              <a:spLocks noChangeArrowheads="1"/>
            </p:cNvSpPr>
            <p:nvPr/>
          </p:nvSpPr>
          <p:spPr bwMode="auto">
            <a:xfrm>
              <a:off x="2400" y="3158"/>
              <a:ext cx="86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FF3300"/>
                  </a:solidFill>
                  <a:effectLst>
                    <a:outerShdw blurRad="38100" dist="38100" dir="2700000" algn="tl">
                      <a:srgbClr val="000000"/>
                    </a:outerShdw>
                  </a:effectLst>
                  <a:cs typeface="Arial" charset="0"/>
                </a:rPr>
                <a:t>a +</a:t>
              </a:r>
              <a:endParaRPr kumimoji="0" lang="ru-RU" sz="4000" b="1" i="1">
                <a:solidFill>
                  <a:srgbClr val="FF3300"/>
                </a:solidFill>
                <a:effectLst>
                  <a:outerShdw blurRad="38100" dist="38100" dir="2700000" algn="tl">
                    <a:srgbClr val="000000"/>
                  </a:outerShdw>
                </a:effectLst>
                <a:cs typeface="Arial" charset="0"/>
              </a:endParaRPr>
            </a:p>
          </p:txBody>
        </p:sp>
        <p:sp>
          <p:nvSpPr>
            <p:cNvPr id="38931" name="Line 19"/>
            <p:cNvSpPr>
              <a:spLocks noChangeShapeType="1"/>
            </p:cNvSpPr>
            <p:nvPr/>
          </p:nvSpPr>
          <p:spPr bwMode="auto">
            <a:xfrm>
              <a:off x="2592" y="3264"/>
              <a:ext cx="240" cy="0"/>
            </a:xfrm>
            <a:prstGeom prst="line">
              <a:avLst/>
            </a:prstGeom>
            <a:noFill/>
            <a:ln w="19050">
              <a:solidFill>
                <a:srgbClr val="FF3300"/>
              </a:solidFill>
              <a:round/>
              <a:headEnd/>
              <a:tailEnd type="stealth" w="lg" len="lg"/>
            </a:ln>
          </p:spPr>
          <p:txBody>
            <a:bodyPr/>
            <a:lstStyle/>
            <a:p>
              <a:endParaRPr lang="ru-RU"/>
            </a:p>
          </p:txBody>
        </p:sp>
      </p:grpSp>
      <p:grpSp>
        <p:nvGrpSpPr>
          <p:cNvPr id="38921" name="Group 20"/>
          <p:cNvGrpSpPr>
            <a:grpSpLocks/>
          </p:cNvGrpSpPr>
          <p:nvPr/>
        </p:nvGrpSpPr>
        <p:grpSpPr bwMode="auto">
          <a:xfrm>
            <a:off x="990600" y="2057400"/>
            <a:ext cx="609600" cy="701675"/>
            <a:chOff x="624" y="1296"/>
            <a:chExt cx="384" cy="442"/>
          </a:xfrm>
        </p:grpSpPr>
        <p:sp>
          <p:nvSpPr>
            <p:cNvPr id="222229" name="Text Box 21"/>
            <p:cNvSpPr txBox="1">
              <a:spLocks noChangeArrowheads="1"/>
            </p:cNvSpPr>
            <p:nvPr/>
          </p:nvSpPr>
          <p:spPr bwMode="auto">
            <a:xfrm>
              <a:off x="624" y="1296"/>
              <a:ext cx="384" cy="442"/>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kumimoji="0" lang="en-US" sz="4000" b="1" i="1">
                  <a:solidFill>
                    <a:srgbClr val="3333FF"/>
                  </a:solidFill>
                  <a:effectLst>
                    <a:outerShdw blurRad="38100" dist="38100" dir="2700000" algn="tl">
                      <a:srgbClr val="000000"/>
                    </a:outerShdw>
                  </a:effectLst>
                  <a:cs typeface="Arial" charset="0"/>
                </a:rPr>
                <a:t>b</a:t>
              </a:r>
              <a:endParaRPr kumimoji="0" lang="ru-RU" sz="4000" b="1" i="1">
                <a:solidFill>
                  <a:srgbClr val="3333FF"/>
                </a:solidFill>
                <a:effectLst>
                  <a:outerShdw blurRad="38100" dist="38100" dir="2700000" algn="tl">
                    <a:srgbClr val="000000"/>
                  </a:outerShdw>
                </a:effectLst>
                <a:cs typeface="Arial" charset="0"/>
              </a:endParaRPr>
            </a:p>
          </p:txBody>
        </p:sp>
        <p:sp>
          <p:nvSpPr>
            <p:cNvPr id="38928" name="Line 22"/>
            <p:cNvSpPr>
              <a:spLocks noChangeShapeType="1"/>
            </p:cNvSpPr>
            <p:nvPr/>
          </p:nvSpPr>
          <p:spPr bwMode="auto">
            <a:xfrm>
              <a:off x="720" y="1376"/>
              <a:ext cx="240" cy="0"/>
            </a:xfrm>
            <a:prstGeom prst="line">
              <a:avLst/>
            </a:prstGeom>
            <a:noFill/>
            <a:ln w="19050">
              <a:solidFill>
                <a:srgbClr val="0000FF"/>
              </a:solidFill>
              <a:round/>
              <a:headEnd/>
              <a:tailEnd type="stealth" w="lg" len="lg"/>
            </a:ln>
          </p:spPr>
          <p:txBody>
            <a:bodyPr/>
            <a:lstStyle/>
            <a:p>
              <a:endParaRPr lang="ru-RU"/>
            </a:p>
          </p:txBody>
        </p:sp>
      </p:grpSp>
      <p:sp>
        <p:nvSpPr>
          <p:cNvPr id="38922" name="Freeform 23"/>
          <p:cNvSpPr>
            <a:spLocks/>
          </p:cNvSpPr>
          <p:nvPr/>
        </p:nvSpPr>
        <p:spPr bwMode="auto">
          <a:xfrm>
            <a:off x="685800" y="1828800"/>
            <a:ext cx="1793875" cy="1501775"/>
          </a:xfrm>
          <a:custGeom>
            <a:avLst/>
            <a:gdLst>
              <a:gd name="T0" fmla="*/ 2147483647 w 1130"/>
              <a:gd name="T1" fmla="*/ 0 h 946"/>
              <a:gd name="T2" fmla="*/ 0 w 1130"/>
              <a:gd name="T3" fmla="*/ 2147483647 h 946"/>
              <a:gd name="T4" fmla="*/ 0 60000 65536"/>
              <a:gd name="T5" fmla="*/ 0 60000 65536"/>
              <a:gd name="T6" fmla="*/ 0 w 1130"/>
              <a:gd name="T7" fmla="*/ 0 h 946"/>
              <a:gd name="T8" fmla="*/ 1130 w 1130"/>
              <a:gd name="T9" fmla="*/ 946 h 946"/>
            </a:gdLst>
            <a:ahLst/>
            <a:cxnLst>
              <a:cxn ang="T4">
                <a:pos x="T0" y="T1"/>
              </a:cxn>
              <a:cxn ang="T5">
                <a:pos x="T2" y="T3"/>
              </a:cxn>
            </a:cxnLst>
            <a:rect l="T6" t="T7" r="T8" b="T9"/>
            <a:pathLst>
              <a:path w="1130" h="946">
                <a:moveTo>
                  <a:pt x="1130" y="0"/>
                </a:moveTo>
                <a:lnTo>
                  <a:pt x="0" y="946"/>
                </a:lnTo>
              </a:path>
            </a:pathLst>
          </a:custGeom>
          <a:noFill/>
          <a:ln w="38100">
            <a:solidFill>
              <a:srgbClr val="0066FF"/>
            </a:solidFill>
            <a:round/>
            <a:headEnd type="triangle" w="med" len="lg"/>
            <a:tailEnd type="oval" w="med" len="med"/>
          </a:ln>
        </p:spPr>
        <p:txBody>
          <a:bodyPr/>
          <a:lstStyle/>
          <a:p>
            <a:endParaRPr lang="ru-RU"/>
          </a:p>
        </p:txBody>
      </p:sp>
      <p:sp>
        <p:nvSpPr>
          <p:cNvPr id="222232" name="Freeform 24"/>
          <p:cNvSpPr>
            <a:spLocks/>
          </p:cNvSpPr>
          <p:nvPr/>
        </p:nvSpPr>
        <p:spPr bwMode="auto">
          <a:xfrm>
            <a:off x="698500" y="1828800"/>
            <a:ext cx="1781175" cy="1495425"/>
          </a:xfrm>
          <a:custGeom>
            <a:avLst/>
            <a:gdLst>
              <a:gd name="T0" fmla="*/ 2147483647 w 1122"/>
              <a:gd name="T1" fmla="*/ 0 h 942"/>
              <a:gd name="T2" fmla="*/ 0 w 1122"/>
              <a:gd name="T3" fmla="*/ 2147483647 h 942"/>
              <a:gd name="T4" fmla="*/ 0 60000 65536"/>
              <a:gd name="T5" fmla="*/ 0 60000 65536"/>
              <a:gd name="T6" fmla="*/ 0 w 1122"/>
              <a:gd name="T7" fmla="*/ 0 h 942"/>
              <a:gd name="T8" fmla="*/ 1122 w 1122"/>
              <a:gd name="T9" fmla="*/ 942 h 942"/>
            </a:gdLst>
            <a:ahLst/>
            <a:cxnLst>
              <a:cxn ang="T4">
                <a:pos x="T0" y="T1"/>
              </a:cxn>
              <a:cxn ang="T5">
                <a:pos x="T2" y="T3"/>
              </a:cxn>
            </a:cxnLst>
            <a:rect l="T6" t="T7" r="T8" b="T9"/>
            <a:pathLst>
              <a:path w="1122" h="942">
                <a:moveTo>
                  <a:pt x="1122" y="0"/>
                </a:moveTo>
                <a:lnTo>
                  <a:pt x="0" y="942"/>
                </a:lnTo>
              </a:path>
            </a:pathLst>
          </a:custGeom>
          <a:noFill/>
          <a:ln w="38100">
            <a:solidFill>
              <a:srgbClr val="0066FF"/>
            </a:solidFill>
            <a:round/>
            <a:headEnd type="triangle" w="med" len="lg"/>
            <a:tailEnd type="oval" w="sm" len="sm"/>
          </a:ln>
        </p:spPr>
        <p:txBody>
          <a:bodyPr/>
          <a:lstStyle/>
          <a:p>
            <a:endParaRPr lang="ru-RU"/>
          </a:p>
        </p:txBody>
      </p:sp>
      <p:sp>
        <p:nvSpPr>
          <p:cNvPr id="222233" name="Freeform 25"/>
          <p:cNvSpPr>
            <a:spLocks/>
          </p:cNvSpPr>
          <p:nvPr/>
        </p:nvSpPr>
        <p:spPr bwMode="auto">
          <a:xfrm>
            <a:off x="5410200" y="1828800"/>
            <a:ext cx="2209800" cy="3111500"/>
          </a:xfrm>
          <a:custGeom>
            <a:avLst/>
            <a:gdLst>
              <a:gd name="T0" fmla="*/ 0 w 1392"/>
              <a:gd name="T1" fmla="*/ 0 h 1960"/>
              <a:gd name="T2" fmla="*/ 2147483647 w 1392"/>
              <a:gd name="T3" fmla="*/ 2147483647 h 1960"/>
              <a:gd name="T4" fmla="*/ 2147483647 w 1392"/>
              <a:gd name="T5" fmla="*/ 2147483647 h 1960"/>
              <a:gd name="T6" fmla="*/ 0 60000 65536"/>
              <a:gd name="T7" fmla="*/ 0 60000 65536"/>
              <a:gd name="T8" fmla="*/ 0 60000 65536"/>
              <a:gd name="T9" fmla="*/ 0 w 1392"/>
              <a:gd name="T10" fmla="*/ 0 h 1960"/>
              <a:gd name="T11" fmla="*/ 1392 w 1392"/>
              <a:gd name="T12" fmla="*/ 1960 h 1960"/>
            </a:gdLst>
            <a:ahLst/>
            <a:cxnLst>
              <a:cxn ang="T6">
                <a:pos x="T0" y="T1"/>
              </a:cxn>
              <a:cxn ang="T7">
                <a:pos x="T2" y="T3"/>
              </a:cxn>
              <a:cxn ang="T8">
                <a:pos x="T4" y="T5"/>
              </a:cxn>
            </a:cxnLst>
            <a:rect l="T9" t="T10" r="T11" b="T12"/>
            <a:pathLst>
              <a:path w="1392" h="1960">
                <a:moveTo>
                  <a:pt x="0" y="0"/>
                </a:moveTo>
                <a:lnTo>
                  <a:pt x="1392" y="952"/>
                </a:lnTo>
                <a:lnTo>
                  <a:pt x="240" y="1960"/>
                </a:lnTo>
              </a:path>
            </a:pathLst>
          </a:custGeom>
          <a:noFill/>
          <a:ln w="9525">
            <a:solidFill>
              <a:schemeClr val="tx2"/>
            </a:solidFill>
            <a:round/>
            <a:headEnd type="none" w="lg" len="lg"/>
            <a:tailEnd type="none" w="lg" len="lg"/>
          </a:ln>
        </p:spPr>
        <p:txBody>
          <a:bodyPr/>
          <a:lstStyle/>
          <a:p>
            <a:endParaRPr lang="ru-RU"/>
          </a:p>
        </p:txBody>
      </p:sp>
      <p:sp>
        <p:nvSpPr>
          <p:cNvPr id="222234" name="Freeform 26"/>
          <p:cNvSpPr>
            <a:spLocks/>
          </p:cNvSpPr>
          <p:nvPr/>
        </p:nvSpPr>
        <p:spPr bwMode="auto">
          <a:xfrm>
            <a:off x="3632200" y="3314700"/>
            <a:ext cx="3937000" cy="50800"/>
          </a:xfrm>
          <a:custGeom>
            <a:avLst/>
            <a:gdLst>
              <a:gd name="T0" fmla="*/ 0 w 2480"/>
              <a:gd name="T1" fmla="*/ 0 h 32"/>
              <a:gd name="T2" fmla="*/ 2147483647 w 2480"/>
              <a:gd name="T3" fmla="*/ 2147483647 h 32"/>
              <a:gd name="T4" fmla="*/ 0 60000 65536"/>
              <a:gd name="T5" fmla="*/ 0 60000 65536"/>
              <a:gd name="T6" fmla="*/ 0 w 2480"/>
              <a:gd name="T7" fmla="*/ 0 h 32"/>
              <a:gd name="T8" fmla="*/ 2480 w 2480"/>
              <a:gd name="T9" fmla="*/ 32 h 32"/>
            </a:gdLst>
            <a:ahLst/>
            <a:cxnLst>
              <a:cxn ang="T4">
                <a:pos x="T0" y="T1"/>
              </a:cxn>
              <a:cxn ang="T5">
                <a:pos x="T2" y="T3"/>
              </a:cxn>
            </a:cxnLst>
            <a:rect l="T6" t="T7" r="T8" b="T9"/>
            <a:pathLst>
              <a:path w="2480" h="32">
                <a:moveTo>
                  <a:pt x="0" y="0"/>
                </a:moveTo>
                <a:lnTo>
                  <a:pt x="2480" y="32"/>
                </a:lnTo>
              </a:path>
            </a:pathLst>
          </a:custGeom>
          <a:noFill/>
          <a:ln w="38100">
            <a:solidFill>
              <a:srgbClr val="FF0000"/>
            </a:solidFill>
            <a:round/>
            <a:headEnd type="oval" w="sm" len="sm"/>
            <a:tailEnd type="triangle" w="med" len="lg"/>
          </a:ln>
        </p:spPr>
        <p:txBody>
          <a:bodyPr/>
          <a:lstStyle/>
          <a:p>
            <a:endParaRPr lang="ru-RU"/>
          </a:p>
        </p:txBody>
      </p:sp>
      <p:sp>
        <p:nvSpPr>
          <p:cNvPr id="222235" name="Oval 27"/>
          <p:cNvSpPr>
            <a:spLocks noChangeArrowheads="1"/>
          </p:cNvSpPr>
          <p:nvPr/>
        </p:nvSpPr>
        <p:spPr bwMode="auto">
          <a:xfrm>
            <a:off x="3581400" y="3276600"/>
            <a:ext cx="76200" cy="76200"/>
          </a:xfrm>
          <a:prstGeom prst="ellipse">
            <a:avLst/>
          </a:prstGeom>
          <a:solidFill>
            <a:srgbClr val="00FFFF"/>
          </a:solidFill>
          <a:ln w="9525">
            <a:solidFill>
              <a:schemeClr val="tx2"/>
            </a:solidFill>
            <a:round/>
            <a:headEnd type="none" w="lg" len="lg"/>
            <a:tailEnd type="none" w="lg" len="lg"/>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22235"/>
                                        </p:tgtEl>
                                        <p:attrNameLst>
                                          <p:attrName>style.visibility</p:attrName>
                                        </p:attrNameLst>
                                      </p:cBhvr>
                                      <p:to>
                                        <p:strVal val="visible"/>
                                      </p:to>
                                    </p:set>
                                    <p:animEffect transition="in" filter="wipe(down)">
                                      <p:cBhvr>
                                        <p:cTn id="7" dur="580">
                                          <p:stCondLst>
                                            <p:cond delay="0"/>
                                          </p:stCondLst>
                                        </p:cTn>
                                        <p:tgtEl>
                                          <p:spTgt spid="222235"/>
                                        </p:tgtEl>
                                      </p:cBhvr>
                                    </p:animEffect>
                                    <p:anim calcmode="lin" valueType="num">
                                      <p:cBhvr>
                                        <p:cTn id="8" dur="1822" tmFilter="0,0; 0.14,0.36; 0.43,0.73; 0.71,0.91; 1.0,1.0">
                                          <p:stCondLst>
                                            <p:cond delay="0"/>
                                          </p:stCondLst>
                                        </p:cTn>
                                        <p:tgtEl>
                                          <p:spTgt spid="22223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223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223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223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2235"/>
                                        </p:tgtEl>
                                        <p:attrNameLst>
                                          <p:attrName>ppt_y</p:attrName>
                                        </p:attrNameLst>
                                      </p:cBhvr>
                                      <p:tavLst>
                                        <p:tav tm="0" fmla="#ppt_y-sin(pi*$)/81">
                                          <p:val>
                                            <p:fltVal val="0"/>
                                          </p:val>
                                        </p:tav>
                                        <p:tav tm="100000">
                                          <p:val>
                                            <p:fltVal val="1"/>
                                          </p:val>
                                        </p:tav>
                                      </p:tavLst>
                                    </p:anim>
                                    <p:animScale>
                                      <p:cBhvr>
                                        <p:cTn id="13" dur="26">
                                          <p:stCondLst>
                                            <p:cond delay="650"/>
                                          </p:stCondLst>
                                        </p:cTn>
                                        <p:tgtEl>
                                          <p:spTgt spid="222235"/>
                                        </p:tgtEl>
                                      </p:cBhvr>
                                      <p:to x="100000" y="60000"/>
                                    </p:animScale>
                                    <p:animScale>
                                      <p:cBhvr>
                                        <p:cTn id="14" dur="166" decel="50000">
                                          <p:stCondLst>
                                            <p:cond delay="676"/>
                                          </p:stCondLst>
                                        </p:cTn>
                                        <p:tgtEl>
                                          <p:spTgt spid="222235"/>
                                        </p:tgtEl>
                                      </p:cBhvr>
                                      <p:to x="100000" y="100000"/>
                                    </p:animScale>
                                    <p:animScale>
                                      <p:cBhvr>
                                        <p:cTn id="15" dur="26">
                                          <p:stCondLst>
                                            <p:cond delay="1312"/>
                                          </p:stCondLst>
                                        </p:cTn>
                                        <p:tgtEl>
                                          <p:spTgt spid="222235"/>
                                        </p:tgtEl>
                                      </p:cBhvr>
                                      <p:to x="100000" y="80000"/>
                                    </p:animScale>
                                    <p:animScale>
                                      <p:cBhvr>
                                        <p:cTn id="16" dur="166" decel="50000">
                                          <p:stCondLst>
                                            <p:cond delay="1338"/>
                                          </p:stCondLst>
                                        </p:cTn>
                                        <p:tgtEl>
                                          <p:spTgt spid="222235"/>
                                        </p:tgtEl>
                                      </p:cBhvr>
                                      <p:to x="100000" y="100000"/>
                                    </p:animScale>
                                    <p:animScale>
                                      <p:cBhvr>
                                        <p:cTn id="17" dur="26">
                                          <p:stCondLst>
                                            <p:cond delay="1642"/>
                                          </p:stCondLst>
                                        </p:cTn>
                                        <p:tgtEl>
                                          <p:spTgt spid="222235"/>
                                        </p:tgtEl>
                                      </p:cBhvr>
                                      <p:to x="100000" y="90000"/>
                                    </p:animScale>
                                    <p:animScale>
                                      <p:cBhvr>
                                        <p:cTn id="18" dur="166" decel="50000">
                                          <p:stCondLst>
                                            <p:cond delay="1668"/>
                                          </p:stCondLst>
                                        </p:cTn>
                                        <p:tgtEl>
                                          <p:spTgt spid="222235"/>
                                        </p:tgtEl>
                                      </p:cBhvr>
                                      <p:to x="100000" y="100000"/>
                                    </p:animScale>
                                    <p:animScale>
                                      <p:cBhvr>
                                        <p:cTn id="19" dur="26">
                                          <p:stCondLst>
                                            <p:cond delay="1808"/>
                                          </p:stCondLst>
                                        </p:cTn>
                                        <p:tgtEl>
                                          <p:spTgt spid="222235"/>
                                        </p:tgtEl>
                                      </p:cBhvr>
                                      <p:to x="100000" y="95000"/>
                                    </p:animScale>
                                    <p:animScale>
                                      <p:cBhvr>
                                        <p:cTn id="20" dur="166" decel="50000">
                                          <p:stCondLst>
                                            <p:cond delay="1834"/>
                                          </p:stCondLst>
                                        </p:cTn>
                                        <p:tgtEl>
                                          <p:spTgt spid="222235"/>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0" nodeType="clickEffect">
                                  <p:stCondLst>
                                    <p:cond delay="0"/>
                                  </p:stCondLst>
                                  <p:childTnLst>
                                    <p:animMotion origin="layout" path="M 3.33333E-6 -4.81481E-6 L 0.25 -0.16481 " pathEditMode="relative" rAng="0" ptsTypes="AA">
                                      <p:cBhvr>
                                        <p:cTn id="24" dur="2000" fill="hold"/>
                                        <p:tgtEl>
                                          <p:spTgt spid="222210"/>
                                        </p:tgtEl>
                                        <p:attrNameLst>
                                          <p:attrName>ppt_x</p:attrName>
                                          <p:attrName>ppt_y</p:attrName>
                                        </p:attrNameLst>
                                      </p:cBhvr>
                                      <p:rCtr x="125" y="-82"/>
                                    </p:animMotion>
                                  </p:childTnLst>
                                </p:cTn>
                              </p:par>
                            </p:childTnLst>
                          </p:cTn>
                        </p:par>
                        <p:par>
                          <p:cTn id="25" fill="hold" nodeType="afterGroup">
                            <p:stCondLst>
                              <p:cond delay="2000"/>
                            </p:stCondLst>
                            <p:childTnLst>
                              <p:par>
                                <p:cTn id="26" presetID="29"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ppt_x</p:attrName>
                                        </p:attrNameLst>
                                      </p:cBhvr>
                                      <p:tavLst>
                                        <p:tav tm="0">
                                          <p:val>
                                            <p:strVal val="#ppt_x-.2"/>
                                          </p:val>
                                        </p:tav>
                                        <p:tav tm="100000">
                                          <p:val>
                                            <p:strVal val="#ppt_x"/>
                                          </p:val>
                                        </p:tav>
                                      </p:tavLst>
                                    </p:anim>
                                    <p:anim calcmode="lin" valueType="num">
                                      <p:cBhvr>
                                        <p:cTn id="29"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0" dur="500"/>
                                        <p:tgtEl>
                                          <p:spTgt spid="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0" presetClass="path" presetSubtype="0" accel="50000" decel="50000" fill="hold" grpId="0" nodeType="clickEffect">
                                  <p:stCondLst>
                                    <p:cond delay="0"/>
                                  </p:stCondLst>
                                  <p:childTnLst>
                                    <p:animMotion origin="layout" path="M 0.00122 0.00208 L 0.3198 0.0037 " pathEditMode="relative" rAng="0" ptsTypes="AA">
                                      <p:cBhvr>
                                        <p:cTn id="34" dur="2000" fill="hold"/>
                                        <p:tgtEl>
                                          <p:spTgt spid="222232"/>
                                        </p:tgtEl>
                                        <p:attrNameLst>
                                          <p:attrName>ppt_x</p:attrName>
                                          <p:attrName>ppt_y</p:attrName>
                                        </p:attrNameLst>
                                      </p:cBhvr>
                                      <p:rCtr x="159" y="1"/>
                                    </p:animMotion>
                                  </p:childTnLst>
                                </p:cTn>
                              </p:par>
                            </p:childTnLst>
                          </p:cTn>
                        </p:par>
                        <p:par>
                          <p:cTn id="35" fill="hold" nodeType="afterGroup">
                            <p:stCondLst>
                              <p:cond delay="2000"/>
                            </p:stCondLst>
                            <p:childTnLst>
                              <p:par>
                                <p:cTn id="36" presetID="29" presetClass="entr" presetSubtype="0"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ppt_x</p:attrName>
                                        </p:attrNameLst>
                                      </p:cBhvr>
                                      <p:tavLst>
                                        <p:tav tm="0">
                                          <p:val>
                                            <p:strVal val="#ppt_x-.2"/>
                                          </p:val>
                                        </p:tav>
                                        <p:tav tm="100000">
                                          <p:val>
                                            <p:strVal val="#ppt_x"/>
                                          </p:val>
                                        </p:tav>
                                      </p:tavLst>
                                    </p:anim>
                                    <p:anim calcmode="lin" valueType="num">
                                      <p:cBhvr>
                                        <p:cTn id="39"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0" dur="500"/>
                                        <p:tgtEl>
                                          <p:spTgt spid="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22233"/>
                                        </p:tgtEl>
                                        <p:attrNameLst>
                                          <p:attrName>style.visibility</p:attrName>
                                        </p:attrNameLst>
                                      </p:cBhvr>
                                      <p:to>
                                        <p:strVal val="visible"/>
                                      </p:to>
                                    </p:set>
                                    <p:animEffect transition="in" filter="wipe(left)">
                                      <p:cBhvr>
                                        <p:cTn id="45" dur="1000"/>
                                        <p:tgtEl>
                                          <p:spTgt spid="22223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222234"/>
                                        </p:tgtEl>
                                        <p:attrNameLst>
                                          <p:attrName>style.visibility</p:attrName>
                                        </p:attrNameLst>
                                      </p:cBhvr>
                                      <p:to>
                                        <p:strVal val="visible"/>
                                      </p:to>
                                    </p:set>
                                    <p:animEffect transition="in" filter="wipe(up)">
                                      <p:cBhvr>
                                        <p:cTn id="50" dur="500"/>
                                        <p:tgtEl>
                                          <p:spTgt spid="222234"/>
                                        </p:tgtEl>
                                      </p:cBhvr>
                                    </p:animEffect>
                                  </p:childTnLst>
                                </p:cTn>
                              </p:par>
                            </p:childTnLst>
                          </p:cTn>
                        </p:par>
                        <p:par>
                          <p:cTn id="51" fill="hold" nodeType="afterGroup">
                            <p:stCondLst>
                              <p:cond delay="500"/>
                            </p:stCondLst>
                            <p:childTnLst>
                              <p:par>
                                <p:cTn id="52" presetID="29" presetClass="entr" presetSubtype="0"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ppt_x</p:attrName>
                                        </p:attrNameLst>
                                      </p:cBhvr>
                                      <p:tavLst>
                                        <p:tav tm="0">
                                          <p:val>
                                            <p:strVal val="#ppt_x-.2"/>
                                          </p:val>
                                        </p:tav>
                                        <p:tav tm="100000">
                                          <p:val>
                                            <p:strVal val="#ppt_x"/>
                                          </p:val>
                                        </p:tav>
                                      </p:tavLst>
                                    </p:anim>
                                    <p:anim calcmode="lin" valueType="num">
                                      <p:cBhvr>
                                        <p:cTn id="55" dur="5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0" grpId="0" animBg="1"/>
      <p:bldP spid="222232" grpId="0" animBg="1"/>
      <p:bldP spid="222233" grpId="0" animBg="1"/>
      <p:bldP spid="222234" grpId="0" animBg="1"/>
      <p:bldP spid="2222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762000" y="457200"/>
            <a:ext cx="7620000" cy="533400"/>
          </a:xfrm>
        </p:spPr>
        <p:txBody>
          <a:bodyPr/>
          <a:lstStyle/>
          <a:p>
            <a:pPr>
              <a:defRPr/>
            </a:pPr>
            <a:r>
              <a:rPr lang="ru-RU" sz="3200" b="1" smtClean="0">
                <a:solidFill>
                  <a:srgbClr val="FF0000"/>
                </a:solidFill>
                <a:effectLst>
                  <a:outerShdw blurRad="38100" dist="38100" dir="2700000" algn="tl">
                    <a:srgbClr val="C0C0C0"/>
                  </a:outerShdw>
                </a:effectLst>
              </a:rPr>
              <a:t>Правила вычитания векторов</a:t>
            </a:r>
          </a:p>
        </p:txBody>
      </p:sp>
      <p:sp>
        <p:nvSpPr>
          <p:cNvPr id="39939"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grpSp>
        <p:nvGrpSpPr>
          <p:cNvPr id="39940" name="Группа 3"/>
          <p:cNvGrpSpPr>
            <a:grpSpLocks/>
          </p:cNvGrpSpPr>
          <p:nvPr/>
        </p:nvGrpSpPr>
        <p:grpSpPr bwMode="auto">
          <a:xfrm>
            <a:off x="914400" y="1295400"/>
            <a:ext cx="3071813" cy="923925"/>
            <a:chOff x="857224" y="1928802"/>
            <a:chExt cx="3071834" cy="923330"/>
          </a:xfrm>
        </p:grpSpPr>
        <p:cxnSp>
          <p:nvCxnSpPr>
            <p:cNvPr id="5" name="Прямая со стрелкой 4"/>
            <p:cNvCxnSpPr/>
            <p:nvPr/>
          </p:nvCxnSpPr>
          <p:spPr>
            <a:xfrm>
              <a:off x="857224" y="2785500"/>
              <a:ext cx="3071834" cy="158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6" name="Прямоугольник 5"/>
            <p:cNvSpPr/>
            <p:nvPr/>
          </p:nvSpPr>
          <p:spPr>
            <a:xfrm>
              <a:off x="2143108" y="1928802"/>
              <a:ext cx="647934"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a</a:t>
              </a:r>
            </a:p>
          </p:txBody>
        </p:sp>
        <p:cxnSp>
          <p:nvCxnSpPr>
            <p:cNvPr id="7" name="Прямая со стрелкой 6"/>
            <p:cNvCxnSpPr/>
            <p:nvPr/>
          </p:nvCxnSpPr>
          <p:spPr>
            <a:xfrm>
              <a:off x="2214546" y="2142977"/>
              <a:ext cx="571504" cy="158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39941" name="Группа 7"/>
          <p:cNvGrpSpPr>
            <a:grpSpLocks/>
          </p:cNvGrpSpPr>
          <p:nvPr/>
        </p:nvGrpSpPr>
        <p:grpSpPr bwMode="auto">
          <a:xfrm>
            <a:off x="4267200" y="1371600"/>
            <a:ext cx="1347788" cy="2071688"/>
            <a:chOff x="5295904" y="2357430"/>
            <a:chExt cx="1347798" cy="2071702"/>
          </a:xfrm>
        </p:grpSpPr>
        <p:grpSp>
          <p:nvGrpSpPr>
            <p:cNvPr id="39960" name="Группа 33"/>
            <p:cNvGrpSpPr>
              <a:grpSpLocks/>
            </p:cNvGrpSpPr>
            <p:nvPr/>
          </p:nvGrpSpPr>
          <p:grpSpPr bwMode="auto">
            <a:xfrm>
              <a:off x="5311502" y="2357430"/>
              <a:ext cx="1332200" cy="2071702"/>
              <a:chOff x="5311502" y="2357430"/>
              <a:chExt cx="1332200" cy="2071702"/>
            </a:xfrm>
          </p:grpSpPr>
          <p:cxnSp>
            <p:nvCxnSpPr>
              <p:cNvPr id="2" name="Прямая со стрелкой 10"/>
              <p:cNvCxnSpPr/>
              <p:nvPr/>
            </p:nvCxnSpPr>
            <p:spPr>
              <a:xfrm rot="5400000">
                <a:off x="5036347" y="2821777"/>
                <a:ext cx="2071702" cy="1143009"/>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2" name="Прямоугольник 11"/>
              <p:cNvSpPr/>
              <p:nvPr/>
            </p:nvSpPr>
            <p:spPr>
              <a:xfrm rot="18031139">
                <a:off x="5438780" y="2795582"/>
                <a:ext cx="668773"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b</a:t>
                </a:r>
                <a:endParaRPr kumimoji="0"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grpSp>
        <p:cxnSp>
          <p:nvCxnSpPr>
            <p:cNvPr id="10" name="Прямая со стрелкой 9"/>
            <p:cNvCxnSpPr/>
            <p:nvPr/>
          </p:nvCxnSpPr>
          <p:spPr>
            <a:xfrm rot="5400000" flipH="1" flipV="1">
              <a:off x="5188747" y="2831302"/>
              <a:ext cx="571504" cy="3571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18" name="Группа 12"/>
          <p:cNvGrpSpPr>
            <a:grpSpLocks/>
          </p:cNvGrpSpPr>
          <p:nvPr/>
        </p:nvGrpSpPr>
        <p:grpSpPr bwMode="auto">
          <a:xfrm>
            <a:off x="990600" y="4876800"/>
            <a:ext cx="3071813" cy="923925"/>
            <a:chOff x="857224" y="1928802"/>
            <a:chExt cx="3071834" cy="923330"/>
          </a:xfrm>
        </p:grpSpPr>
        <p:cxnSp>
          <p:nvCxnSpPr>
            <p:cNvPr id="14" name="Прямая со стрелкой 13"/>
            <p:cNvCxnSpPr/>
            <p:nvPr/>
          </p:nvCxnSpPr>
          <p:spPr>
            <a:xfrm>
              <a:off x="857224" y="2785500"/>
              <a:ext cx="3071834" cy="158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5" name="Прямоугольник 14"/>
            <p:cNvSpPr/>
            <p:nvPr/>
          </p:nvSpPr>
          <p:spPr>
            <a:xfrm>
              <a:off x="2143108" y="1928802"/>
              <a:ext cx="647934"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a</a:t>
              </a:r>
            </a:p>
          </p:txBody>
        </p:sp>
        <p:cxnSp>
          <p:nvCxnSpPr>
            <p:cNvPr id="16" name="Прямая со стрелкой 15"/>
            <p:cNvCxnSpPr/>
            <p:nvPr/>
          </p:nvCxnSpPr>
          <p:spPr>
            <a:xfrm>
              <a:off x="2214546" y="2142977"/>
              <a:ext cx="571504" cy="158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cxnSp>
        <p:nvCxnSpPr>
          <p:cNvPr id="11" name="Прямая со стрелкой 10"/>
          <p:cNvCxnSpPr>
            <a:cxnSpLocks noChangeShapeType="1"/>
          </p:cNvCxnSpPr>
          <p:nvPr/>
        </p:nvCxnSpPr>
        <p:spPr bwMode="auto">
          <a:xfrm flipV="1">
            <a:off x="6477000" y="1295400"/>
            <a:ext cx="1143000" cy="2057400"/>
          </a:xfrm>
          <a:prstGeom prst="straightConnector1">
            <a:avLst/>
          </a:prstGeom>
          <a:noFill/>
          <a:ln w="38100" algn="ctr">
            <a:solidFill>
              <a:srgbClr val="604878"/>
            </a:solidFill>
            <a:round/>
            <a:headEnd/>
            <a:tailEnd type="arrow" w="med" len="med"/>
          </a:ln>
          <a:effectLst>
            <a:outerShdw dist="38100" dir="5400000" rotWithShape="0">
              <a:srgbClr val="000000">
                <a:alpha val="39999"/>
              </a:srgbClr>
            </a:outerShdw>
          </a:effectLst>
        </p:spPr>
      </p:cxnSp>
      <p:pic>
        <p:nvPicPr>
          <p:cNvPr id="22" name="Прямоугольник 21"/>
          <p:cNvPicPr>
            <a:picLocks noChangeArrowheads="1"/>
          </p:cNvPicPr>
          <p:nvPr/>
        </p:nvPicPr>
        <p:blipFill>
          <a:blip r:embed="rId2" cstate="email">
            <a:grayscl/>
          </a:blip>
          <a:srcRect/>
          <a:stretch>
            <a:fillRect/>
          </a:stretch>
        </p:blipFill>
        <p:spPr bwMode="auto">
          <a:xfrm>
            <a:off x="5638800" y="4343400"/>
            <a:ext cx="3194050" cy="1127125"/>
          </a:xfrm>
          <a:prstGeom prst="rect">
            <a:avLst/>
          </a:prstGeom>
          <a:noFill/>
          <a:ln w="9525">
            <a:noFill/>
            <a:miter lim="800000"/>
            <a:headEnd/>
            <a:tailEnd/>
          </a:ln>
        </p:spPr>
      </p:pic>
      <p:grpSp>
        <p:nvGrpSpPr>
          <p:cNvPr id="19" name="Group 19"/>
          <p:cNvGrpSpPr>
            <a:grpSpLocks/>
          </p:cNvGrpSpPr>
          <p:nvPr/>
        </p:nvGrpSpPr>
        <p:grpSpPr bwMode="auto">
          <a:xfrm>
            <a:off x="6096000" y="4648200"/>
            <a:ext cx="2362200" cy="0"/>
            <a:chOff x="3840" y="2928"/>
            <a:chExt cx="1488" cy="0"/>
          </a:xfrm>
        </p:grpSpPr>
        <p:sp>
          <p:nvSpPr>
            <p:cNvPr id="39954" name="Line 20"/>
            <p:cNvSpPr>
              <a:spLocks noChangeShapeType="1"/>
            </p:cNvSpPr>
            <p:nvPr/>
          </p:nvSpPr>
          <p:spPr bwMode="auto">
            <a:xfrm>
              <a:off x="3840" y="2928"/>
              <a:ext cx="288" cy="0"/>
            </a:xfrm>
            <a:prstGeom prst="line">
              <a:avLst/>
            </a:prstGeom>
            <a:noFill/>
            <a:ln w="9525">
              <a:solidFill>
                <a:schemeClr val="tx1"/>
              </a:solidFill>
              <a:round/>
              <a:headEnd/>
              <a:tailEnd type="triangle" w="med" len="med"/>
            </a:ln>
          </p:spPr>
          <p:txBody>
            <a:bodyPr/>
            <a:lstStyle/>
            <a:p>
              <a:endParaRPr lang="ru-RU"/>
            </a:p>
          </p:txBody>
        </p:sp>
        <p:sp>
          <p:nvSpPr>
            <p:cNvPr id="39955" name="Line 21"/>
            <p:cNvSpPr>
              <a:spLocks noChangeShapeType="1"/>
            </p:cNvSpPr>
            <p:nvPr/>
          </p:nvSpPr>
          <p:spPr bwMode="auto">
            <a:xfrm>
              <a:off x="4320" y="2928"/>
              <a:ext cx="288" cy="0"/>
            </a:xfrm>
            <a:prstGeom prst="line">
              <a:avLst/>
            </a:prstGeom>
            <a:noFill/>
            <a:ln w="9525">
              <a:solidFill>
                <a:schemeClr val="tx1"/>
              </a:solidFill>
              <a:round/>
              <a:headEnd/>
              <a:tailEnd type="triangle" w="med" len="med"/>
            </a:ln>
          </p:spPr>
          <p:txBody>
            <a:bodyPr/>
            <a:lstStyle/>
            <a:p>
              <a:endParaRPr lang="ru-RU"/>
            </a:p>
          </p:txBody>
        </p:sp>
        <p:sp>
          <p:nvSpPr>
            <p:cNvPr id="39956" name="Line 22"/>
            <p:cNvSpPr>
              <a:spLocks noChangeShapeType="1"/>
            </p:cNvSpPr>
            <p:nvPr/>
          </p:nvSpPr>
          <p:spPr bwMode="auto">
            <a:xfrm>
              <a:off x="5040" y="2928"/>
              <a:ext cx="288" cy="0"/>
            </a:xfrm>
            <a:prstGeom prst="line">
              <a:avLst/>
            </a:prstGeom>
            <a:noFill/>
            <a:ln w="9525">
              <a:solidFill>
                <a:schemeClr val="tx1"/>
              </a:solidFill>
              <a:round/>
              <a:headEnd/>
              <a:tailEnd type="triangle" w="med" len="med"/>
            </a:ln>
          </p:spPr>
          <p:txBody>
            <a:bodyPr/>
            <a:lstStyle/>
            <a:p>
              <a:endParaRPr lang="ru-RU"/>
            </a:p>
          </p:txBody>
        </p:sp>
      </p:grpSp>
      <p:cxnSp>
        <p:nvCxnSpPr>
          <p:cNvPr id="24" name="Прямая со стрелкой 23"/>
          <p:cNvCxnSpPr>
            <a:cxnSpLocks noChangeShapeType="1"/>
          </p:cNvCxnSpPr>
          <p:nvPr/>
        </p:nvCxnSpPr>
        <p:spPr bwMode="auto">
          <a:xfrm flipV="1">
            <a:off x="990600" y="3657600"/>
            <a:ext cx="4267200" cy="2071688"/>
          </a:xfrm>
          <a:prstGeom prst="straightConnector1">
            <a:avLst/>
          </a:prstGeom>
          <a:noFill/>
          <a:ln w="42500" algn="ctr">
            <a:solidFill>
              <a:srgbClr val="FF0000"/>
            </a:solidFill>
            <a:round/>
            <a:headEnd/>
            <a:tailEnd type="arrow" w="med" len="med"/>
          </a:ln>
          <a:effectLst>
            <a:outerShdw dist="38100" dir="5400000" rotWithShape="0">
              <a:srgbClr val="000000">
                <a:alpha val="39999"/>
              </a:srgbClr>
            </a:outerShdw>
          </a:effectLst>
        </p:spPr>
      </p:cxnSp>
      <p:cxnSp>
        <p:nvCxnSpPr>
          <p:cNvPr id="26" name="Прямая со стрелкой 25"/>
          <p:cNvCxnSpPr>
            <a:cxnSpLocks noChangeShapeType="1"/>
          </p:cNvCxnSpPr>
          <p:nvPr/>
        </p:nvCxnSpPr>
        <p:spPr bwMode="auto">
          <a:xfrm rot="808747" flipV="1">
            <a:off x="2362200" y="3962400"/>
            <a:ext cx="506413" cy="428625"/>
          </a:xfrm>
          <a:prstGeom prst="straightConnector1">
            <a:avLst/>
          </a:prstGeom>
          <a:noFill/>
          <a:ln w="9525" algn="ctr">
            <a:solidFill>
              <a:srgbClr val="000000"/>
            </a:solidFill>
            <a:round/>
            <a:headEnd/>
            <a:tailEnd type="arrow" w="med" len="med"/>
          </a:ln>
        </p:spPr>
      </p:cxnSp>
      <p:pic>
        <p:nvPicPr>
          <p:cNvPr id="27" name="Прямоугольник 26"/>
          <p:cNvPicPr>
            <a:picLocks noChangeArrowheads="1"/>
          </p:cNvPicPr>
          <p:nvPr/>
        </p:nvPicPr>
        <p:blipFill>
          <a:blip r:embed="rId3" cstate="email"/>
          <a:srcRect/>
          <a:stretch>
            <a:fillRect/>
          </a:stretch>
        </p:blipFill>
        <p:spPr bwMode="auto">
          <a:xfrm>
            <a:off x="1752600" y="3505200"/>
            <a:ext cx="1752600" cy="1524000"/>
          </a:xfrm>
          <a:prstGeom prst="rect">
            <a:avLst/>
          </a:prstGeom>
          <a:noFill/>
          <a:ln w="9525">
            <a:noFill/>
            <a:miter lim="800000"/>
            <a:headEnd/>
            <a:tailEnd/>
          </a:ln>
        </p:spPr>
      </p:pic>
      <p:pic>
        <p:nvPicPr>
          <p:cNvPr id="3" name="Прямоугольник 21"/>
          <p:cNvPicPr>
            <a:picLocks noChangeArrowheads="1"/>
          </p:cNvPicPr>
          <p:nvPr/>
        </p:nvPicPr>
        <p:blipFill>
          <a:blip r:embed="rId4" cstate="email">
            <a:grayscl/>
          </a:blip>
          <a:srcRect/>
          <a:stretch>
            <a:fillRect/>
          </a:stretch>
        </p:blipFill>
        <p:spPr bwMode="auto">
          <a:xfrm>
            <a:off x="6248400" y="1676400"/>
            <a:ext cx="838200" cy="685800"/>
          </a:xfrm>
          <a:prstGeom prst="rect">
            <a:avLst/>
          </a:prstGeom>
          <a:noFill/>
          <a:ln w="9525">
            <a:noFill/>
            <a:miter lim="800000"/>
            <a:headEnd/>
            <a:tailEnd/>
          </a:ln>
        </p:spPr>
      </p:pic>
      <p:sp>
        <p:nvSpPr>
          <p:cNvPr id="91163" name="Line 27"/>
          <p:cNvSpPr>
            <a:spLocks noChangeShapeType="1"/>
          </p:cNvSpPr>
          <p:nvPr/>
        </p:nvSpPr>
        <p:spPr bwMode="auto">
          <a:xfrm>
            <a:off x="6553200" y="1676400"/>
            <a:ext cx="457200" cy="0"/>
          </a:xfrm>
          <a:prstGeom prst="line">
            <a:avLst/>
          </a:prstGeom>
          <a:noFill/>
          <a:ln w="9525">
            <a:solidFill>
              <a:schemeClr val="tx1"/>
            </a:solidFill>
            <a:round/>
            <a:headEnd/>
            <a:tailEnd type="triangle" w="med" len="med"/>
          </a:ln>
        </p:spPr>
        <p:txBody>
          <a:bodyPr/>
          <a:lstStyle/>
          <a:p>
            <a:endParaRPr lang="ru-RU"/>
          </a:p>
        </p:txBody>
      </p:sp>
      <p:cxnSp>
        <p:nvCxnSpPr>
          <p:cNvPr id="4" name="Прямая со стрелкой 10"/>
          <p:cNvCxnSpPr>
            <a:cxnSpLocks noChangeShapeType="1"/>
          </p:cNvCxnSpPr>
          <p:nvPr/>
        </p:nvCxnSpPr>
        <p:spPr bwMode="auto">
          <a:xfrm flipV="1">
            <a:off x="4038600" y="3657600"/>
            <a:ext cx="1219200" cy="2057400"/>
          </a:xfrm>
          <a:prstGeom prst="straightConnector1">
            <a:avLst/>
          </a:prstGeom>
          <a:noFill/>
          <a:ln w="38100" algn="ctr">
            <a:solidFill>
              <a:srgbClr val="604878"/>
            </a:solidFill>
            <a:round/>
            <a:headEnd/>
            <a:tailEnd type="arrow" w="med" len="med"/>
          </a:ln>
          <a:effectLst>
            <a:outerShdw dist="38100" dir="5400000" rotWithShape="0">
              <a:srgbClr val="000000">
                <a:alpha val="39999"/>
              </a:srgbClr>
            </a:outerShdw>
          </a:effectLst>
        </p:spPr>
      </p:cxnSp>
      <p:pic>
        <p:nvPicPr>
          <p:cNvPr id="8" name="Прямоугольник 21"/>
          <p:cNvPicPr>
            <a:picLocks noChangeArrowheads="1"/>
          </p:cNvPicPr>
          <p:nvPr/>
        </p:nvPicPr>
        <p:blipFill>
          <a:blip r:embed="rId4" cstate="email">
            <a:grayscl/>
          </a:blip>
          <a:srcRect/>
          <a:stretch>
            <a:fillRect/>
          </a:stretch>
        </p:blipFill>
        <p:spPr bwMode="auto">
          <a:xfrm>
            <a:off x="4572000" y="4572000"/>
            <a:ext cx="838200" cy="685800"/>
          </a:xfrm>
          <a:prstGeom prst="rect">
            <a:avLst/>
          </a:prstGeom>
          <a:noFill/>
          <a:ln w="9525">
            <a:noFill/>
            <a:miter lim="800000"/>
            <a:headEnd/>
            <a:tailEnd/>
          </a:ln>
        </p:spPr>
      </p:pic>
      <p:sp>
        <p:nvSpPr>
          <p:cNvPr id="91166" name="Line 30"/>
          <p:cNvSpPr>
            <a:spLocks noChangeShapeType="1"/>
          </p:cNvSpPr>
          <p:nvPr/>
        </p:nvSpPr>
        <p:spPr bwMode="auto">
          <a:xfrm>
            <a:off x="4800600" y="4572000"/>
            <a:ext cx="457200" cy="0"/>
          </a:xfrm>
          <a:prstGeom prst="line">
            <a:avLst/>
          </a:prstGeom>
          <a:noFill/>
          <a:ln w="9525">
            <a:solidFill>
              <a:schemeClr val="tx1"/>
            </a:solidFill>
            <a:round/>
            <a:headEnd/>
            <a:tailEnd type="triangle" w="med" len="med"/>
          </a:ln>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1163"/>
                                        </p:tgtEl>
                                        <p:attrNameLst>
                                          <p:attrName>style.visibility</p:attrName>
                                        </p:attrNameLst>
                                      </p:cBhvr>
                                      <p:to>
                                        <p:strVal val="visible"/>
                                      </p:to>
                                    </p:set>
                                    <p:animEffect transition="in" filter="wipe(left)">
                                      <p:cBhvr>
                                        <p:cTn id="13" dur="1000"/>
                                        <p:tgtEl>
                                          <p:spTgt spid="9116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2000"/>
                                        <p:tgtEl>
                                          <p:spTgt spid="18"/>
                                        </p:tgtEl>
                                      </p:cBhvr>
                                    </p:animEffec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1000"/>
                                        <p:tgtEl>
                                          <p:spTgt spid="4"/>
                                        </p:tgtEl>
                                      </p:cBhvr>
                                    </p:animEffect>
                                  </p:childTnLst>
                                </p:cTn>
                              </p:par>
                              <p:par>
                                <p:cTn id="23" presetID="22" presetClass="entr" presetSubtype="8"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000"/>
                                        <p:tgtEl>
                                          <p:spTgt spid="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91166"/>
                                        </p:tgtEl>
                                        <p:attrNameLst>
                                          <p:attrName>style.visibility</p:attrName>
                                        </p:attrNameLst>
                                      </p:cBhvr>
                                      <p:to>
                                        <p:strVal val="visible"/>
                                      </p:to>
                                    </p:set>
                                    <p:animEffect transition="in" filter="wipe(left)">
                                      <p:cBhvr>
                                        <p:cTn id="28" dur="2000"/>
                                        <p:tgtEl>
                                          <p:spTgt spid="9116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2000"/>
                                        <p:tgtEl>
                                          <p:spTgt spid="24"/>
                                        </p:tgtEl>
                                      </p:cBhvr>
                                    </p:animEffect>
                                  </p:childTnLst>
                                </p:cTn>
                              </p:par>
                              <p:par>
                                <p:cTn id="34" presetID="22" presetClass="entr" presetSubtype="8"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2000"/>
                                        <p:tgtEl>
                                          <p:spTgt spid="27"/>
                                        </p:tgtEl>
                                      </p:cBhvr>
                                    </p:animEffect>
                                  </p:childTnLst>
                                </p:cTn>
                              </p:par>
                              <p:par>
                                <p:cTn id="37" presetID="22" presetClass="entr" presetSubtype="4"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2000"/>
                                        <p:tgtEl>
                                          <p:spTgt spid="26"/>
                                        </p:tgtEl>
                                      </p:cBhvr>
                                    </p:animEffect>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2000"/>
                                        <p:tgtEl>
                                          <p:spTgt spid="22"/>
                                        </p:tgtEl>
                                      </p:cBhvr>
                                    </p:animEffect>
                                  </p:childTnLst>
                                </p:cTn>
                              </p:par>
                              <p:par>
                                <p:cTn id="44" presetID="22" presetClass="entr" presetSubtype="8"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63" grpId="0" animBg="1"/>
      <p:bldP spid="9116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457200"/>
            <a:ext cx="7620000" cy="533400"/>
          </a:xfrm>
        </p:spPr>
        <p:txBody>
          <a:bodyPr/>
          <a:lstStyle/>
          <a:p>
            <a:pPr>
              <a:defRPr/>
            </a:pPr>
            <a:r>
              <a:rPr lang="ru-RU" sz="3600" b="1" smtClean="0">
                <a:solidFill>
                  <a:srgbClr val="FF0000"/>
                </a:solidFill>
                <a:effectLst>
                  <a:outerShdw blurRad="38100" dist="38100" dir="2700000" algn="tl">
                    <a:srgbClr val="C0C0C0"/>
                  </a:outerShdw>
                </a:effectLst>
              </a:rPr>
              <a:t>Правила вычитания векторов</a:t>
            </a:r>
          </a:p>
        </p:txBody>
      </p:sp>
      <p:sp>
        <p:nvSpPr>
          <p:cNvPr id="40963"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grpSp>
        <p:nvGrpSpPr>
          <p:cNvPr id="40964" name="Группа 3"/>
          <p:cNvGrpSpPr>
            <a:grpSpLocks/>
          </p:cNvGrpSpPr>
          <p:nvPr/>
        </p:nvGrpSpPr>
        <p:grpSpPr bwMode="auto">
          <a:xfrm>
            <a:off x="914400" y="1295400"/>
            <a:ext cx="3071813" cy="923925"/>
            <a:chOff x="857224" y="1928802"/>
            <a:chExt cx="3071834" cy="923330"/>
          </a:xfrm>
        </p:grpSpPr>
        <p:cxnSp>
          <p:nvCxnSpPr>
            <p:cNvPr id="5" name="Прямая со стрелкой 4"/>
            <p:cNvCxnSpPr/>
            <p:nvPr/>
          </p:nvCxnSpPr>
          <p:spPr>
            <a:xfrm>
              <a:off x="857224" y="2785500"/>
              <a:ext cx="3071834" cy="158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6" name="Прямоугольник 5"/>
            <p:cNvSpPr/>
            <p:nvPr/>
          </p:nvSpPr>
          <p:spPr>
            <a:xfrm>
              <a:off x="2143108" y="1928802"/>
              <a:ext cx="647934"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a</a:t>
              </a:r>
            </a:p>
          </p:txBody>
        </p:sp>
        <p:cxnSp>
          <p:nvCxnSpPr>
            <p:cNvPr id="7" name="Прямая со стрелкой 6"/>
            <p:cNvCxnSpPr/>
            <p:nvPr/>
          </p:nvCxnSpPr>
          <p:spPr>
            <a:xfrm>
              <a:off x="2214546" y="2142977"/>
              <a:ext cx="571504" cy="158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40965" name="Группа 7"/>
          <p:cNvGrpSpPr>
            <a:grpSpLocks/>
          </p:cNvGrpSpPr>
          <p:nvPr/>
        </p:nvGrpSpPr>
        <p:grpSpPr bwMode="auto">
          <a:xfrm>
            <a:off x="5867400" y="1295400"/>
            <a:ext cx="1347788" cy="2071688"/>
            <a:chOff x="5295904" y="2357430"/>
            <a:chExt cx="1347798" cy="2071702"/>
          </a:xfrm>
        </p:grpSpPr>
        <p:grpSp>
          <p:nvGrpSpPr>
            <p:cNvPr id="40984" name="Группа 33"/>
            <p:cNvGrpSpPr>
              <a:grpSpLocks/>
            </p:cNvGrpSpPr>
            <p:nvPr/>
          </p:nvGrpSpPr>
          <p:grpSpPr bwMode="auto">
            <a:xfrm>
              <a:off x="5311502" y="2357430"/>
              <a:ext cx="1332200" cy="2071702"/>
              <a:chOff x="5311502" y="2357430"/>
              <a:chExt cx="1332200" cy="2071702"/>
            </a:xfrm>
          </p:grpSpPr>
          <p:cxnSp>
            <p:nvCxnSpPr>
              <p:cNvPr id="2" name="Прямая со стрелкой 10"/>
              <p:cNvCxnSpPr/>
              <p:nvPr/>
            </p:nvCxnSpPr>
            <p:spPr>
              <a:xfrm rot="5400000">
                <a:off x="5036347" y="2821777"/>
                <a:ext cx="2071702" cy="1143009"/>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3" name="Прямоугольник 11"/>
              <p:cNvSpPr/>
              <p:nvPr/>
            </p:nvSpPr>
            <p:spPr>
              <a:xfrm rot="18031139">
                <a:off x="5438780" y="2795582"/>
                <a:ext cx="668773"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b</a:t>
                </a:r>
                <a:endParaRPr kumimoji="0"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grpSp>
        <p:cxnSp>
          <p:nvCxnSpPr>
            <p:cNvPr id="4" name="Прямая со стрелкой 9"/>
            <p:cNvCxnSpPr/>
            <p:nvPr/>
          </p:nvCxnSpPr>
          <p:spPr>
            <a:xfrm rot="5400000" flipH="1" flipV="1">
              <a:off x="5188747" y="2831302"/>
              <a:ext cx="571504" cy="3571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17" name="Группа 12"/>
          <p:cNvGrpSpPr>
            <a:grpSpLocks/>
          </p:cNvGrpSpPr>
          <p:nvPr/>
        </p:nvGrpSpPr>
        <p:grpSpPr bwMode="auto">
          <a:xfrm>
            <a:off x="2286000" y="3048000"/>
            <a:ext cx="3071813" cy="923925"/>
            <a:chOff x="857224" y="1928802"/>
            <a:chExt cx="3071834" cy="923330"/>
          </a:xfrm>
        </p:grpSpPr>
        <p:cxnSp>
          <p:nvCxnSpPr>
            <p:cNvPr id="14" name="Прямая со стрелкой 13"/>
            <p:cNvCxnSpPr/>
            <p:nvPr/>
          </p:nvCxnSpPr>
          <p:spPr>
            <a:xfrm>
              <a:off x="857224" y="2785500"/>
              <a:ext cx="3071834" cy="158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5" name="Прямоугольник 14"/>
            <p:cNvSpPr/>
            <p:nvPr/>
          </p:nvSpPr>
          <p:spPr>
            <a:xfrm>
              <a:off x="2143108" y="1928802"/>
              <a:ext cx="647934"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a</a:t>
              </a:r>
            </a:p>
          </p:txBody>
        </p:sp>
        <p:cxnSp>
          <p:nvCxnSpPr>
            <p:cNvPr id="16" name="Прямая со стрелкой 15"/>
            <p:cNvCxnSpPr/>
            <p:nvPr/>
          </p:nvCxnSpPr>
          <p:spPr>
            <a:xfrm>
              <a:off x="2214546" y="2142977"/>
              <a:ext cx="571504" cy="158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18" name="Group 17"/>
          <p:cNvGrpSpPr>
            <a:grpSpLocks/>
          </p:cNvGrpSpPr>
          <p:nvPr/>
        </p:nvGrpSpPr>
        <p:grpSpPr bwMode="auto">
          <a:xfrm>
            <a:off x="1066800" y="3962400"/>
            <a:ext cx="4267200" cy="2071688"/>
            <a:chOff x="672" y="2496"/>
            <a:chExt cx="2655" cy="1305"/>
          </a:xfrm>
        </p:grpSpPr>
        <p:cxnSp>
          <p:nvCxnSpPr>
            <p:cNvPr id="24" name="Прямая со стрелкой 23"/>
            <p:cNvCxnSpPr>
              <a:cxnSpLocks noChangeShapeType="1"/>
            </p:cNvCxnSpPr>
            <p:nvPr/>
          </p:nvCxnSpPr>
          <p:spPr bwMode="auto">
            <a:xfrm flipV="1">
              <a:off x="672" y="2496"/>
              <a:ext cx="2655" cy="1305"/>
            </a:xfrm>
            <a:prstGeom prst="straightConnector1">
              <a:avLst/>
            </a:prstGeom>
            <a:noFill/>
            <a:ln w="42500" algn="ctr">
              <a:solidFill>
                <a:srgbClr val="FF0000"/>
              </a:solidFill>
              <a:round/>
              <a:headEnd/>
              <a:tailEnd type="arrow" w="med" len="med"/>
            </a:ln>
            <a:effectLst>
              <a:outerShdw dist="38100" dir="5400000" rotWithShape="0">
                <a:srgbClr val="000000">
                  <a:alpha val="39999"/>
                </a:srgbClr>
              </a:outerShdw>
            </a:effectLst>
          </p:spPr>
        </p:cxnSp>
        <p:grpSp>
          <p:nvGrpSpPr>
            <p:cNvPr id="40978" name="Группа 27"/>
            <p:cNvGrpSpPr>
              <a:grpSpLocks/>
            </p:cNvGrpSpPr>
            <p:nvPr/>
          </p:nvGrpSpPr>
          <p:grpSpPr bwMode="auto">
            <a:xfrm rot="6208747">
              <a:off x="1707" y="3141"/>
              <a:ext cx="528" cy="582"/>
              <a:chOff x="1142976" y="5064049"/>
              <a:chExt cx="839036" cy="923330"/>
            </a:xfrm>
          </p:grpSpPr>
          <p:cxnSp>
            <p:nvCxnSpPr>
              <p:cNvPr id="26" name="Прямая со стрелкой 25"/>
              <p:cNvCxnSpPr/>
              <p:nvPr/>
            </p:nvCxnSpPr>
            <p:spPr>
              <a:xfrm rot="16200000" flipV="1">
                <a:off x="1108929" y="5468692"/>
                <a:ext cx="496739" cy="4290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7" name="Прямоугольник 26"/>
              <p:cNvSpPr/>
              <p:nvPr/>
            </p:nvSpPr>
            <p:spPr>
              <a:xfrm rot="13491763">
                <a:off x="1390183" y="5064049"/>
                <a:ext cx="591829"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c</a:t>
                </a:r>
                <a:endParaRPr kumimoji="0"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grpSp>
      </p:grpSp>
      <p:grpSp>
        <p:nvGrpSpPr>
          <p:cNvPr id="20" name="Группа 7"/>
          <p:cNvGrpSpPr>
            <a:grpSpLocks/>
          </p:cNvGrpSpPr>
          <p:nvPr/>
        </p:nvGrpSpPr>
        <p:grpSpPr bwMode="auto">
          <a:xfrm>
            <a:off x="838200" y="3886200"/>
            <a:ext cx="1447800" cy="2147888"/>
            <a:chOff x="5295904" y="2357430"/>
            <a:chExt cx="1347798" cy="2071702"/>
          </a:xfrm>
        </p:grpSpPr>
        <p:grpSp>
          <p:nvGrpSpPr>
            <p:cNvPr id="40973" name="Группа 33"/>
            <p:cNvGrpSpPr>
              <a:grpSpLocks/>
            </p:cNvGrpSpPr>
            <p:nvPr/>
          </p:nvGrpSpPr>
          <p:grpSpPr bwMode="auto">
            <a:xfrm>
              <a:off x="5311502" y="2357430"/>
              <a:ext cx="1332200" cy="2071702"/>
              <a:chOff x="5311502" y="2357430"/>
              <a:chExt cx="1332200" cy="2071702"/>
            </a:xfrm>
          </p:grpSpPr>
          <p:cxnSp>
            <p:nvCxnSpPr>
              <p:cNvPr id="11" name="Прямая со стрелкой 10"/>
              <p:cNvCxnSpPr/>
              <p:nvPr/>
            </p:nvCxnSpPr>
            <p:spPr>
              <a:xfrm rot="5400000">
                <a:off x="5036663" y="2822092"/>
                <a:ext cx="2071702" cy="1142376"/>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2" name="Прямоугольник 11"/>
              <p:cNvSpPr/>
              <p:nvPr/>
            </p:nvSpPr>
            <p:spPr>
              <a:xfrm rot="18031139">
                <a:off x="5438780" y="2795582"/>
                <a:ext cx="668773" cy="923330"/>
              </a:xfrm>
              <a:prstGeom prst="rect">
                <a:avLst/>
              </a:prstGeom>
              <a:noFill/>
            </p:spPr>
            <p:txBody>
              <a:bodyPr wrap="none">
                <a:spAutoFit/>
              </a:bodyPr>
              <a:lstStyle/>
              <a:p>
                <a:pPr algn="ctr" fontAlgn="auto">
                  <a:spcBef>
                    <a:spcPts val="0"/>
                  </a:spcBef>
                  <a:spcAft>
                    <a:spcPts val="0"/>
                  </a:spcAft>
                  <a:defRPr/>
                </a:pPr>
                <a:r>
                  <a:rPr kumimoji="0"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b</a:t>
                </a:r>
                <a:endParaRPr kumimoji="0"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grpSp>
        <p:cxnSp>
          <p:nvCxnSpPr>
            <p:cNvPr id="10" name="Прямая со стрелкой 9"/>
            <p:cNvCxnSpPr/>
            <p:nvPr/>
          </p:nvCxnSpPr>
          <p:spPr>
            <a:xfrm rot="5400000" flipH="1" flipV="1">
              <a:off x="5188391" y="2830898"/>
              <a:ext cx="572665" cy="3576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22" name="Прямоугольник 21"/>
          <p:cNvPicPr>
            <a:picLocks noChangeArrowheads="1"/>
          </p:cNvPicPr>
          <p:nvPr/>
        </p:nvPicPr>
        <p:blipFill>
          <a:blip r:embed="rId2" cstate="email">
            <a:grayscl/>
          </a:blip>
          <a:srcRect/>
          <a:stretch>
            <a:fillRect/>
          </a:stretch>
        </p:blipFill>
        <p:spPr bwMode="auto">
          <a:xfrm>
            <a:off x="5257800" y="4800600"/>
            <a:ext cx="3194050" cy="1127125"/>
          </a:xfrm>
          <a:prstGeom prst="rect">
            <a:avLst/>
          </a:prstGeom>
          <a:noFill/>
          <a:ln w="9525">
            <a:noFill/>
            <a:miter lim="800000"/>
            <a:headEnd/>
            <a:tailEnd/>
          </a:ln>
        </p:spPr>
      </p:pic>
      <p:sp>
        <p:nvSpPr>
          <p:cNvPr id="87068" name="Line 28"/>
          <p:cNvSpPr>
            <a:spLocks noChangeShapeType="1"/>
          </p:cNvSpPr>
          <p:nvPr/>
        </p:nvSpPr>
        <p:spPr bwMode="auto">
          <a:xfrm>
            <a:off x="5715000" y="5105400"/>
            <a:ext cx="457200" cy="0"/>
          </a:xfrm>
          <a:prstGeom prst="line">
            <a:avLst/>
          </a:prstGeom>
          <a:noFill/>
          <a:ln w="9525">
            <a:solidFill>
              <a:schemeClr val="tx1"/>
            </a:solidFill>
            <a:round/>
            <a:headEnd/>
            <a:tailEnd type="triangle" w="med" len="med"/>
          </a:ln>
        </p:spPr>
        <p:txBody>
          <a:bodyPr/>
          <a:lstStyle/>
          <a:p>
            <a:endParaRPr lang="ru-RU"/>
          </a:p>
        </p:txBody>
      </p:sp>
      <p:sp>
        <p:nvSpPr>
          <p:cNvPr id="87069" name="Line 29"/>
          <p:cNvSpPr>
            <a:spLocks noChangeShapeType="1"/>
          </p:cNvSpPr>
          <p:nvPr/>
        </p:nvSpPr>
        <p:spPr bwMode="auto">
          <a:xfrm>
            <a:off x="6477000" y="5105400"/>
            <a:ext cx="457200" cy="0"/>
          </a:xfrm>
          <a:prstGeom prst="line">
            <a:avLst/>
          </a:prstGeom>
          <a:noFill/>
          <a:ln w="9525">
            <a:solidFill>
              <a:schemeClr val="tx1"/>
            </a:solidFill>
            <a:round/>
            <a:headEnd/>
            <a:tailEnd type="triangle" w="med" len="med"/>
          </a:ln>
        </p:spPr>
        <p:txBody>
          <a:bodyPr/>
          <a:lstStyle/>
          <a:p>
            <a:endParaRPr lang="ru-RU"/>
          </a:p>
        </p:txBody>
      </p:sp>
      <p:sp>
        <p:nvSpPr>
          <p:cNvPr id="87070" name="Line 30"/>
          <p:cNvSpPr>
            <a:spLocks noChangeShapeType="1"/>
          </p:cNvSpPr>
          <p:nvPr/>
        </p:nvSpPr>
        <p:spPr bwMode="auto">
          <a:xfrm>
            <a:off x="7620000" y="5105400"/>
            <a:ext cx="457200" cy="0"/>
          </a:xfrm>
          <a:prstGeom prst="line">
            <a:avLst/>
          </a:prstGeom>
          <a:noFill/>
          <a:ln w="9525">
            <a:solidFill>
              <a:schemeClr val="tx1"/>
            </a:solidFill>
            <a:round/>
            <a:headEnd/>
            <a:tailEnd type="triangle" w="med" len="med"/>
          </a:ln>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par>
                                <p:cTn id="8" presetID="22" presetClass="entr" presetSubtype="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20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2000"/>
                                        <p:tgtEl>
                                          <p:spTgt spid="18"/>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2000"/>
                                        <p:tgtEl>
                                          <p:spTgt spid="2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7068"/>
                                        </p:tgtEl>
                                        <p:attrNameLst>
                                          <p:attrName>style.visibility</p:attrName>
                                        </p:attrNameLst>
                                      </p:cBhvr>
                                      <p:to>
                                        <p:strVal val="visible"/>
                                      </p:to>
                                    </p:set>
                                    <p:animEffect transition="in" filter="wipe(left)">
                                      <p:cBhvr>
                                        <p:cTn id="22" dur="2000"/>
                                        <p:tgtEl>
                                          <p:spTgt spid="8706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7069"/>
                                        </p:tgtEl>
                                        <p:attrNameLst>
                                          <p:attrName>style.visibility</p:attrName>
                                        </p:attrNameLst>
                                      </p:cBhvr>
                                      <p:to>
                                        <p:strVal val="visible"/>
                                      </p:to>
                                    </p:set>
                                    <p:animEffect transition="in" filter="wipe(left)">
                                      <p:cBhvr>
                                        <p:cTn id="25" dur="2000"/>
                                        <p:tgtEl>
                                          <p:spTgt spid="870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7070"/>
                                        </p:tgtEl>
                                        <p:attrNameLst>
                                          <p:attrName>style.visibility</p:attrName>
                                        </p:attrNameLst>
                                      </p:cBhvr>
                                      <p:to>
                                        <p:strVal val="visible"/>
                                      </p:to>
                                    </p:set>
                                    <p:animEffect transition="in" filter="wipe(left)">
                                      <p:cBhvr>
                                        <p:cTn id="28" dur="2000"/>
                                        <p:tgtEl>
                                          <p:spTgt spid="870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68" grpId="0" animBg="1"/>
      <p:bldP spid="87069" grpId="0" animBg="1"/>
      <p:bldP spid="8707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685800" y="990600"/>
            <a:ext cx="7772400" cy="1143000"/>
          </a:xfrm>
        </p:spPr>
        <p:txBody>
          <a:bodyPr/>
          <a:lstStyle/>
          <a:p>
            <a:pPr eaLnBrk="1" hangingPunct="1">
              <a:defRPr/>
            </a:pPr>
            <a:r>
              <a:rPr lang="ru-RU" sz="6000" b="1" smtClean="0">
                <a:solidFill>
                  <a:srgbClr val="FF0000"/>
                </a:solidFill>
                <a:effectLst>
                  <a:outerShdw blurRad="38100" dist="38100" dir="2700000" algn="tl">
                    <a:srgbClr val="000000"/>
                  </a:outerShdw>
                </a:effectLst>
              </a:rPr>
              <a:t>«Это мы не проходили,</a:t>
            </a:r>
            <a:br>
              <a:rPr lang="ru-RU" sz="6000" b="1" smtClean="0">
                <a:solidFill>
                  <a:srgbClr val="FF0000"/>
                </a:solidFill>
                <a:effectLst>
                  <a:outerShdw blurRad="38100" dist="38100" dir="2700000" algn="tl">
                    <a:srgbClr val="000000"/>
                  </a:outerShdw>
                </a:effectLst>
              </a:rPr>
            </a:br>
            <a:r>
              <a:rPr lang="ru-RU" sz="6000" b="1" smtClean="0">
                <a:solidFill>
                  <a:srgbClr val="FF0000"/>
                </a:solidFill>
                <a:effectLst>
                  <a:outerShdw blurRad="38100" dist="38100" dir="2700000" algn="tl">
                    <a:srgbClr val="000000"/>
                  </a:outerShdw>
                </a:effectLst>
              </a:rPr>
              <a:t>Это нам не задавали!»</a:t>
            </a:r>
          </a:p>
        </p:txBody>
      </p:sp>
      <p:pic>
        <p:nvPicPr>
          <p:cNvPr id="41987" name="Picture 3" descr="j0213531"/>
          <p:cNvPicPr>
            <a:picLocks noChangeAspect="1" noChangeArrowheads="1" noCrop="1"/>
          </p:cNvPicPr>
          <p:nvPr/>
        </p:nvPicPr>
        <p:blipFill>
          <a:blip r:embed="rId2"/>
          <a:srcRect/>
          <a:stretch>
            <a:fillRect/>
          </a:stretch>
        </p:blipFill>
        <p:spPr bwMode="auto">
          <a:xfrm>
            <a:off x="5029200" y="3124200"/>
            <a:ext cx="2690813" cy="2690813"/>
          </a:xfrm>
          <a:prstGeom prst="rect">
            <a:avLst/>
          </a:prstGeom>
          <a:noFill/>
          <a:ln w="9525">
            <a:noFill/>
            <a:miter lim="800000"/>
            <a:headEnd/>
            <a:tailEnd/>
          </a:ln>
        </p:spPr>
      </p:pic>
      <p:pic>
        <p:nvPicPr>
          <p:cNvPr id="41988" name="Picture 4" descr="PE02002_"/>
          <p:cNvPicPr>
            <a:picLocks noChangeAspect="1" noChangeArrowheads="1"/>
          </p:cNvPicPr>
          <p:nvPr/>
        </p:nvPicPr>
        <p:blipFill>
          <a:blip r:embed="rId3"/>
          <a:srcRect/>
          <a:stretch>
            <a:fillRect/>
          </a:stretch>
        </p:blipFill>
        <p:spPr bwMode="auto">
          <a:xfrm>
            <a:off x="1295400" y="2971800"/>
            <a:ext cx="2881313"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43011" name="Oval 4"/>
          <p:cNvSpPr>
            <a:spLocks noChangeArrowheads="1"/>
          </p:cNvSpPr>
          <p:nvPr/>
        </p:nvSpPr>
        <p:spPr bwMode="auto">
          <a:xfrm>
            <a:off x="3657600" y="2362200"/>
            <a:ext cx="2057400" cy="1981200"/>
          </a:xfrm>
          <a:prstGeom prst="ellipse">
            <a:avLst/>
          </a:prstGeom>
          <a:solidFill>
            <a:srgbClr val="FF0000"/>
          </a:solidFill>
          <a:ln w="9525">
            <a:solidFill>
              <a:schemeClr val="tx1"/>
            </a:solidFill>
            <a:round/>
            <a:headEnd/>
            <a:tailEnd/>
          </a:ln>
        </p:spPr>
        <p:txBody>
          <a:bodyPr wrap="none" anchor="ctr"/>
          <a:lstStyle/>
          <a:p>
            <a:endParaRPr lang="ru-RU"/>
          </a:p>
        </p:txBody>
      </p:sp>
      <p:sp>
        <p:nvSpPr>
          <p:cNvPr id="43012" name="Text Box 5"/>
          <p:cNvSpPr txBox="1">
            <a:spLocks noChangeArrowheads="1"/>
          </p:cNvSpPr>
          <p:nvPr/>
        </p:nvSpPr>
        <p:spPr bwMode="auto">
          <a:xfrm>
            <a:off x="3733800" y="3048000"/>
            <a:ext cx="1981200" cy="519113"/>
          </a:xfrm>
          <a:prstGeom prst="rect">
            <a:avLst/>
          </a:prstGeom>
          <a:noFill/>
          <a:ln w="9525">
            <a:noFill/>
            <a:miter lim="800000"/>
            <a:headEnd/>
            <a:tailEnd/>
          </a:ln>
        </p:spPr>
        <p:txBody>
          <a:bodyPr>
            <a:spAutoFit/>
          </a:bodyPr>
          <a:lstStyle/>
          <a:p>
            <a:pPr>
              <a:spcBef>
                <a:spcPct val="50000"/>
              </a:spcBef>
            </a:pPr>
            <a:r>
              <a:rPr lang="ru-RU" sz="2800" b="1">
                <a:latin typeface="Arial Narrow" pitchFamily="34" charset="0"/>
              </a:rPr>
              <a:t>Математика</a:t>
            </a:r>
          </a:p>
        </p:txBody>
      </p:sp>
      <p:sp>
        <p:nvSpPr>
          <p:cNvPr id="43013" name="Oval 6">
            <a:hlinkClick r:id="rId2" action="ppaction://hlinksldjump"/>
          </p:cNvPr>
          <p:cNvSpPr>
            <a:spLocks noChangeArrowheads="1"/>
          </p:cNvSpPr>
          <p:nvPr/>
        </p:nvSpPr>
        <p:spPr bwMode="auto">
          <a:xfrm>
            <a:off x="6248400" y="1676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14" name="Text Box 8">
            <a:hlinkClick r:id="rId2" action="ppaction://hlinksldjump"/>
          </p:cNvPr>
          <p:cNvSpPr txBox="1">
            <a:spLocks noChangeArrowheads="1"/>
          </p:cNvSpPr>
          <p:nvPr/>
        </p:nvSpPr>
        <p:spPr bwMode="auto">
          <a:xfrm>
            <a:off x="6172200" y="2057400"/>
            <a:ext cx="2184400" cy="457200"/>
          </a:xfrm>
          <a:prstGeom prst="rect">
            <a:avLst/>
          </a:prstGeom>
          <a:noFill/>
          <a:ln w="9525">
            <a:noFill/>
            <a:miter lim="800000"/>
            <a:headEnd/>
            <a:tailEnd/>
          </a:ln>
        </p:spPr>
        <p:txBody>
          <a:bodyPr wrap="none">
            <a:spAutoFit/>
          </a:bodyPr>
          <a:lstStyle/>
          <a:p>
            <a:r>
              <a:rPr lang="ru-RU" sz="2400" b="1">
                <a:latin typeface="Arial Narrow" pitchFamily="34" charset="0"/>
              </a:rPr>
              <a:t>Электротехника</a:t>
            </a:r>
          </a:p>
        </p:txBody>
      </p:sp>
      <p:sp>
        <p:nvSpPr>
          <p:cNvPr id="43015" name="Oval 9"/>
          <p:cNvSpPr>
            <a:spLocks noChangeArrowheads="1"/>
          </p:cNvSpPr>
          <p:nvPr/>
        </p:nvSpPr>
        <p:spPr bwMode="auto">
          <a:xfrm>
            <a:off x="6400800" y="3962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16" name="Oval 10">
            <a:hlinkClick r:id="rId3" action="ppaction://hlinksldjump"/>
          </p:cNvPr>
          <p:cNvSpPr>
            <a:spLocks noChangeArrowheads="1"/>
          </p:cNvSpPr>
          <p:nvPr/>
        </p:nvSpPr>
        <p:spPr bwMode="auto">
          <a:xfrm>
            <a:off x="3657600" y="5105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17" name="Oval 11">
            <a:hlinkClick r:id="rId4" action="ppaction://hlinksldjump"/>
          </p:cNvPr>
          <p:cNvSpPr>
            <a:spLocks noChangeArrowheads="1"/>
          </p:cNvSpPr>
          <p:nvPr/>
        </p:nvSpPr>
        <p:spPr bwMode="auto">
          <a:xfrm>
            <a:off x="838200" y="3962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18" name="Text Box 12">
            <a:hlinkClick r:id="rId5" action="ppaction://hlinksldjump"/>
          </p:cNvPr>
          <p:cNvSpPr txBox="1">
            <a:spLocks noChangeArrowheads="1"/>
          </p:cNvSpPr>
          <p:nvPr/>
        </p:nvSpPr>
        <p:spPr bwMode="auto">
          <a:xfrm>
            <a:off x="6553200" y="4191000"/>
            <a:ext cx="1825625" cy="822325"/>
          </a:xfrm>
          <a:prstGeom prst="rect">
            <a:avLst/>
          </a:prstGeom>
          <a:noFill/>
          <a:ln w="9525">
            <a:noFill/>
            <a:miter lim="800000"/>
            <a:headEnd/>
            <a:tailEnd/>
          </a:ln>
        </p:spPr>
        <p:txBody>
          <a:bodyPr wrap="none">
            <a:spAutoFit/>
          </a:bodyPr>
          <a:lstStyle/>
          <a:p>
            <a:pPr algn="ctr"/>
            <a:r>
              <a:rPr lang="ru-RU" sz="2400" b="1">
                <a:latin typeface="Arial Narrow" pitchFamily="34" charset="0"/>
              </a:rPr>
              <a:t>Техническая </a:t>
            </a:r>
          </a:p>
          <a:p>
            <a:pPr algn="ctr"/>
            <a:r>
              <a:rPr lang="ru-RU" sz="2400" b="1">
                <a:latin typeface="Arial Narrow" pitchFamily="34" charset="0"/>
              </a:rPr>
              <a:t>механика</a:t>
            </a:r>
          </a:p>
        </p:txBody>
      </p:sp>
      <p:sp>
        <p:nvSpPr>
          <p:cNvPr id="43019" name="Text Box 13">
            <a:hlinkClick r:id="rId3" action="ppaction://hlinksldjump"/>
          </p:cNvPr>
          <p:cNvSpPr txBox="1">
            <a:spLocks noChangeArrowheads="1"/>
          </p:cNvSpPr>
          <p:nvPr/>
        </p:nvSpPr>
        <p:spPr bwMode="auto">
          <a:xfrm>
            <a:off x="3886200" y="5334000"/>
            <a:ext cx="1547813" cy="822325"/>
          </a:xfrm>
          <a:prstGeom prst="rect">
            <a:avLst/>
          </a:prstGeom>
          <a:noFill/>
          <a:ln w="9525">
            <a:noFill/>
            <a:miter lim="800000"/>
            <a:headEnd/>
            <a:tailEnd/>
          </a:ln>
        </p:spPr>
        <p:txBody>
          <a:bodyPr wrap="none">
            <a:spAutoFit/>
          </a:bodyPr>
          <a:lstStyle/>
          <a:p>
            <a:pPr algn="ctr"/>
            <a:r>
              <a:rPr lang="ru-RU" sz="2400" b="1">
                <a:latin typeface="Arial Narrow" pitchFamily="34" charset="0"/>
              </a:rPr>
              <a:t>Экономика</a:t>
            </a:r>
          </a:p>
          <a:p>
            <a:pPr algn="ctr"/>
            <a:r>
              <a:rPr lang="ru-RU" sz="2400" b="1">
                <a:latin typeface="Arial Narrow" pitchFamily="34" charset="0"/>
              </a:rPr>
              <a:t>отрасли</a:t>
            </a:r>
          </a:p>
        </p:txBody>
      </p:sp>
      <p:sp>
        <p:nvSpPr>
          <p:cNvPr id="43020" name="Text Box 14">
            <a:hlinkClick r:id="rId4" action="ppaction://hlinksldjump"/>
          </p:cNvPr>
          <p:cNvSpPr txBox="1">
            <a:spLocks noChangeArrowheads="1"/>
          </p:cNvSpPr>
          <p:nvPr/>
        </p:nvSpPr>
        <p:spPr bwMode="auto">
          <a:xfrm>
            <a:off x="1219200" y="4343400"/>
            <a:ext cx="1349375" cy="457200"/>
          </a:xfrm>
          <a:prstGeom prst="rect">
            <a:avLst/>
          </a:prstGeom>
          <a:noFill/>
          <a:ln w="9525">
            <a:noFill/>
            <a:miter lim="800000"/>
            <a:headEnd/>
            <a:tailEnd/>
          </a:ln>
        </p:spPr>
        <p:txBody>
          <a:bodyPr wrap="none">
            <a:spAutoFit/>
          </a:bodyPr>
          <a:lstStyle/>
          <a:p>
            <a:r>
              <a:rPr lang="ru-RU" sz="2400" b="1">
                <a:latin typeface="Arial Narrow" pitchFamily="34" charset="0"/>
              </a:rPr>
              <a:t>Геодезия</a:t>
            </a:r>
          </a:p>
        </p:txBody>
      </p:sp>
      <p:sp>
        <p:nvSpPr>
          <p:cNvPr id="43021" name="Oval 15"/>
          <p:cNvSpPr>
            <a:spLocks noChangeArrowheads="1"/>
          </p:cNvSpPr>
          <p:nvPr/>
        </p:nvSpPr>
        <p:spPr bwMode="auto">
          <a:xfrm>
            <a:off x="914400" y="1676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22" name="Oval 16"/>
          <p:cNvSpPr>
            <a:spLocks noChangeArrowheads="1"/>
          </p:cNvSpPr>
          <p:nvPr/>
        </p:nvSpPr>
        <p:spPr bwMode="auto">
          <a:xfrm>
            <a:off x="3581400" y="533400"/>
            <a:ext cx="2133600" cy="1219200"/>
          </a:xfrm>
          <a:prstGeom prst="ellipse">
            <a:avLst/>
          </a:prstGeom>
          <a:solidFill>
            <a:srgbClr val="3399FF"/>
          </a:solidFill>
          <a:ln w="9525">
            <a:solidFill>
              <a:schemeClr val="tx1"/>
            </a:solidFill>
            <a:round/>
            <a:headEnd/>
            <a:tailEnd/>
          </a:ln>
        </p:spPr>
        <p:txBody>
          <a:bodyPr wrap="none" anchor="ctr"/>
          <a:lstStyle/>
          <a:p>
            <a:pPr algn="ctr"/>
            <a:endParaRPr lang="ru-RU"/>
          </a:p>
        </p:txBody>
      </p:sp>
      <p:sp>
        <p:nvSpPr>
          <p:cNvPr id="43023" name="Text Box 21">
            <a:hlinkClick r:id="rId6" action="ppaction://hlinksldjump"/>
          </p:cNvPr>
          <p:cNvSpPr txBox="1">
            <a:spLocks noChangeArrowheads="1"/>
          </p:cNvSpPr>
          <p:nvPr/>
        </p:nvSpPr>
        <p:spPr bwMode="auto">
          <a:xfrm>
            <a:off x="1143000" y="1828800"/>
            <a:ext cx="1703388" cy="822325"/>
          </a:xfrm>
          <a:prstGeom prst="rect">
            <a:avLst/>
          </a:prstGeom>
          <a:noFill/>
          <a:ln w="9525">
            <a:noFill/>
            <a:miter lim="800000"/>
            <a:headEnd/>
            <a:tailEnd/>
          </a:ln>
        </p:spPr>
        <p:txBody>
          <a:bodyPr wrap="none">
            <a:spAutoFit/>
          </a:bodyPr>
          <a:lstStyle/>
          <a:p>
            <a:pPr algn="ctr"/>
            <a:r>
              <a:rPr lang="ru-RU" sz="2400" b="1">
                <a:latin typeface="Arial Narrow" pitchFamily="34" charset="0"/>
              </a:rPr>
              <a:t>Ремонт</a:t>
            </a:r>
          </a:p>
          <a:p>
            <a:pPr algn="ctr"/>
            <a:r>
              <a:rPr lang="ru-RU" sz="2400" b="1">
                <a:latin typeface="Arial Narrow" pitchFamily="34" charset="0"/>
              </a:rPr>
              <a:t>автомобиля</a:t>
            </a:r>
          </a:p>
        </p:txBody>
      </p:sp>
      <p:sp>
        <p:nvSpPr>
          <p:cNvPr id="43024" name="Text Box 22">
            <a:hlinkClick r:id="rId7" action="ppaction://hlinksldjump"/>
          </p:cNvPr>
          <p:cNvSpPr txBox="1">
            <a:spLocks noChangeArrowheads="1"/>
          </p:cNvSpPr>
          <p:nvPr/>
        </p:nvSpPr>
        <p:spPr bwMode="auto">
          <a:xfrm>
            <a:off x="3581400" y="914400"/>
            <a:ext cx="2120900" cy="457200"/>
          </a:xfrm>
          <a:prstGeom prst="rect">
            <a:avLst/>
          </a:prstGeom>
          <a:noFill/>
          <a:ln w="9525">
            <a:noFill/>
            <a:miter lim="800000"/>
            <a:headEnd/>
            <a:tailEnd/>
          </a:ln>
        </p:spPr>
        <p:txBody>
          <a:bodyPr wrap="none">
            <a:spAutoFit/>
          </a:bodyPr>
          <a:lstStyle/>
          <a:p>
            <a:r>
              <a:rPr lang="ru-RU" sz="2400" b="1">
                <a:latin typeface="Arial Narrow" pitchFamily="34" charset="0"/>
              </a:rPr>
              <a:t>ТО автомобиля</a:t>
            </a:r>
          </a:p>
        </p:txBody>
      </p:sp>
      <p:sp>
        <p:nvSpPr>
          <p:cNvPr id="43025" name="Line 35"/>
          <p:cNvSpPr>
            <a:spLocks noChangeShapeType="1"/>
          </p:cNvSpPr>
          <p:nvPr/>
        </p:nvSpPr>
        <p:spPr bwMode="auto">
          <a:xfrm flipV="1">
            <a:off x="5638800" y="2590800"/>
            <a:ext cx="762000" cy="457200"/>
          </a:xfrm>
          <a:prstGeom prst="line">
            <a:avLst/>
          </a:prstGeom>
          <a:noFill/>
          <a:ln w="9525">
            <a:solidFill>
              <a:schemeClr val="tx1"/>
            </a:solidFill>
            <a:round/>
            <a:headEnd/>
            <a:tailEnd type="triangle" w="med" len="med"/>
          </a:ln>
        </p:spPr>
        <p:txBody>
          <a:bodyPr/>
          <a:lstStyle/>
          <a:p>
            <a:endParaRPr lang="ru-RU"/>
          </a:p>
        </p:txBody>
      </p:sp>
      <p:sp>
        <p:nvSpPr>
          <p:cNvPr id="43026" name="Line 36"/>
          <p:cNvSpPr>
            <a:spLocks noChangeShapeType="1"/>
          </p:cNvSpPr>
          <p:nvPr/>
        </p:nvSpPr>
        <p:spPr bwMode="auto">
          <a:xfrm flipH="1" flipV="1">
            <a:off x="2895600" y="2590800"/>
            <a:ext cx="838200" cy="457200"/>
          </a:xfrm>
          <a:prstGeom prst="line">
            <a:avLst/>
          </a:prstGeom>
          <a:noFill/>
          <a:ln w="9525">
            <a:solidFill>
              <a:schemeClr val="tx1"/>
            </a:solidFill>
            <a:round/>
            <a:headEnd/>
            <a:tailEnd type="triangle" w="med" len="med"/>
          </a:ln>
        </p:spPr>
        <p:txBody>
          <a:bodyPr/>
          <a:lstStyle/>
          <a:p>
            <a:endParaRPr lang="ru-RU"/>
          </a:p>
        </p:txBody>
      </p:sp>
      <p:sp>
        <p:nvSpPr>
          <p:cNvPr id="43027" name="Line 39"/>
          <p:cNvSpPr>
            <a:spLocks noChangeShapeType="1"/>
          </p:cNvSpPr>
          <p:nvPr/>
        </p:nvSpPr>
        <p:spPr bwMode="auto">
          <a:xfrm flipV="1">
            <a:off x="4648200" y="1752600"/>
            <a:ext cx="0" cy="609600"/>
          </a:xfrm>
          <a:prstGeom prst="line">
            <a:avLst/>
          </a:prstGeom>
          <a:noFill/>
          <a:ln w="9525">
            <a:solidFill>
              <a:schemeClr val="tx1"/>
            </a:solidFill>
            <a:round/>
            <a:headEnd/>
            <a:tailEnd type="triangle" w="med" len="med"/>
          </a:ln>
        </p:spPr>
        <p:txBody>
          <a:bodyPr/>
          <a:lstStyle/>
          <a:p>
            <a:endParaRPr lang="ru-RU"/>
          </a:p>
        </p:txBody>
      </p:sp>
      <p:sp>
        <p:nvSpPr>
          <p:cNvPr id="43028" name="Line 43"/>
          <p:cNvSpPr>
            <a:spLocks noChangeShapeType="1"/>
          </p:cNvSpPr>
          <p:nvPr/>
        </p:nvSpPr>
        <p:spPr bwMode="auto">
          <a:xfrm>
            <a:off x="4648200" y="4343400"/>
            <a:ext cx="0" cy="762000"/>
          </a:xfrm>
          <a:prstGeom prst="line">
            <a:avLst/>
          </a:prstGeom>
          <a:noFill/>
          <a:ln w="9525">
            <a:solidFill>
              <a:schemeClr val="tx1"/>
            </a:solidFill>
            <a:round/>
            <a:headEnd/>
            <a:tailEnd type="triangle" w="med" len="med"/>
          </a:ln>
        </p:spPr>
        <p:txBody>
          <a:bodyPr/>
          <a:lstStyle/>
          <a:p>
            <a:endParaRPr lang="ru-RU"/>
          </a:p>
        </p:txBody>
      </p:sp>
      <p:sp>
        <p:nvSpPr>
          <p:cNvPr id="43029" name="Line 44"/>
          <p:cNvSpPr>
            <a:spLocks noChangeShapeType="1"/>
          </p:cNvSpPr>
          <p:nvPr/>
        </p:nvSpPr>
        <p:spPr bwMode="auto">
          <a:xfrm flipH="1">
            <a:off x="2895600" y="3657600"/>
            <a:ext cx="838200" cy="685800"/>
          </a:xfrm>
          <a:prstGeom prst="line">
            <a:avLst/>
          </a:prstGeom>
          <a:noFill/>
          <a:ln w="9525">
            <a:solidFill>
              <a:schemeClr val="tx1"/>
            </a:solidFill>
            <a:round/>
            <a:headEnd/>
            <a:tailEnd type="triangle" w="med" len="med"/>
          </a:ln>
        </p:spPr>
        <p:txBody>
          <a:bodyPr/>
          <a:lstStyle/>
          <a:p>
            <a:endParaRPr lang="ru-RU"/>
          </a:p>
        </p:txBody>
      </p:sp>
      <p:sp>
        <p:nvSpPr>
          <p:cNvPr id="43030" name="Line 45"/>
          <p:cNvSpPr>
            <a:spLocks noChangeShapeType="1"/>
          </p:cNvSpPr>
          <p:nvPr/>
        </p:nvSpPr>
        <p:spPr bwMode="auto">
          <a:xfrm>
            <a:off x="5638800" y="3733800"/>
            <a:ext cx="838200" cy="609600"/>
          </a:xfrm>
          <a:prstGeom prst="line">
            <a:avLst/>
          </a:prstGeom>
          <a:noFill/>
          <a:ln w="9525">
            <a:solidFill>
              <a:schemeClr val="tx1"/>
            </a:solidFill>
            <a:round/>
            <a:headEnd/>
            <a:tailEnd type="triangle" w="med" len="med"/>
          </a:ln>
        </p:spPr>
        <p:txBody>
          <a:bodyPr/>
          <a:lstStyle/>
          <a:p>
            <a:endParaRPr lang="ru-RU"/>
          </a:p>
        </p:txBody>
      </p:sp>
      <p:sp>
        <p:nvSpPr>
          <p:cNvPr id="43031" name="Управляющая кнопка: далее 23">
            <a:hlinkClick r:id="rId8" action="ppaction://hlinksldjump" highlightClick="1"/>
          </p:cNvPr>
          <p:cNvSpPr>
            <a:spLocks noChangeArrowheads="1"/>
          </p:cNvSpPr>
          <p:nvPr/>
        </p:nvSpPr>
        <p:spPr bwMode="auto">
          <a:xfrm>
            <a:off x="7543800" y="5638800"/>
            <a:ext cx="762000" cy="381000"/>
          </a:xfrm>
          <a:prstGeom prst="actionButtonForwardNext">
            <a:avLst/>
          </a:prstGeom>
          <a:solidFill>
            <a:srgbClr val="FF0000"/>
          </a:solidFill>
          <a:ln w="9525" algn="ctr">
            <a:solidFill>
              <a:schemeClr val="tx1"/>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97636" name="Rectangle 4"/>
          <p:cNvSpPr>
            <a:spLocks noGrp="1" noChangeArrowheads="1"/>
          </p:cNvSpPr>
          <p:nvPr>
            <p:ph type="title"/>
          </p:nvPr>
        </p:nvSpPr>
        <p:spPr>
          <a:xfrm>
            <a:off x="685800" y="533400"/>
            <a:ext cx="8077200" cy="762000"/>
          </a:xfrm>
        </p:spPr>
        <p:txBody>
          <a:bodyPr/>
          <a:lstStyle/>
          <a:p>
            <a:pPr eaLnBrk="1" hangingPunct="1">
              <a:defRPr/>
            </a:pPr>
            <a:r>
              <a:rPr lang="ru-RU" sz="4000" b="1" smtClean="0">
                <a:solidFill>
                  <a:srgbClr val="FF0000"/>
                </a:solidFill>
                <a:effectLst>
                  <a:outerShdw blurRad="38100" dist="38100" dir="2700000" algn="tl">
                    <a:srgbClr val="000000"/>
                  </a:outerShdw>
                </a:effectLst>
              </a:rPr>
              <a:t>Математика и ТО автомобиля</a:t>
            </a:r>
          </a:p>
        </p:txBody>
      </p:sp>
      <p:sp>
        <p:nvSpPr>
          <p:cNvPr id="44036" name="Rectangle 5"/>
          <p:cNvSpPr>
            <a:spLocks noChangeArrowheads="1"/>
          </p:cNvSpPr>
          <p:nvPr/>
        </p:nvSpPr>
        <p:spPr bwMode="auto">
          <a:xfrm>
            <a:off x="685800" y="1828800"/>
            <a:ext cx="7924800" cy="2041525"/>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a:t>
            </a:r>
            <a:r>
              <a:rPr kumimoji="0" lang="ru-RU" sz="3200" b="1">
                <a:latin typeface="Arial Narrow" pitchFamily="34" charset="0"/>
              </a:rPr>
              <a:t>1. В летний период автомобиль ЗИЛ-130 расходует 30,5 литров бензина на 100 км пути. Сколько топлива нужно для перевозки груза в летний период на расстояние 320 км?</a:t>
            </a:r>
          </a:p>
        </p:txBody>
      </p:sp>
      <p:sp>
        <p:nvSpPr>
          <p:cNvPr id="158727" name="Rectangle 7"/>
          <p:cNvSpPr>
            <a:spLocks noChangeArrowheads="1"/>
          </p:cNvSpPr>
          <p:nvPr/>
        </p:nvSpPr>
        <p:spPr bwMode="auto">
          <a:xfrm>
            <a:off x="990600" y="4724400"/>
            <a:ext cx="4572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97,6 литров.</a:t>
            </a:r>
          </a:p>
        </p:txBody>
      </p:sp>
      <p:pic>
        <p:nvPicPr>
          <p:cNvPr id="44038" name="Picture 29" descr="RADNG"/>
          <p:cNvPicPr>
            <a:picLocks noChangeAspect="1" noChangeArrowheads="1"/>
          </p:cNvPicPr>
          <p:nvPr/>
        </p:nvPicPr>
        <p:blipFill>
          <a:blip r:embed="rId2"/>
          <a:srcRect/>
          <a:stretch>
            <a:fillRect/>
          </a:stretch>
        </p:blipFill>
        <p:spPr bwMode="auto">
          <a:xfrm>
            <a:off x="6705600" y="4038600"/>
            <a:ext cx="1266825" cy="213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45059" name="Rectangle 5"/>
          <p:cNvSpPr>
            <a:spLocks noChangeArrowheads="1"/>
          </p:cNvSpPr>
          <p:nvPr/>
        </p:nvSpPr>
        <p:spPr bwMode="auto">
          <a:xfrm>
            <a:off x="685800" y="1143000"/>
            <a:ext cx="7924800" cy="301625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a:t>
            </a:r>
            <a:r>
              <a:rPr kumimoji="0" lang="ru-RU" sz="3200" b="1">
                <a:latin typeface="Arial Narrow" pitchFamily="34" charset="0"/>
              </a:rPr>
              <a:t>2. В летний период автомобиль ЗИЛ-130 расходует 30,5 литров бензина на 100 км пути. Зимой расход топлива увеличивается на 10 %. Сколько топлива нужно для перевозки груза на расстояние 320 км в зимний период?</a:t>
            </a:r>
          </a:p>
        </p:txBody>
      </p:sp>
      <p:sp>
        <p:nvSpPr>
          <p:cNvPr id="158727" name="Rectangle 7"/>
          <p:cNvSpPr>
            <a:spLocks noChangeArrowheads="1"/>
          </p:cNvSpPr>
          <p:nvPr/>
        </p:nvSpPr>
        <p:spPr bwMode="auto">
          <a:xfrm>
            <a:off x="990600" y="4724400"/>
            <a:ext cx="4572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107,36 литров.</a:t>
            </a:r>
          </a:p>
        </p:txBody>
      </p:sp>
      <p:pic>
        <p:nvPicPr>
          <p:cNvPr id="45061" name="Picture 18" descr="1251783547_statut3_fl"/>
          <p:cNvPicPr>
            <a:picLocks noChangeAspect="1" noChangeArrowheads="1"/>
          </p:cNvPicPr>
          <p:nvPr/>
        </p:nvPicPr>
        <p:blipFill>
          <a:blip r:embed="rId2" cstate="email"/>
          <a:srcRect/>
          <a:stretch>
            <a:fillRect/>
          </a:stretch>
        </p:blipFill>
        <p:spPr bwMode="auto">
          <a:xfrm>
            <a:off x="6172200" y="3962400"/>
            <a:ext cx="1981200" cy="1919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98658" name="Rectangle 2"/>
          <p:cNvSpPr>
            <a:spLocks noChangeArrowheads="1"/>
          </p:cNvSpPr>
          <p:nvPr/>
        </p:nvSpPr>
        <p:spPr bwMode="auto">
          <a:xfrm>
            <a:off x="914400" y="2743200"/>
            <a:ext cx="7543800" cy="914400"/>
          </a:xfrm>
          <a:prstGeom prst="rect">
            <a:avLst/>
          </a:prstGeom>
          <a:noFill/>
          <a:ln w="9525">
            <a:noFill/>
            <a:miter lim="800000"/>
            <a:headEnd/>
            <a:tailEnd/>
          </a:ln>
          <a:effectLst/>
        </p:spPr>
        <p:txBody>
          <a:bodyPr lIns="92075" tIns="46038" rIns="92075" bIns="46038" anchor="ctr"/>
          <a:lstStyle/>
          <a:p>
            <a:pPr>
              <a:defRPr/>
            </a:pPr>
            <a:r>
              <a:rPr kumimoji="0" lang="ru-RU" sz="2800" b="1">
                <a:effectLst>
                  <a:outerShdw blurRad="38100" dist="38100" dir="2700000" algn="tl">
                    <a:srgbClr val="C0C0C0"/>
                  </a:outerShdw>
                </a:effectLst>
                <a:latin typeface="Arial Narrow" pitchFamily="34" charset="0"/>
              </a:rPr>
              <a:t>3. При правильной организации использования автомобильного транспорта может быть получена значительная экономия горючего.</a:t>
            </a:r>
            <a:br>
              <a:rPr kumimoji="0" lang="ru-RU" sz="2800" b="1">
                <a:effectLst>
                  <a:outerShdw blurRad="38100" dist="38100" dir="2700000" algn="tl">
                    <a:srgbClr val="C0C0C0"/>
                  </a:outerShdw>
                </a:effectLst>
                <a:latin typeface="Arial Narrow" pitchFamily="34" charset="0"/>
              </a:rPr>
            </a:br>
            <a:r>
              <a:rPr kumimoji="0" lang="ru-RU" sz="2800" b="1">
                <a:effectLst>
                  <a:outerShdw blurRad="38100" dist="38100" dir="2700000" algn="tl">
                    <a:srgbClr val="C0C0C0"/>
                  </a:outerShdw>
                </a:effectLst>
                <a:latin typeface="Arial Narrow" pitchFamily="34" charset="0"/>
              </a:rPr>
              <a:t>     </a:t>
            </a:r>
            <a:br>
              <a:rPr kumimoji="0" lang="ru-RU" sz="2800" b="1">
                <a:effectLst>
                  <a:outerShdw blurRad="38100" dist="38100" dir="2700000" algn="tl">
                    <a:srgbClr val="C0C0C0"/>
                  </a:outerShdw>
                </a:effectLst>
                <a:latin typeface="Arial Narrow" pitchFamily="34" charset="0"/>
              </a:rPr>
            </a:br>
            <a:r>
              <a:rPr kumimoji="0" lang="ru-RU" sz="2800" b="1">
                <a:effectLst>
                  <a:outerShdw blurRad="38100" dist="38100" dir="2700000" algn="tl">
                    <a:srgbClr val="C0C0C0"/>
                  </a:outerShdw>
                </a:effectLst>
                <a:latin typeface="Arial Narrow" pitchFamily="34" charset="0"/>
              </a:rPr>
              <a:t>Отсутствие нагрузки в кузове понижает расход горючего по сравнению с расходом горючего при движении автомобиля с номинальной нагрузкой, но при этом снижается и рациональность расхода горючего.</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98658" name="Rectangle 2"/>
          <p:cNvSpPr>
            <a:spLocks noChangeArrowheads="1"/>
          </p:cNvSpPr>
          <p:nvPr/>
        </p:nvSpPr>
        <p:spPr bwMode="auto">
          <a:xfrm>
            <a:off x="685800" y="1676400"/>
            <a:ext cx="7772400" cy="914400"/>
          </a:xfrm>
          <a:prstGeom prst="rect">
            <a:avLst/>
          </a:prstGeom>
          <a:noFill/>
          <a:ln w="9525">
            <a:noFill/>
            <a:miter lim="800000"/>
            <a:headEnd/>
            <a:tailEnd/>
          </a:ln>
          <a:effectLst/>
        </p:spPr>
        <p:txBody>
          <a:bodyPr lIns="92075" tIns="46038" rIns="92075" bIns="46038" anchor="ctr"/>
          <a:lstStyle/>
          <a:p>
            <a:pPr>
              <a:defRPr/>
            </a:pPr>
            <a:r>
              <a:rPr kumimoji="0" lang="ru-RU" sz="2400" b="1">
                <a:effectLst>
                  <a:outerShdw blurRad="38100" dist="38100" dir="2700000" algn="tl">
                    <a:srgbClr val="C0C0C0"/>
                  </a:outerShdw>
                </a:effectLst>
                <a:latin typeface="Arial Narrow" pitchFamily="34" charset="0"/>
              </a:rPr>
              <a:t>При перевозке полностью загруженного четырехтонного автомобиля требуется 30,5 литров топлива на 100 км. Если автомобиль загружен на 50% (т.е. перевозит 2 тонны груза), то требуется 27,0 литров горючего. На сколько процентов возрастает расход топлива на перевозку 1 тонны груза или на сколько процентов снижается рациональность расхода горючего? </a:t>
            </a:r>
          </a:p>
        </p:txBody>
      </p:sp>
      <p:graphicFrame>
        <p:nvGraphicFramePr>
          <p:cNvPr id="90149" name="Group 37"/>
          <p:cNvGraphicFramePr>
            <a:graphicFrameLocks noGrp="1"/>
          </p:cNvGraphicFramePr>
          <p:nvPr/>
        </p:nvGraphicFramePr>
        <p:xfrm>
          <a:off x="838200" y="3581400"/>
          <a:ext cx="7543800" cy="2407920"/>
        </p:xfrm>
        <a:graphic>
          <a:graphicData uri="http://schemas.openxmlformats.org/drawingml/2006/table">
            <a:tbl>
              <a:tblPr/>
              <a:tblGrid>
                <a:gridCol w="1905000"/>
                <a:gridCol w="1066800"/>
                <a:gridCol w="1554163"/>
                <a:gridCol w="1509712"/>
                <a:gridCol w="1508125"/>
              </a:tblGrid>
              <a:tr h="433388">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Автомобиль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Груз,т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Расход горючего,л/100 км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400" b="0" i="0" u="none" strike="noStrike" cap="none" normalizeH="0" baseline="0" smtClean="0">
                          <a:ln>
                            <a:noFill/>
                          </a:ln>
                          <a:solidFill>
                            <a:schemeClr val="tx1"/>
                          </a:solidFill>
                          <a:effectLst/>
                          <a:latin typeface="Arial Narrow" pitchFamily="34" charset="0"/>
                        </a:rPr>
                        <a:t>Расход горючего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Narrow" pitchFamily="34" charset="0"/>
                        </a:rPr>
                        <a:t>на 1т груза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r>
              <a:tr h="2921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л/100 км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575">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ЗИЛ-130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30,5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100,0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575">
                <a:tc vMerge="1">
                  <a:txBody>
                    <a:bodyPr/>
                    <a:lstStyle/>
                    <a:p>
                      <a:endParaRPr lang="ru-RU"/>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27,0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rgbClr val="FF0000"/>
                          </a:solidFill>
                          <a:effectLst/>
                          <a:latin typeface="Arial Narrow"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609600" y="457200"/>
            <a:ext cx="8077200" cy="914400"/>
          </a:xfrm>
        </p:spPr>
        <p:txBody>
          <a:bodyPr/>
          <a:lstStyle/>
          <a:p>
            <a:pPr eaLnBrk="1" hangingPunct="1">
              <a:defRPr/>
            </a:pPr>
            <a:r>
              <a:rPr lang="ru-RU" sz="2800" b="1" smtClean="0">
                <a:solidFill>
                  <a:srgbClr val="0000CC"/>
                </a:solidFill>
                <a:effectLst>
                  <a:outerShdw blurRad="38100" dist="38100" dir="2700000" algn="tl">
                    <a:srgbClr val="C0C0C0"/>
                  </a:outerShdw>
                </a:effectLst>
              </a:rPr>
              <a:t>Влияние полезной нагрузки </a:t>
            </a:r>
            <a:br>
              <a:rPr lang="ru-RU" sz="2800" b="1" smtClean="0">
                <a:solidFill>
                  <a:srgbClr val="0000CC"/>
                </a:solidFill>
                <a:effectLst>
                  <a:outerShdw blurRad="38100" dist="38100" dir="2700000" algn="tl">
                    <a:srgbClr val="C0C0C0"/>
                  </a:outerShdw>
                </a:effectLst>
              </a:rPr>
            </a:br>
            <a:r>
              <a:rPr lang="ru-RU" sz="2800" b="1" smtClean="0">
                <a:solidFill>
                  <a:srgbClr val="0000CC"/>
                </a:solidFill>
                <a:effectLst>
                  <a:outerShdw blurRad="38100" dist="38100" dir="2700000" algn="tl">
                    <a:srgbClr val="C0C0C0"/>
                  </a:outerShdw>
                </a:effectLst>
              </a:rPr>
              <a:t>на рациональный расход горючего</a:t>
            </a:r>
          </a:p>
        </p:txBody>
      </p:sp>
      <p:sp>
        <p:nvSpPr>
          <p:cNvPr id="48131"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48132" name="AutoShape 4">
            <a:hlinkClick r:id="rId2" action="ppaction://hlinksldjump" highlightClick="1"/>
          </p:cNvPr>
          <p:cNvSpPr>
            <a:spLocks noChangeArrowheads="1"/>
          </p:cNvSpPr>
          <p:nvPr/>
        </p:nvSpPr>
        <p:spPr bwMode="auto">
          <a:xfrm>
            <a:off x="7696200" y="5715000"/>
            <a:ext cx="685800" cy="381000"/>
          </a:xfrm>
          <a:prstGeom prst="actionButtonBackPrevious">
            <a:avLst/>
          </a:prstGeom>
          <a:solidFill>
            <a:srgbClr val="FF0000"/>
          </a:solidFill>
          <a:ln w="9525">
            <a:noFill/>
            <a:miter lim="800000"/>
            <a:headEnd/>
            <a:tailEnd/>
          </a:ln>
        </p:spPr>
        <p:txBody>
          <a:bodyPr wrap="none" anchor="ctr"/>
          <a:lstStyle/>
          <a:p>
            <a:endParaRPr lang="ru-RU"/>
          </a:p>
        </p:txBody>
      </p:sp>
      <p:graphicFrame>
        <p:nvGraphicFramePr>
          <p:cNvPr id="42057" name="Group 73"/>
          <p:cNvGraphicFramePr>
            <a:graphicFrameLocks noGrp="1"/>
          </p:cNvGraphicFramePr>
          <p:nvPr/>
        </p:nvGraphicFramePr>
        <p:xfrm>
          <a:off x="762000" y="1905000"/>
          <a:ext cx="7543800" cy="3709036"/>
        </p:xfrm>
        <a:graphic>
          <a:graphicData uri="http://schemas.openxmlformats.org/drawingml/2006/table">
            <a:tbl>
              <a:tblPr/>
              <a:tblGrid>
                <a:gridCol w="1905000"/>
                <a:gridCol w="1066800"/>
                <a:gridCol w="1554163"/>
                <a:gridCol w="1509712"/>
                <a:gridCol w="1508125"/>
              </a:tblGrid>
              <a:tr h="777875">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Автомобиль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Груз,т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Расход горючего,л/100 км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400" b="0" i="0" u="none" strike="noStrike" cap="none" normalizeH="0" baseline="0" smtClean="0">
                          <a:ln>
                            <a:noFill/>
                          </a:ln>
                          <a:solidFill>
                            <a:schemeClr val="tx1"/>
                          </a:solidFill>
                          <a:effectLst/>
                          <a:latin typeface="Arial Narrow" pitchFamily="34" charset="0"/>
                        </a:rPr>
                        <a:t>Расход горючего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Narrow" pitchFamily="34" charset="0"/>
                        </a:rPr>
                        <a:t>на 1т груза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r>
              <a:tr h="55403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л/100 км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rowSpan="3">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ЗИЛ-130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30,5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7,625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100,0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6288">
                <a:tc vMerge="1">
                  <a:txBody>
                    <a:bodyPr/>
                    <a:lstStyle/>
                    <a:p>
                      <a:endParaRPr lang="ru-RU"/>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27,0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13,5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rgbClr val="FF0000"/>
                          </a:solidFill>
                          <a:effectLst/>
                          <a:latin typeface="Arial Narrow" pitchFamily="34" charset="0"/>
                        </a:rPr>
                        <a:t>177,0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vMerge="1">
                  <a:txBody>
                    <a:bodyPr/>
                    <a:lstStyle/>
                    <a:p>
                      <a:endParaRPr lang="ru-RU"/>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23,0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46,0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Narrow" pitchFamily="34" charset="0"/>
                        </a:rPr>
                        <a:t>603,3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8727" name="Rectangle 7"/>
          <p:cNvSpPr>
            <a:spLocks noChangeArrowheads="1"/>
          </p:cNvSpPr>
          <p:nvPr/>
        </p:nvSpPr>
        <p:spPr bwMode="auto">
          <a:xfrm>
            <a:off x="914400" y="56388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на 77%.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descr="0_29fcd_973e7a26_XL"/>
          <p:cNvPicPr>
            <a:picLocks noChangeAspect="1" noChangeArrowheads="1"/>
          </p:cNvPicPr>
          <p:nvPr/>
        </p:nvPicPr>
        <p:blipFill>
          <a:blip r:embed="rId2"/>
          <a:srcRect/>
          <a:stretch>
            <a:fillRect/>
          </a:stretch>
        </p:blipFill>
        <p:spPr bwMode="auto">
          <a:xfrm>
            <a:off x="4419600" y="457200"/>
            <a:ext cx="4235450" cy="5943600"/>
          </a:xfrm>
          <a:prstGeom prst="rect">
            <a:avLst/>
          </a:prstGeom>
          <a:noFill/>
          <a:ln w="9525">
            <a:noFill/>
            <a:miter lim="800000"/>
            <a:headEnd/>
            <a:tailEnd/>
          </a:ln>
        </p:spPr>
      </p:pic>
      <p:pic>
        <p:nvPicPr>
          <p:cNvPr id="15363" name="Picture 10" descr="nauka_02"/>
          <p:cNvPicPr>
            <a:picLocks noChangeAspect="1" noChangeArrowheads="1"/>
          </p:cNvPicPr>
          <p:nvPr/>
        </p:nvPicPr>
        <p:blipFill>
          <a:blip r:embed="rId3"/>
          <a:srcRect/>
          <a:stretch>
            <a:fillRect/>
          </a:stretch>
        </p:blipFill>
        <p:spPr bwMode="auto">
          <a:xfrm>
            <a:off x="457200" y="457200"/>
            <a:ext cx="39878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88420" name="Rectangle 4"/>
          <p:cNvSpPr>
            <a:spLocks noGrp="1" noChangeArrowheads="1"/>
          </p:cNvSpPr>
          <p:nvPr>
            <p:ph type="title"/>
          </p:nvPr>
        </p:nvSpPr>
        <p:spPr>
          <a:xfrm>
            <a:off x="685800" y="533400"/>
            <a:ext cx="8077200" cy="533400"/>
          </a:xfrm>
        </p:spPr>
        <p:txBody>
          <a:bodyPr/>
          <a:lstStyle/>
          <a:p>
            <a:pPr eaLnBrk="1" hangingPunct="1">
              <a:defRPr/>
            </a:pPr>
            <a:r>
              <a:rPr lang="ru-RU" sz="4000" b="1" smtClean="0">
                <a:solidFill>
                  <a:srgbClr val="FF0000"/>
                </a:solidFill>
                <a:effectLst>
                  <a:outerShdw blurRad="38100" dist="38100" dir="2700000" algn="tl">
                    <a:srgbClr val="000000"/>
                  </a:outerShdw>
                </a:effectLst>
              </a:rPr>
              <a:t>Математика и ремонт автомобиля</a:t>
            </a:r>
          </a:p>
        </p:txBody>
      </p:sp>
      <p:sp>
        <p:nvSpPr>
          <p:cNvPr id="198658" name="Rectangle 2"/>
          <p:cNvSpPr>
            <a:spLocks noChangeArrowheads="1"/>
          </p:cNvSpPr>
          <p:nvPr/>
        </p:nvSpPr>
        <p:spPr bwMode="auto">
          <a:xfrm>
            <a:off x="914400" y="2743200"/>
            <a:ext cx="7543800" cy="914400"/>
          </a:xfrm>
          <a:prstGeom prst="rect">
            <a:avLst/>
          </a:prstGeom>
          <a:noFill/>
          <a:ln w="9525">
            <a:noFill/>
            <a:miter lim="800000"/>
            <a:headEnd/>
            <a:tailEnd/>
          </a:ln>
          <a:effectLst/>
        </p:spPr>
        <p:txBody>
          <a:bodyPr lIns="92075" tIns="46038" rIns="92075" bIns="46038" anchor="ctr"/>
          <a:lstStyle/>
          <a:p>
            <a:pPr>
              <a:defRPr/>
            </a:pPr>
            <a:r>
              <a:rPr kumimoji="0" lang="ru-RU" sz="2800" b="1">
                <a:effectLst>
                  <a:outerShdw blurRad="38100" dist="38100" dir="2700000" algn="tl">
                    <a:srgbClr val="C0C0C0"/>
                  </a:outerShdw>
                </a:effectLst>
                <a:latin typeface="Arial Narrow" pitchFamily="34" charset="0"/>
              </a:rPr>
              <a:t>1. До какого диаметра необходимо обточить изношенный вал при восстановлении его диаметра до 40мм, если минимальная толщина наплавляемого слоя 5 мм, а минимальный припуск на шлифование после наплавки составляет 1мм?</a:t>
            </a:r>
          </a:p>
        </p:txBody>
      </p:sp>
      <p:sp>
        <p:nvSpPr>
          <p:cNvPr id="158727" name="Rectangle 7"/>
          <p:cNvSpPr>
            <a:spLocks noChangeArrowheads="1"/>
          </p:cNvSpPr>
          <p:nvPr/>
        </p:nvSpPr>
        <p:spPr bwMode="auto">
          <a:xfrm>
            <a:off x="1066800" y="4876800"/>
            <a:ext cx="4572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до 32 мм.</a:t>
            </a:r>
          </a:p>
        </p:txBody>
      </p:sp>
      <p:pic>
        <p:nvPicPr>
          <p:cNvPr id="49158" name="Picture 7" descr="BD07205_"/>
          <p:cNvPicPr>
            <a:picLocks noChangeAspect="1" noChangeArrowheads="1"/>
          </p:cNvPicPr>
          <p:nvPr/>
        </p:nvPicPr>
        <p:blipFill>
          <a:blip r:embed="rId2"/>
          <a:srcRect/>
          <a:stretch>
            <a:fillRect/>
          </a:stretch>
        </p:blipFill>
        <p:spPr bwMode="auto">
          <a:xfrm>
            <a:off x="5943600" y="4191000"/>
            <a:ext cx="2438400" cy="2022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685800" y="533400"/>
            <a:ext cx="8077200" cy="4038600"/>
          </a:xfrm>
        </p:spPr>
        <p:txBody>
          <a:bodyPr/>
          <a:lstStyle/>
          <a:p>
            <a:pPr algn="l" eaLnBrk="1" hangingPunct="1">
              <a:defRPr/>
            </a:pPr>
            <a:r>
              <a:rPr lang="ru-RU" sz="3200" b="1" smtClean="0">
                <a:solidFill>
                  <a:schemeClr val="tx1"/>
                </a:solidFill>
                <a:effectLst>
                  <a:outerShdw blurRad="38100" dist="38100" dir="2700000" algn="tl">
                    <a:srgbClr val="C0C0C0"/>
                  </a:outerShdw>
                </a:effectLst>
              </a:rPr>
              <a:t>2. Рассчитайте объем металла, необходимого для наплавки 4 отверстий диаметром 14 мм и длиной 1 см под болты крепления фланца карданного вала (ответ в см</a:t>
            </a:r>
            <a:r>
              <a:rPr lang="ru-RU" sz="3200" b="1" baseline="30000" smtClean="0">
                <a:solidFill>
                  <a:schemeClr val="tx1"/>
                </a:solidFill>
                <a:effectLst>
                  <a:outerShdw blurRad="38100" dist="38100" dir="2700000" algn="tl">
                    <a:srgbClr val="C0C0C0"/>
                  </a:outerShdw>
                </a:effectLst>
              </a:rPr>
              <a:t>3</a:t>
            </a:r>
            <a:r>
              <a:rPr lang="ru-RU" sz="3200" b="1" smtClean="0">
                <a:solidFill>
                  <a:schemeClr val="tx1"/>
                </a:solidFill>
                <a:effectLst>
                  <a:outerShdw blurRad="38100" dist="38100" dir="2700000" algn="tl">
                    <a:srgbClr val="C0C0C0"/>
                  </a:outerShdw>
                </a:effectLst>
              </a:rPr>
              <a:t>).</a:t>
            </a:r>
          </a:p>
        </p:txBody>
      </p:sp>
      <p:sp>
        <p:nvSpPr>
          <p:cNvPr id="50179"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0180" name="AutoShape 4">
            <a:hlinkClick r:id="rId2" action="ppaction://hlinksldjump" highlightClick="1"/>
          </p:cNvPr>
          <p:cNvSpPr>
            <a:spLocks noChangeArrowheads="1"/>
          </p:cNvSpPr>
          <p:nvPr/>
        </p:nvSpPr>
        <p:spPr bwMode="auto">
          <a:xfrm>
            <a:off x="7696200" y="5715000"/>
            <a:ext cx="685800" cy="381000"/>
          </a:xfrm>
          <a:prstGeom prst="actionButtonBackPrevious">
            <a:avLst/>
          </a:prstGeom>
          <a:solidFill>
            <a:srgbClr val="FF0000"/>
          </a:solidFill>
          <a:ln w="9525">
            <a:noFill/>
            <a:miter lim="800000"/>
            <a:headEnd/>
            <a:tailEnd/>
          </a:ln>
        </p:spPr>
        <p:txBody>
          <a:bodyPr wrap="none" anchor="ctr"/>
          <a:lstStyle/>
          <a:p>
            <a:endParaRPr lang="ru-RU"/>
          </a:p>
        </p:txBody>
      </p:sp>
      <p:sp>
        <p:nvSpPr>
          <p:cNvPr id="158727" name="Rectangle 7"/>
          <p:cNvSpPr>
            <a:spLocks noChangeArrowheads="1"/>
          </p:cNvSpPr>
          <p:nvPr/>
        </p:nvSpPr>
        <p:spPr bwMode="auto">
          <a:xfrm>
            <a:off x="1219200" y="4876800"/>
            <a:ext cx="4953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1,96</a:t>
            </a:r>
            <a:r>
              <a:rPr kumimoji="0" lang="el-GR" sz="3200" b="1" i="1">
                <a:solidFill>
                  <a:srgbClr val="FF0000"/>
                </a:solidFill>
                <a:latin typeface="Arial Narrow" pitchFamily="34" charset="0"/>
              </a:rPr>
              <a:t>π</a:t>
            </a:r>
            <a:r>
              <a:rPr kumimoji="0" lang="ru-RU" sz="3200" b="1" i="1">
                <a:solidFill>
                  <a:srgbClr val="FF0000"/>
                </a:solidFill>
                <a:latin typeface="Arial Narrow" pitchFamily="34" charset="0"/>
              </a:rPr>
              <a:t> см</a:t>
            </a:r>
            <a:r>
              <a:rPr kumimoji="0" lang="ru-RU" sz="3200" b="1" i="1" baseline="30000">
                <a:solidFill>
                  <a:srgbClr val="FF0000"/>
                </a:solidFill>
                <a:latin typeface="Arial Narrow" pitchFamily="34" charset="0"/>
              </a:rPr>
              <a:t>3 </a:t>
            </a:r>
            <a:r>
              <a:rPr kumimoji="0" lang="ru-RU" sz="3200" b="1" i="1">
                <a:solidFill>
                  <a:srgbClr val="FF0000"/>
                </a:solidFill>
                <a:latin typeface="Arial Narrow" pitchFamily="34" charset="0"/>
              </a:rPr>
              <a:t>или </a:t>
            </a:r>
          </a:p>
          <a:p>
            <a:r>
              <a:rPr kumimoji="0" lang="ru-RU" sz="3200" b="1" i="1">
                <a:solidFill>
                  <a:srgbClr val="FF0000"/>
                </a:solidFill>
                <a:latin typeface="Arial Narrow" pitchFamily="34" charset="0"/>
              </a:rPr>
              <a:t>6,1544 см</a:t>
            </a:r>
            <a:r>
              <a:rPr kumimoji="0" lang="ru-RU" sz="3200" b="1" i="1" baseline="30000">
                <a:solidFill>
                  <a:srgbClr val="FF0000"/>
                </a:solidFill>
                <a:latin typeface="Arial Narrow" pitchFamily="34" charset="0"/>
              </a:rPr>
              <a:t>3</a:t>
            </a:r>
            <a:r>
              <a:rPr kumimoji="0" lang="ru-RU" sz="3200" b="1" i="1">
                <a:solidFill>
                  <a:srgbClr val="FF0000"/>
                </a:solidFill>
                <a:latin typeface="Arial Narrow" pitchFamily="34" charset="0"/>
              </a:rPr>
              <a:t>.</a:t>
            </a:r>
          </a:p>
        </p:txBody>
      </p:sp>
      <p:pic>
        <p:nvPicPr>
          <p:cNvPr id="50182" name="Picture 13" descr="46c0e1cda9b46"/>
          <p:cNvPicPr>
            <a:picLocks noChangeAspect="1" noChangeArrowheads="1" noCrop="1"/>
          </p:cNvPicPr>
          <p:nvPr/>
        </p:nvPicPr>
        <p:blipFill>
          <a:blip r:embed="rId3" cstate="email"/>
          <a:srcRect/>
          <a:stretch>
            <a:fillRect/>
          </a:stretch>
        </p:blipFill>
        <p:spPr bwMode="auto">
          <a:xfrm>
            <a:off x="6248400" y="3657600"/>
            <a:ext cx="2057400" cy="188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533400" y="304800"/>
            <a:ext cx="8305800" cy="1143000"/>
          </a:xfrm>
        </p:spPr>
        <p:txBody>
          <a:bodyPr/>
          <a:lstStyle/>
          <a:p>
            <a:pPr eaLnBrk="1" hangingPunct="1">
              <a:defRPr/>
            </a:pPr>
            <a:r>
              <a:rPr lang="ru-RU" sz="4000" b="1" smtClean="0">
                <a:solidFill>
                  <a:srgbClr val="FF0000"/>
                </a:solidFill>
                <a:effectLst>
                  <a:outerShdw blurRad="38100" dist="38100" dir="2700000" algn="tl">
                    <a:srgbClr val="000000"/>
                  </a:outerShdw>
                </a:effectLst>
              </a:rPr>
              <a:t>Математика в технической механике</a:t>
            </a:r>
          </a:p>
        </p:txBody>
      </p:sp>
      <p:sp>
        <p:nvSpPr>
          <p:cNvPr id="4100"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4101" name="Rectangle 6"/>
          <p:cNvSpPr>
            <a:spLocks noChangeArrowheads="1"/>
          </p:cNvSpPr>
          <p:nvPr/>
        </p:nvSpPr>
        <p:spPr bwMode="auto">
          <a:xfrm>
            <a:off x="685800" y="1295400"/>
            <a:ext cx="7467600" cy="822325"/>
          </a:xfrm>
          <a:prstGeom prst="rect">
            <a:avLst/>
          </a:prstGeom>
          <a:noFill/>
          <a:ln w="9525">
            <a:noFill/>
            <a:miter lim="800000"/>
            <a:headEnd/>
            <a:tailEnd/>
          </a:ln>
        </p:spPr>
        <p:txBody>
          <a:bodyPr anchor="ctr">
            <a:spAutoFit/>
          </a:bodyPr>
          <a:lstStyle/>
          <a:p>
            <a:r>
              <a:rPr kumimoji="0" lang="ru-RU" sz="2400" b="1">
                <a:latin typeface="Arial Narrow" pitchFamily="34" charset="0"/>
              </a:rPr>
              <a:t>1. При решении задачи по технической механике студент составил уравнение:</a:t>
            </a:r>
          </a:p>
        </p:txBody>
      </p:sp>
      <p:sp>
        <p:nvSpPr>
          <p:cNvPr id="4102" name="Rectangle 7"/>
          <p:cNvSpPr>
            <a:spLocks noChangeArrowheads="1"/>
          </p:cNvSpPr>
          <p:nvPr/>
        </p:nvSpPr>
        <p:spPr bwMode="auto">
          <a:xfrm>
            <a:off x="762000" y="2713038"/>
            <a:ext cx="7467600" cy="3378200"/>
          </a:xfrm>
          <a:prstGeom prst="rect">
            <a:avLst/>
          </a:prstGeom>
          <a:noFill/>
          <a:ln w="9525">
            <a:noFill/>
            <a:miter lim="800000"/>
            <a:headEnd/>
            <a:tailEnd/>
          </a:ln>
        </p:spPr>
        <p:txBody>
          <a:bodyPr anchor="ctr">
            <a:spAutoFit/>
          </a:bodyPr>
          <a:lstStyle/>
          <a:p>
            <a:r>
              <a:rPr kumimoji="0" lang="ru-RU" sz="2400" b="1">
                <a:latin typeface="Arial Narrow" pitchFamily="34" charset="0"/>
              </a:rPr>
              <a:t>где </a:t>
            </a:r>
            <a:r>
              <a:rPr kumimoji="0" lang="en-US" sz="2400" b="1">
                <a:latin typeface="Arial Narrow" pitchFamily="34" charset="0"/>
              </a:rPr>
              <a:t> </a:t>
            </a:r>
            <a:r>
              <a:rPr kumimoji="0" lang="ru-RU" sz="2400" b="1">
                <a:latin typeface="Arial Narrow" pitchFamily="34" charset="0"/>
              </a:rPr>
              <a:t>сила </a:t>
            </a:r>
            <a:r>
              <a:rPr kumimoji="0" lang="en-US" sz="2400" b="1" i="1">
                <a:latin typeface="Arial Narrow" pitchFamily="34" charset="0"/>
              </a:rPr>
              <a:t>F</a:t>
            </a:r>
            <a:r>
              <a:rPr kumimoji="0" lang="en-US" sz="2400" b="1">
                <a:latin typeface="Arial Narrow" pitchFamily="34" charset="0"/>
              </a:rPr>
              <a:t>=</a:t>
            </a:r>
            <a:r>
              <a:rPr kumimoji="0" lang="ru-RU" sz="2400" b="1">
                <a:latin typeface="Arial Narrow" pitchFamily="34" charset="0"/>
              </a:rPr>
              <a:t>2</a:t>
            </a:r>
            <a:r>
              <a:rPr kumimoji="0" lang="en-US" sz="2400" b="1">
                <a:latin typeface="Arial Narrow" pitchFamily="34" charset="0"/>
              </a:rPr>
              <a:t>0</a:t>
            </a:r>
            <a:r>
              <a:rPr kumimoji="0" lang="ru-RU" sz="2400" b="1">
                <a:latin typeface="Arial Narrow" pitchFamily="34" charset="0"/>
              </a:rPr>
              <a:t>кН, равномерно распределенная нагрузка </a:t>
            </a:r>
            <a:r>
              <a:rPr kumimoji="0" lang="en-US" sz="2400" b="1" i="1">
                <a:latin typeface="Arial Narrow" pitchFamily="34" charset="0"/>
              </a:rPr>
              <a:t>g</a:t>
            </a:r>
            <a:r>
              <a:rPr kumimoji="0" lang="ru-RU" sz="2400" b="1">
                <a:latin typeface="Arial Narrow" pitchFamily="34" charset="0"/>
              </a:rPr>
              <a:t>=10кН/м, момент силы </a:t>
            </a:r>
            <a:r>
              <a:rPr kumimoji="0" lang="ru-RU" sz="2400" b="1" i="1">
                <a:latin typeface="Arial Narrow" pitchFamily="34" charset="0"/>
              </a:rPr>
              <a:t>М</a:t>
            </a:r>
            <a:r>
              <a:rPr kumimoji="0" lang="ru-RU" sz="2400" b="1">
                <a:latin typeface="Arial Narrow" pitchFamily="34" charset="0"/>
              </a:rPr>
              <a:t>=</a:t>
            </a:r>
            <a:r>
              <a:rPr kumimoji="0" lang="en-US" sz="2400" b="1">
                <a:latin typeface="Arial Narrow" pitchFamily="34" charset="0"/>
              </a:rPr>
              <a:t>40</a:t>
            </a:r>
            <a:r>
              <a:rPr kumimoji="0" lang="ru-RU" sz="2400" b="1">
                <a:latin typeface="Arial Narrow" pitchFamily="34" charset="0"/>
              </a:rPr>
              <a:t>кН</a:t>
            </a:r>
            <a:r>
              <a:rPr kumimoji="0" lang="en-US" sz="2400" b="1"/>
              <a:t>·</a:t>
            </a:r>
            <a:r>
              <a:rPr kumimoji="0" lang="ru-RU" sz="2400" b="1">
                <a:latin typeface="Arial Narrow" pitchFamily="34" charset="0"/>
              </a:rPr>
              <a:t>м.</a:t>
            </a:r>
          </a:p>
          <a:p>
            <a:endParaRPr kumimoji="0" lang="ru-RU" sz="2400" b="1">
              <a:latin typeface="Arial Narrow" pitchFamily="34" charset="0"/>
            </a:endParaRPr>
          </a:p>
          <a:p>
            <a:r>
              <a:rPr kumimoji="0" lang="ru-RU" sz="2400" b="1">
                <a:latin typeface="Arial Narrow" pitchFamily="34" charset="0"/>
              </a:rPr>
              <a:t>Это уравнение студент решил так:</a:t>
            </a:r>
          </a:p>
          <a:p>
            <a:r>
              <a:rPr kumimoji="0" lang="ru-RU" sz="2400" b="1">
                <a:latin typeface="Arial Narrow" pitchFamily="34" charset="0"/>
              </a:rPr>
              <a:t>20</a:t>
            </a:r>
            <a:r>
              <a:rPr kumimoji="0" lang="en-US" sz="2400" b="1"/>
              <a:t>·</a:t>
            </a:r>
            <a:r>
              <a:rPr kumimoji="0" lang="ru-RU" sz="2400" b="1">
                <a:latin typeface="Arial Narrow" pitchFamily="34" charset="0"/>
              </a:rPr>
              <a:t>8</a:t>
            </a:r>
            <a:r>
              <a:rPr kumimoji="0" lang="en-US" sz="2400" b="1">
                <a:latin typeface="Arial Narrow" pitchFamily="34" charset="0"/>
              </a:rPr>
              <a:t> </a:t>
            </a:r>
            <a:r>
              <a:rPr kumimoji="0" lang="ru-RU" sz="2400" b="1">
                <a:latin typeface="Arial Narrow" pitchFamily="34" charset="0"/>
              </a:rPr>
              <a:t>–</a:t>
            </a:r>
            <a:r>
              <a:rPr kumimoji="0" lang="en-US" sz="2400" b="1">
                <a:latin typeface="Arial Narrow" pitchFamily="34" charset="0"/>
              </a:rPr>
              <a:t> </a:t>
            </a:r>
            <a:r>
              <a:rPr kumimoji="0" lang="ru-RU" sz="2400" b="1">
                <a:latin typeface="Arial Narrow" pitchFamily="34" charset="0"/>
              </a:rPr>
              <a:t>8</a:t>
            </a:r>
            <a:r>
              <a:rPr kumimoji="0" lang="en-US" sz="2400" b="1">
                <a:cs typeface="Times New Roman" pitchFamily="18" charset="0"/>
              </a:rPr>
              <a:t>·</a:t>
            </a:r>
            <a:r>
              <a:rPr kumimoji="0" lang="ru-RU" sz="2400" b="1">
                <a:latin typeface="Arial Narrow" pitchFamily="34" charset="0"/>
              </a:rPr>
              <a:t>10</a:t>
            </a:r>
            <a:r>
              <a:rPr kumimoji="0" lang="en-US" sz="2400" b="1"/>
              <a:t>·</a:t>
            </a:r>
            <a:r>
              <a:rPr kumimoji="0" lang="ru-RU" sz="2400" b="1">
                <a:latin typeface="Arial Narrow" pitchFamily="34" charset="0"/>
              </a:rPr>
              <a:t>1 + 40 = 0</a:t>
            </a:r>
          </a:p>
          <a:p>
            <a:r>
              <a:rPr kumimoji="0" lang="ru-RU" sz="2400" b="1">
                <a:latin typeface="Arial Narrow" pitchFamily="34" charset="0"/>
              </a:rPr>
              <a:t>160</a:t>
            </a:r>
            <a:r>
              <a:rPr kumimoji="0" lang="en-US" sz="2400" b="1">
                <a:latin typeface="Arial Narrow" pitchFamily="34" charset="0"/>
              </a:rPr>
              <a:t> </a:t>
            </a:r>
            <a:r>
              <a:rPr kumimoji="0" lang="ru-RU" sz="2400" b="1">
                <a:latin typeface="Arial Narrow" pitchFamily="34" charset="0"/>
              </a:rPr>
              <a:t>–</a:t>
            </a:r>
            <a:r>
              <a:rPr kumimoji="0" lang="en-US" sz="2400" b="1">
                <a:latin typeface="Arial Narrow" pitchFamily="34" charset="0"/>
              </a:rPr>
              <a:t> </a:t>
            </a:r>
            <a:r>
              <a:rPr kumimoji="0" lang="ru-RU" sz="2400" b="1">
                <a:latin typeface="Arial Narrow" pitchFamily="34" charset="0"/>
              </a:rPr>
              <a:t>80 + 40 = 120</a:t>
            </a:r>
          </a:p>
          <a:p>
            <a:r>
              <a:rPr kumimoji="0" lang="en-US" sz="2400" b="1" i="1">
                <a:latin typeface="Arial Narrow" pitchFamily="34" charset="0"/>
              </a:rPr>
              <a:t>Y</a:t>
            </a:r>
            <a:r>
              <a:rPr kumimoji="0" lang="en-US" sz="2400" b="1" i="1" baseline="-25000">
                <a:latin typeface="Arial Narrow" pitchFamily="34" charset="0"/>
              </a:rPr>
              <a:t>A </a:t>
            </a:r>
            <a:r>
              <a:rPr kumimoji="0" lang="en-US" sz="2400" b="1"/>
              <a:t>·</a:t>
            </a:r>
            <a:r>
              <a:rPr kumimoji="0" lang="ru-RU" sz="2400" b="1">
                <a:latin typeface="Arial Narrow" pitchFamily="34" charset="0"/>
              </a:rPr>
              <a:t>5 = 120 : 5 = 24</a:t>
            </a:r>
          </a:p>
          <a:p>
            <a:r>
              <a:rPr kumimoji="0" lang="en-US" sz="2400" b="1" i="1">
                <a:latin typeface="Arial Narrow" pitchFamily="34" charset="0"/>
              </a:rPr>
              <a:t>Y</a:t>
            </a:r>
            <a:r>
              <a:rPr kumimoji="0" lang="ru-RU" sz="2400" b="1" i="1" baseline="-25000">
                <a:latin typeface="Arial Narrow" pitchFamily="34" charset="0"/>
              </a:rPr>
              <a:t>А </a:t>
            </a:r>
            <a:r>
              <a:rPr kumimoji="0" lang="ru-RU" sz="2400" b="1">
                <a:latin typeface="Arial Narrow" pitchFamily="34" charset="0"/>
              </a:rPr>
              <a:t>= 24.</a:t>
            </a:r>
          </a:p>
          <a:p>
            <a:r>
              <a:rPr kumimoji="0" lang="ru-RU" sz="2400" b="1">
                <a:latin typeface="Arial Narrow" pitchFamily="34" charset="0"/>
              </a:rPr>
              <a:t>Исправьте ошибки в оформлении.</a:t>
            </a:r>
          </a:p>
        </p:txBody>
      </p:sp>
      <p:graphicFrame>
        <p:nvGraphicFramePr>
          <p:cNvPr id="4098" name="Object 8"/>
          <p:cNvGraphicFramePr>
            <a:graphicFrameLocks noChangeAspect="1"/>
          </p:cNvGraphicFramePr>
          <p:nvPr>
            <p:ph idx="1"/>
          </p:nvPr>
        </p:nvGraphicFramePr>
        <p:xfrm>
          <a:off x="1371600" y="2057400"/>
          <a:ext cx="6096000" cy="709613"/>
        </p:xfrm>
        <a:graphic>
          <a:graphicData uri="http://schemas.openxmlformats.org/presentationml/2006/ole">
            <p:oleObj spid="_x0000_s4098" name="Формула" r:id="rId3" imgW="1853396" imgH="215806" progId="Equation.3">
              <p:embed/>
            </p:oleObj>
          </a:graphicData>
        </a:graphic>
      </p:graphicFrame>
      <p:sp>
        <p:nvSpPr>
          <p:cNvPr id="151562" name="Rectangle 10"/>
          <p:cNvSpPr>
            <a:spLocks noChangeArrowheads="1"/>
          </p:cNvSpPr>
          <p:nvPr/>
        </p:nvSpPr>
        <p:spPr bwMode="auto">
          <a:xfrm>
            <a:off x="5334000" y="3810000"/>
            <a:ext cx="3505200" cy="2282825"/>
          </a:xfrm>
          <a:prstGeom prst="rect">
            <a:avLst/>
          </a:prstGeom>
          <a:noFill/>
          <a:ln w="9525">
            <a:noFill/>
            <a:miter lim="800000"/>
            <a:headEnd/>
            <a:tailEnd/>
          </a:ln>
        </p:spPr>
        <p:txBody>
          <a:bodyPr anchor="ctr">
            <a:spAutoFit/>
          </a:bodyPr>
          <a:lstStyle/>
          <a:p>
            <a:r>
              <a:rPr kumimoji="0" lang="ru-RU" sz="2400" b="1">
                <a:solidFill>
                  <a:srgbClr val="FF0000"/>
                </a:solidFill>
                <a:latin typeface="Arial Narrow" pitchFamily="34" charset="0"/>
              </a:rPr>
              <a:t>20</a:t>
            </a:r>
            <a:r>
              <a:rPr kumimoji="0" lang="en-US" sz="2400" b="1">
                <a:solidFill>
                  <a:srgbClr val="FF0000"/>
                </a:solidFill>
              </a:rPr>
              <a:t>·</a:t>
            </a:r>
            <a:r>
              <a:rPr kumimoji="0" lang="ru-RU" sz="2400" b="1">
                <a:solidFill>
                  <a:srgbClr val="FF0000"/>
                </a:solidFill>
                <a:latin typeface="Arial Narrow" pitchFamily="34" charset="0"/>
              </a:rPr>
              <a:t>8 +</a:t>
            </a:r>
            <a:r>
              <a:rPr kumimoji="0" lang="en-US" sz="2400" b="1" i="1">
                <a:solidFill>
                  <a:srgbClr val="FF0000"/>
                </a:solidFill>
                <a:latin typeface="Arial Narrow" pitchFamily="34" charset="0"/>
              </a:rPr>
              <a:t>Y</a:t>
            </a:r>
            <a:r>
              <a:rPr kumimoji="0" lang="en-US" sz="2400" b="1" i="1" baseline="-25000">
                <a:solidFill>
                  <a:srgbClr val="FF0000"/>
                </a:solidFill>
                <a:latin typeface="Arial Narrow" pitchFamily="34" charset="0"/>
              </a:rPr>
              <a:t>A</a:t>
            </a:r>
            <a:r>
              <a:rPr kumimoji="0" lang="en-US" sz="2400" b="1">
                <a:solidFill>
                  <a:srgbClr val="FF0000"/>
                </a:solidFill>
              </a:rPr>
              <a:t>·</a:t>
            </a:r>
            <a:r>
              <a:rPr kumimoji="0" lang="en-US" sz="2400" b="1">
                <a:solidFill>
                  <a:srgbClr val="FF0000"/>
                </a:solidFill>
                <a:latin typeface="Arial Narrow" pitchFamily="34" charset="0"/>
              </a:rPr>
              <a:t>5 </a:t>
            </a:r>
            <a:r>
              <a:rPr kumimoji="0" lang="ru-RU" sz="2400" b="1">
                <a:solidFill>
                  <a:srgbClr val="FF0000"/>
                </a:solidFill>
                <a:latin typeface="Arial Narrow" pitchFamily="34" charset="0"/>
              </a:rPr>
              <a:t>–</a:t>
            </a:r>
            <a:r>
              <a:rPr kumimoji="0" lang="en-US" sz="2400" b="1">
                <a:solidFill>
                  <a:srgbClr val="FF0000"/>
                </a:solidFill>
                <a:latin typeface="Arial Narrow" pitchFamily="34" charset="0"/>
              </a:rPr>
              <a:t> </a:t>
            </a:r>
            <a:r>
              <a:rPr kumimoji="0" lang="ru-RU" sz="2400" b="1">
                <a:solidFill>
                  <a:srgbClr val="FF0000"/>
                </a:solidFill>
                <a:latin typeface="Arial Narrow" pitchFamily="34" charset="0"/>
              </a:rPr>
              <a:t>8</a:t>
            </a:r>
            <a:r>
              <a:rPr kumimoji="0" lang="en-US" sz="2400" b="1">
                <a:solidFill>
                  <a:srgbClr val="FF0000"/>
                </a:solidFill>
              </a:rPr>
              <a:t>·</a:t>
            </a:r>
            <a:r>
              <a:rPr kumimoji="0" lang="ru-RU" sz="2400" b="1">
                <a:solidFill>
                  <a:srgbClr val="FF0000"/>
                </a:solidFill>
                <a:latin typeface="Arial Narrow" pitchFamily="34" charset="0"/>
              </a:rPr>
              <a:t>10</a:t>
            </a:r>
            <a:r>
              <a:rPr kumimoji="0" lang="en-US" sz="2400" b="1">
                <a:solidFill>
                  <a:srgbClr val="FF0000"/>
                </a:solidFill>
              </a:rPr>
              <a:t>·</a:t>
            </a:r>
            <a:r>
              <a:rPr kumimoji="0" lang="ru-RU" sz="2400" b="1">
                <a:solidFill>
                  <a:srgbClr val="FF0000"/>
                </a:solidFill>
                <a:latin typeface="Arial Narrow" pitchFamily="34" charset="0"/>
              </a:rPr>
              <a:t>1 + 40 = 0</a:t>
            </a:r>
          </a:p>
          <a:p>
            <a:r>
              <a:rPr kumimoji="0" lang="ru-RU" sz="2400" b="1">
                <a:solidFill>
                  <a:srgbClr val="FF0000"/>
                </a:solidFill>
                <a:latin typeface="Arial Narrow" pitchFamily="34" charset="0"/>
              </a:rPr>
              <a:t>160 + </a:t>
            </a:r>
            <a:r>
              <a:rPr kumimoji="0" lang="en-US" sz="2400" b="1" i="1">
                <a:solidFill>
                  <a:srgbClr val="FF0000"/>
                </a:solidFill>
                <a:latin typeface="Arial Narrow" pitchFamily="34" charset="0"/>
              </a:rPr>
              <a:t>Y</a:t>
            </a:r>
            <a:r>
              <a:rPr kumimoji="0" lang="en-US" sz="2400" b="1" i="1" baseline="-25000">
                <a:solidFill>
                  <a:srgbClr val="FF0000"/>
                </a:solidFill>
                <a:latin typeface="Arial Narrow" pitchFamily="34" charset="0"/>
              </a:rPr>
              <a:t>A</a:t>
            </a:r>
            <a:r>
              <a:rPr kumimoji="0" lang="en-US" sz="2400" b="1">
                <a:solidFill>
                  <a:srgbClr val="FF0000"/>
                </a:solidFill>
              </a:rPr>
              <a:t>·</a:t>
            </a:r>
            <a:r>
              <a:rPr kumimoji="0" lang="en-US" sz="2400" b="1">
                <a:solidFill>
                  <a:srgbClr val="FF0000"/>
                </a:solidFill>
                <a:latin typeface="Arial Narrow" pitchFamily="34" charset="0"/>
              </a:rPr>
              <a:t>5 </a:t>
            </a:r>
            <a:r>
              <a:rPr kumimoji="0" lang="ru-RU" sz="2400" b="1">
                <a:solidFill>
                  <a:srgbClr val="FF0000"/>
                </a:solidFill>
                <a:latin typeface="Arial Narrow" pitchFamily="34" charset="0"/>
              </a:rPr>
              <a:t>–</a:t>
            </a:r>
            <a:r>
              <a:rPr kumimoji="0" lang="en-US" sz="2400" b="1">
                <a:solidFill>
                  <a:srgbClr val="FF0000"/>
                </a:solidFill>
                <a:latin typeface="Arial Narrow" pitchFamily="34" charset="0"/>
              </a:rPr>
              <a:t> </a:t>
            </a:r>
            <a:r>
              <a:rPr kumimoji="0" lang="ru-RU" sz="2400" b="1">
                <a:solidFill>
                  <a:srgbClr val="FF0000"/>
                </a:solidFill>
                <a:latin typeface="Arial Narrow" pitchFamily="34" charset="0"/>
              </a:rPr>
              <a:t>80 + 40 = 0</a:t>
            </a:r>
          </a:p>
          <a:p>
            <a:r>
              <a:rPr kumimoji="0" lang="en-US" sz="2400" b="1" i="1">
                <a:solidFill>
                  <a:srgbClr val="FF0000"/>
                </a:solidFill>
                <a:latin typeface="Arial Narrow" pitchFamily="34" charset="0"/>
              </a:rPr>
              <a:t>Y</a:t>
            </a:r>
            <a:r>
              <a:rPr kumimoji="0" lang="en-US" sz="2400" b="1" i="1" baseline="-25000">
                <a:solidFill>
                  <a:srgbClr val="FF0000"/>
                </a:solidFill>
                <a:latin typeface="Arial Narrow" pitchFamily="34" charset="0"/>
              </a:rPr>
              <a:t>A</a:t>
            </a:r>
            <a:r>
              <a:rPr kumimoji="0" lang="en-US" sz="2400" b="1">
                <a:solidFill>
                  <a:srgbClr val="FF0000"/>
                </a:solidFill>
              </a:rPr>
              <a:t>·</a:t>
            </a:r>
            <a:r>
              <a:rPr kumimoji="0" lang="ru-RU" sz="2400" b="1">
                <a:solidFill>
                  <a:srgbClr val="FF0000"/>
                </a:solidFill>
                <a:latin typeface="Arial Narrow" pitchFamily="34" charset="0"/>
              </a:rPr>
              <a:t>5</a:t>
            </a:r>
            <a:r>
              <a:rPr kumimoji="0" lang="ru-RU">
                <a:solidFill>
                  <a:srgbClr val="FF0000"/>
                </a:solidFill>
              </a:rPr>
              <a:t>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 120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 </a:t>
            </a:r>
            <a:r>
              <a:rPr kumimoji="0" lang="en-US" sz="2400" b="1">
                <a:solidFill>
                  <a:srgbClr val="FF0000"/>
                </a:solidFill>
                <a:latin typeface="Arial Narrow" pitchFamily="34" charset="0"/>
              </a:rPr>
              <a:t>0</a:t>
            </a:r>
          </a:p>
          <a:p>
            <a:r>
              <a:rPr kumimoji="0" lang="en-US" sz="2400" b="1" i="1">
                <a:solidFill>
                  <a:srgbClr val="FF0000"/>
                </a:solidFill>
                <a:latin typeface="Arial Narrow" pitchFamily="34" charset="0"/>
              </a:rPr>
              <a:t>Y</a:t>
            </a:r>
            <a:r>
              <a:rPr kumimoji="0" lang="en-US" sz="2400" b="1" i="1" baseline="-25000">
                <a:solidFill>
                  <a:srgbClr val="FF0000"/>
                </a:solidFill>
                <a:latin typeface="Arial Narrow" pitchFamily="34" charset="0"/>
              </a:rPr>
              <a:t>A</a:t>
            </a:r>
            <a:r>
              <a:rPr kumimoji="0" lang="en-US" sz="2400" b="1">
                <a:solidFill>
                  <a:srgbClr val="FF0000"/>
                </a:solidFill>
              </a:rPr>
              <a:t>·</a:t>
            </a:r>
            <a:r>
              <a:rPr kumimoji="0" lang="ru-RU" sz="2400" b="1">
                <a:solidFill>
                  <a:srgbClr val="FF0000"/>
                </a:solidFill>
                <a:latin typeface="Arial Narrow" pitchFamily="34" charset="0"/>
              </a:rPr>
              <a:t>5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120</a:t>
            </a:r>
            <a:endParaRPr kumimoji="0" lang="en-US" sz="2400" b="1">
              <a:solidFill>
                <a:srgbClr val="FF0000"/>
              </a:solidFill>
              <a:latin typeface="Arial Narrow" pitchFamily="34" charset="0"/>
            </a:endParaRPr>
          </a:p>
          <a:p>
            <a:r>
              <a:rPr kumimoji="0" lang="en-US" sz="2400" b="1" i="1">
                <a:solidFill>
                  <a:srgbClr val="FF0000"/>
                </a:solidFill>
                <a:latin typeface="Arial Narrow" pitchFamily="34" charset="0"/>
              </a:rPr>
              <a:t>Y</a:t>
            </a:r>
            <a:r>
              <a:rPr kumimoji="0" lang="en-US" sz="2400" b="1" i="1" baseline="-25000">
                <a:solidFill>
                  <a:srgbClr val="FF0000"/>
                </a:solidFill>
                <a:latin typeface="Arial Narrow" pitchFamily="34" charset="0"/>
              </a:rPr>
              <a:t>A</a:t>
            </a:r>
            <a:r>
              <a:rPr kumimoji="0" lang="ru-RU" sz="2400" b="1" i="1" baseline="-25000">
                <a:solidFill>
                  <a:srgbClr val="FF0000"/>
                </a:solidFill>
                <a:latin typeface="Arial Narrow" pitchFamily="34" charset="0"/>
              </a:rPr>
              <a:t>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 </a:t>
            </a:r>
            <a:r>
              <a:rPr kumimoji="0" lang="en-US" sz="2400" b="1">
                <a:solidFill>
                  <a:srgbClr val="FF0000"/>
                </a:solidFill>
                <a:latin typeface="Arial Narrow" pitchFamily="34" charset="0"/>
              </a:rPr>
              <a:t>-</a:t>
            </a:r>
            <a:r>
              <a:rPr kumimoji="0" lang="ru-RU" sz="2400" b="1">
                <a:solidFill>
                  <a:srgbClr val="FF0000"/>
                </a:solidFill>
                <a:latin typeface="Arial Narrow" pitchFamily="34" charset="0"/>
              </a:rPr>
              <a:t>120 : 5</a:t>
            </a:r>
          </a:p>
          <a:p>
            <a:r>
              <a:rPr kumimoji="0" lang="en-US" sz="2400" b="1" i="1">
                <a:solidFill>
                  <a:srgbClr val="FF0000"/>
                </a:solidFill>
                <a:latin typeface="Arial Narrow" pitchFamily="34" charset="0"/>
              </a:rPr>
              <a:t>Y</a:t>
            </a:r>
            <a:r>
              <a:rPr kumimoji="0" lang="ru-RU" sz="2400" b="1" i="1" baseline="-25000">
                <a:solidFill>
                  <a:srgbClr val="FF0000"/>
                </a:solidFill>
                <a:latin typeface="Arial Narrow" pitchFamily="34" charset="0"/>
              </a:rPr>
              <a:t>А </a:t>
            </a:r>
            <a:r>
              <a:rPr kumimoji="0" lang="ru-RU" sz="2400" b="1">
                <a:solidFill>
                  <a:srgbClr val="FF0000"/>
                </a:solidFill>
                <a:latin typeface="Arial Narrow" pitchFamily="34" charset="0"/>
              </a:rPr>
              <a:t>= -24.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1562"/>
                                        </p:tgtEl>
                                        <p:attrNameLst>
                                          <p:attrName>style.visibility</p:attrName>
                                        </p:attrNameLst>
                                      </p:cBhvr>
                                      <p:to>
                                        <p:strVal val="visible"/>
                                      </p:to>
                                    </p:set>
                                    <p:animEffect transition="in" filter="wipe(up)">
                                      <p:cBhvr>
                                        <p:cTn id="7" dur="2000"/>
                                        <p:tgtEl>
                                          <p:spTgt spid="151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6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pic>
        <p:nvPicPr>
          <p:cNvPr id="51203" name="Picture 4" descr="к задаче 2"/>
          <p:cNvPicPr>
            <a:picLocks noChangeAspect="1" noChangeArrowheads="1"/>
          </p:cNvPicPr>
          <p:nvPr/>
        </p:nvPicPr>
        <p:blipFill>
          <a:blip r:embed="rId2">
            <a:lum contrast="36000"/>
          </a:blip>
          <a:srcRect/>
          <a:stretch>
            <a:fillRect/>
          </a:stretch>
        </p:blipFill>
        <p:spPr bwMode="auto">
          <a:xfrm>
            <a:off x="609600" y="990600"/>
            <a:ext cx="4354513" cy="4648200"/>
          </a:xfrm>
          <a:prstGeom prst="rect">
            <a:avLst/>
          </a:prstGeom>
          <a:noFill/>
          <a:ln w="9525">
            <a:noFill/>
            <a:miter lim="800000"/>
            <a:headEnd/>
            <a:tailEnd/>
          </a:ln>
        </p:spPr>
      </p:pic>
      <p:sp>
        <p:nvSpPr>
          <p:cNvPr id="51204" name="Rectangle 5"/>
          <p:cNvSpPr>
            <a:spLocks noChangeArrowheads="1"/>
          </p:cNvSpPr>
          <p:nvPr/>
        </p:nvSpPr>
        <p:spPr bwMode="auto">
          <a:xfrm>
            <a:off x="5105400" y="1176338"/>
            <a:ext cx="3505200" cy="4108450"/>
          </a:xfrm>
          <a:prstGeom prst="rect">
            <a:avLst/>
          </a:prstGeom>
          <a:noFill/>
          <a:ln w="9525">
            <a:noFill/>
            <a:miter lim="800000"/>
            <a:headEnd/>
            <a:tailEnd/>
          </a:ln>
        </p:spPr>
        <p:txBody>
          <a:bodyPr anchor="ctr">
            <a:spAutoFit/>
          </a:bodyPr>
          <a:lstStyle/>
          <a:p>
            <a:r>
              <a:rPr kumimoji="0" lang="ru-RU" sz="2400" b="1">
                <a:latin typeface="Arial Narrow" pitchFamily="34" charset="0"/>
              </a:rPr>
              <a:t>2. Электрическая лампа веса </a:t>
            </a:r>
            <a:r>
              <a:rPr kumimoji="0" lang="en-US" sz="2400" b="1">
                <a:latin typeface="Arial Narrow" pitchFamily="34" charset="0"/>
              </a:rPr>
              <a:t>G=</a:t>
            </a:r>
            <a:r>
              <a:rPr kumimoji="0" lang="ru-RU" sz="2400" b="1">
                <a:latin typeface="Arial Narrow" pitchFamily="34" charset="0"/>
              </a:rPr>
              <a:t>20 Н подвешена к потолку на шнуре </a:t>
            </a:r>
            <a:r>
              <a:rPr kumimoji="0" lang="ru-RU" sz="2400" b="1" i="1">
                <a:latin typeface="Arial Narrow" pitchFamily="34" charset="0"/>
              </a:rPr>
              <a:t>АВ </a:t>
            </a:r>
            <a:r>
              <a:rPr kumimoji="0" lang="ru-RU" sz="2400" b="1">
                <a:latin typeface="Arial Narrow" pitchFamily="34" charset="0"/>
              </a:rPr>
              <a:t>и затем оттянута к стене веревкой </a:t>
            </a:r>
            <a:r>
              <a:rPr kumimoji="0" lang="ru-RU" sz="2400" b="1" i="1">
                <a:latin typeface="Arial Narrow" pitchFamily="34" charset="0"/>
              </a:rPr>
              <a:t>ВС. </a:t>
            </a:r>
            <a:r>
              <a:rPr kumimoji="0" lang="ru-RU" sz="2400" b="1">
                <a:latin typeface="Arial Narrow" pitchFamily="34" charset="0"/>
              </a:rPr>
              <a:t>Определить натяжения: </a:t>
            </a:r>
            <a:r>
              <a:rPr kumimoji="0" lang="ru-RU" sz="2400" b="1" i="1">
                <a:latin typeface="Arial Narrow" pitchFamily="34" charset="0"/>
              </a:rPr>
              <a:t>Т</a:t>
            </a:r>
            <a:r>
              <a:rPr kumimoji="0" lang="en-US" sz="1600" b="1" i="1"/>
              <a:t>A</a:t>
            </a:r>
            <a:r>
              <a:rPr kumimoji="0" lang="en-US" sz="2000" b="1" i="1"/>
              <a:t> </a:t>
            </a:r>
            <a:r>
              <a:rPr kumimoji="0" lang="ru-RU" sz="2400" b="1">
                <a:latin typeface="Arial Narrow" pitchFamily="34" charset="0"/>
              </a:rPr>
              <a:t>шнура </a:t>
            </a:r>
            <a:r>
              <a:rPr kumimoji="0" lang="ru-RU" sz="2400" b="1" i="1">
                <a:latin typeface="Arial Narrow" pitchFamily="34" charset="0"/>
              </a:rPr>
              <a:t>АВ </a:t>
            </a:r>
            <a:r>
              <a:rPr kumimoji="0" lang="en-US" sz="2400" b="1" i="1">
                <a:latin typeface="Arial Narrow" pitchFamily="34" charset="0"/>
              </a:rPr>
              <a:t> </a:t>
            </a:r>
            <a:r>
              <a:rPr kumimoji="0" lang="ru-RU" sz="2400" b="1">
                <a:latin typeface="Arial Narrow" pitchFamily="34" charset="0"/>
              </a:rPr>
              <a:t>и </a:t>
            </a:r>
            <a:r>
              <a:rPr kumimoji="0" lang="en-US" sz="2400" b="1">
                <a:latin typeface="Arial Narrow" pitchFamily="34" charset="0"/>
              </a:rPr>
              <a:t> </a:t>
            </a:r>
            <a:r>
              <a:rPr kumimoji="0" lang="ru-RU" sz="2400" b="1" i="1">
                <a:latin typeface="Arial Narrow" pitchFamily="34" charset="0"/>
              </a:rPr>
              <a:t>Т</a:t>
            </a:r>
            <a:r>
              <a:rPr kumimoji="0" lang="en-US" sz="1600" b="1" i="1"/>
              <a:t>C</a:t>
            </a:r>
            <a:r>
              <a:rPr kumimoji="0" lang="en-US" sz="2400" b="1" i="1">
                <a:latin typeface="Arial Narrow" pitchFamily="34" charset="0"/>
              </a:rPr>
              <a:t>  </a:t>
            </a:r>
            <a:r>
              <a:rPr kumimoji="0" lang="ru-RU" sz="2400" b="1">
                <a:latin typeface="Arial Narrow" pitchFamily="34" charset="0"/>
              </a:rPr>
              <a:t>веревки </a:t>
            </a:r>
            <a:r>
              <a:rPr kumimoji="0" lang="ru-RU" sz="2400" b="1" i="1">
                <a:latin typeface="Arial Narrow" pitchFamily="34" charset="0"/>
              </a:rPr>
              <a:t>ВС, </a:t>
            </a:r>
            <a:r>
              <a:rPr kumimoji="0" lang="ru-RU" sz="2400" b="1">
                <a:latin typeface="Arial Narrow" pitchFamily="34" charset="0"/>
              </a:rPr>
              <a:t>если известно, что угол</a:t>
            </a:r>
            <a:r>
              <a:rPr kumimoji="0" lang="en-US" sz="2400" b="1">
                <a:latin typeface="Arial Narrow" pitchFamily="34" charset="0"/>
              </a:rPr>
              <a:t> </a:t>
            </a:r>
            <a:r>
              <a:rPr kumimoji="0" lang="el-GR" sz="2400" b="1">
                <a:latin typeface="Arial Narrow" pitchFamily="34" charset="0"/>
              </a:rPr>
              <a:t>α</a:t>
            </a:r>
            <a:r>
              <a:rPr kumimoji="0" lang="ru-RU" sz="2400" b="1">
                <a:latin typeface="Arial Narrow" pitchFamily="34" charset="0"/>
              </a:rPr>
              <a:t>= 60°, а угол  </a:t>
            </a:r>
            <a:r>
              <a:rPr kumimoji="0" lang="el-GR" sz="2400" b="1">
                <a:latin typeface="Arial Narrow" pitchFamily="34" charset="0"/>
              </a:rPr>
              <a:t>β</a:t>
            </a:r>
            <a:r>
              <a:rPr kumimoji="0" lang="ru-RU" sz="2400" b="1">
                <a:latin typeface="Arial Narrow" pitchFamily="34" charset="0"/>
              </a:rPr>
              <a:t>=135°. Весом шнура и веревки пренебречь.</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533400" y="381000"/>
            <a:ext cx="8001000" cy="1143000"/>
          </a:xfrm>
        </p:spPr>
        <p:txBody>
          <a:bodyPr/>
          <a:lstStyle/>
          <a:p>
            <a:pPr algn="l" eaLnBrk="1" hangingPunct="1"/>
            <a:r>
              <a:rPr lang="ru-RU" sz="2200" b="1" smtClean="0"/>
              <a:t>При решении задачи составляется система уравнений, выражающих сумму проекций всех сил на оси координат ОХ и ОУ:</a:t>
            </a:r>
          </a:p>
        </p:txBody>
      </p:sp>
      <p:graphicFrame>
        <p:nvGraphicFramePr>
          <p:cNvPr id="5122" name="Object 4"/>
          <p:cNvGraphicFramePr>
            <a:graphicFrameLocks noChangeAspect="1"/>
          </p:cNvGraphicFramePr>
          <p:nvPr>
            <p:ph sz="half" idx="1"/>
          </p:nvPr>
        </p:nvGraphicFramePr>
        <p:xfrm>
          <a:off x="3733800" y="1371600"/>
          <a:ext cx="1371600" cy="1028700"/>
        </p:xfrm>
        <a:graphic>
          <a:graphicData uri="http://schemas.openxmlformats.org/presentationml/2006/ole">
            <p:oleObj spid="_x0000_s5122" name="Формула" r:id="rId3" imgW="710891" imgH="533169" progId="Equation.3">
              <p:embed/>
            </p:oleObj>
          </a:graphicData>
        </a:graphic>
      </p:graphicFrame>
      <p:sp>
        <p:nvSpPr>
          <p:cNvPr id="5124" name="Rectangle 7"/>
          <p:cNvSpPr>
            <a:spLocks noChangeArrowheads="1"/>
          </p:cNvSpPr>
          <p:nvPr/>
        </p:nvSpPr>
        <p:spPr bwMode="auto">
          <a:xfrm>
            <a:off x="533400" y="2514600"/>
            <a:ext cx="8001000" cy="1143000"/>
          </a:xfrm>
          <a:prstGeom prst="rect">
            <a:avLst/>
          </a:prstGeom>
          <a:noFill/>
          <a:ln w="9525">
            <a:noFill/>
            <a:miter lim="800000"/>
            <a:headEnd/>
            <a:tailEnd/>
          </a:ln>
        </p:spPr>
        <p:txBody>
          <a:bodyPr lIns="92075" tIns="46038" rIns="92075" bIns="46038" anchor="ctr"/>
          <a:lstStyle/>
          <a:p>
            <a:r>
              <a:rPr kumimoji="0" lang="ru-RU" sz="2200" b="1">
                <a:solidFill>
                  <a:schemeClr val="tx2"/>
                </a:solidFill>
                <a:latin typeface="Arial Narrow" pitchFamily="34" charset="0"/>
              </a:rPr>
              <a:t>Для более удобного решения задачи система координат выбирается таким образом, чтобы одна из осей проходила через какую-нибудь силу. Направим ось ОУ вдоль силы </a:t>
            </a:r>
            <a:r>
              <a:rPr kumimoji="0" lang="ru-RU" sz="2200" b="1">
                <a:latin typeface="Arial Narrow" pitchFamily="34" charset="0"/>
              </a:rPr>
              <a:t>натяжения веревки </a:t>
            </a:r>
            <a:r>
              <a:rPr kumimoji="0" lang="ru-RU" sz="2200" b="1" i="1">
                <a:latin typeface="Arial Narrow" pitchFamily="34" charset="0"/>
              </a:rPr>
              <a:t>Т</a:t>
            </a:r>
            <a:r>
              <a:rPr kumimoji="0" lang="ru-RU" b="1" i="1" baseline="-25000">
                <a:solidFill>
                  <a:schemeClr val="tx2"/>
                </a:solidFill>
              </a:rPr>
              <a:t>С</a:t>
            </a:r>
            <a:r>
              <a:rPr kumimoji="0" lang="ru-RU" b="1" i="1">
                <a:solidFill>
                  <a:schemeClr val="tx2"/>
                </a:solidFill>
              </a:rPr>
              <a:t> . </a:t>
            </a:r>
            <a:r>
              <a:rPr kumimoji="0" lang="ru-RU" sz="2200" b="1">
                <a:solidFill>
                  <a:schemeClr val="tx2"/>
                </a:solidFill>
                <a:latin typeface="Arial Narrow" pitchFamily="34" charset="0"/>
              </a:rPr>
              <a:t>По условию задачи выполняется чертеж:</a:t>
            </a:r>
          </a:p>
        </p:txBody>
      </p:sp>
      <p:pic>
        <p:nvPicPr>
          <p:cNvPr id="5125" name="Picture 12" descr="к задаче 2"/>
          <p:cNvPicPr>
            <a:picLocks noChangeAspect="1" noChangeArrowheads="1"/>
          </p:cNvPicPr>
          <p:nvPr/>
        </p:nvPicPr>
        <p:blipFill>
          <a:blip r:embed="rId4" cstate="email">
            <a:lum contrast="30000"/>
          </a:blip>
          <a:srcRect/>
          <a:stretch>
            <a:fillRect/>
          </a:stretch>
        </p:blipFill>
        <p:spPr bwMode="auto">
          <a:xfrm>
            <a:off x="1066800" y="3962400"/>
            <a:ext cx="2141538" cy="2286000"/>
          </a:xfrm>
          <a:prstGeom prst="rect">
            <a:avLst/>
          </a:prstGeom>
          <a:noFill/>
          <a:ln w="9525">
            <a:noFill/>
            <a:miter lim="800000"/>
            <a:headEnd/>
            <a:tailEnd/>
          </a:ln>
        </p:spPr>
      </p:pic>
      <p:sp>
        <p:nvSpPr>
          <p:cNvPr id="5126" name="Line 17"/>
          <p:cNvSpPr>
            <a:spLocks noChangeShapeType="1"/>
          </p:cNvSpPr>
          <p:nvPr/>
        </p:nvSpPr>
        <p:spPr bwMode="auto">
          <a:xfrm flipV="1">
            <a:off x="5867400" y="4038600"/>
            <a:ext cx="457200" cy="914400"/>
          </a:xfrm>
          <a:prstGeom prst="line">
            <a:avLst/>
          </a:prstGeom>
          <a:noFill/>
          <a:ln w="38100">
            <a:solidFill>
              <a:schemeClr val="tx1"/>
            </a:solidFill>
            <a:round/>
            <a:headEnd/>
            <a:tailEnd type="triangle" w="med" len="med"/>
          </a:ln>
        </p:spPr>
        <p:txBody>
          <a:bodyPr/>
          <a:lstStyle/>
          <a:p>
            <a:endParaRPr lang="ru-RU"/>
          </a:p>
        </p:txBody>
      </p:sp>
      <p:sp>
        <p:nvSpPr>
          <p:cNvPr id="5127" name="Line 18"/>
          <p:cNvSpPr>
            <a:spLocks noChangeShapeType="1"/>
          </p:cNvSpPr>
          <p:nvPr/>
        </p:nvSpPr>
        <p:spPr bwMode="auto">
          <a:xfrm flipH="1" flipV="1">
            <a:off x="5257800" y="4343400"/>
            <a:ext cx="609600" cy="609600"/>
          </a:xfrm>
          <a:prstGeom prst="line">
            <a:avLst/>
          </a:prstGeom>
          <a:noFill/>
          <a:ln w="38100">
            <a:solidFill>
              <a:schemeClr val="tx1"/>
            </a:solidFill>
            <a:round/>
            <a:headEnd/>
            <a:tailEnd type="triangle" w="med" len="med"/>
          </a:ln>
        </p:spPr>
        <p:txBody>
          <a:bodyPr/>
          <a:lstStyle/>
          <a:p>
            <a:endParaRPr lang="ru-RU"/>
          </a:p>
        </p:txBody>
      </p:sp>
      <p:sp>
        <p:nvSpPr>
          <p:cNvPr id="5128" name="Line 19"/>
          <p:cNvSpPr>
            <a:spLocks noChangeShapeType="1"/>
          </p:cNvSpPr>
          <p:nvPr/>
        </p:nvSpPr>
        <p:spPr bwMode="auto">
          <a:xfrm>
            <a:off x="5867400" y="4953000"/>
            <a:ext cx="0" cy="1143000"/>
          </a:xfrm>
          <a:prstGeom prst="line">
            <a:avLst/>
          </a:prstGeom>
          <a:noFill/>
          <a:ln w="28575">
            <a:solidFill>
              <a:schemeClr val="tx1"/>
            </a:solidFill>
            <a:round/>
            <a:headEnd/>
            <a:tailEnd type="triangle" w="med" len="med"/>
          </a:ln>
        </p:spPr>
        <p:txBody>
          <a:bodyPr/>
          <a:lstStyle/>
          <a:p>
            <a:endParaRPr lang="ru-RU"/>
          </a:p>
        </p:txBody>
      </p:sp>
      <p:sp>
        <p:nvSpPr>
          <p:cNvPr id="5129" name="Line 20"/>
          <p:cNvSpPr>
            <a:spLocks noChangeShapeType="1"/>
          </p:cNvSpPr>
          <p:nvPr/>
        </p:nvSpPr>
        <p:spPr bwMode="auto">
          <a:xfrm>
            <a:off x="5867400" y="4953000"/>
            <a:ext cx="0" cy="0"/>
          </a:xfrm>
          <a:prstGeom prst="line">
            <a:avLst/>
          </a:prstGeom>
          <a:noFill/>
          <a:ln w="9525">
            <a:solidFill>
              <a:srgbClr val="FF0000"/>
            </a:solidFill>
            <a:round/>
            <a:headEnd/>
            <a:tailEnd type="triangle" w="med" len="med"/>
          </a:ln>
        </p:spPr>
        <p:txBody>
          <a:bodyPr/>
          <a:lstStyle/>
          <a:p>
            <a:endParaRPr lang="ru-RU"/>
          </a:p>
        </p:txBody>
      </p:sp>
      <p:sp>
        <p:nvSpPr>
          <p:cNvPr id="5130" name="Line 21"/>
          <p:cNvSpPr>
            <a:spLocks noChangeShapeType="1"/>
          </p:cNvSpPr>
          <p:nvPr/>
        </p:nvSpPr>
        <p:spPr bwMode="auto">
          <a:xfrm flipH="1" flipV="1">
            <a:off x="4876800" y="3962400"/>
            <a:ext cx="990600" cy="990600"/>
          </a:xfrm>
          <a:prstGeom prst="line">
            <a:avLst/>
          </a:prstGeom>
          <a:noFill/>
          <a:ln w="9525">
            <a:solidFill>
              <a:srgbClr val="FF0000"/>
            </a:solidFill>
            <a:round/>
            <a:headEnd/>
            <a:tailEnd type="triangle" w="med" len="med"/>
          </a:ln>
        </p:spPr>
        <p:txBody>
          <a:bodyPr/>
          <a:lstStyle/>
          <a:p>
            <a:endParaRPr lang="ru-RU"/>
          </a:p>
        </p:txBody>
      </p:sp>
      <p:sp>
        <p:nvSpPr>
          <p:cNvPr id="5131" name="Line 23"/>
          <p:cNvSpPr>
            <a:spLocks noChangeShapeType="1"/>
          </p:cNvSpPr>
          <p:nvPr/>
        </p:nvSpPr>
        <p:spPr bwMode="auto">
          <a:xfrm flipV="1">
            <a:off x="5867400" y="3886200"/>
            <a:ext cx="990600" cy="1066800"/>
          </a:xfrm>
          <a:prstGeom prst="line">
            <a:avLst/>
          </a:prstGeom>
          <a:noFill/>
          <a:ln w="9525">
            <a:solidFill>
              <a:srgbClr val="FF0000"/>
            </a:solidFill>
            <a:round/>
            <a:headEnd/>
            <a:tailEnd type="triangle" w="med" len="med"/>
          </a:ln>
        </p:spPr>
        <p:txBody>
          <a:bodyPr/>
          <a:lstStyle/>
          <a:p>
            <a:endParaRPr lang="ru-RU"/>
          </a:p>
        </p:txBody>
      </p:sp>
      <p:sp>
        <p:nvSpPr>
          <p:cNvPr id="5132" name="Line 33"/>
          <p:cNvSpPr>
            <a:spLocks noChangeShapeType="1"/>
          </p:cNvSpPr>
          <p:nvPr/>
        </p:nvSpPr>
        <p:spPr bwMode="auto">
          <a:xfrm>
            <a:off x="5867400" y="4953000"/>
            <a:ext cx="762000" cy="762000"/>
          </a:xfrm>
          <a:prstGeom prst="line">
            <a:avLst/>
          </a:prstGeom>
          <a:noFill/>
          <a:ln w="9525">
            <a:solidFill>
              <a:schemeClr val="tx1"/>
            </a:solidFill>
            <a:prstDash val="dash"/>
            <a:round/>
            <a:headEnd/>
            <a:tailEnd/>
          </a:ln>
        </p:spPr>
        <p:txBody>
          <a:bodyPr/>
          <a:lstStyle/>
          <a:p>
            <a:endParaRPr lang="ru-RU"/>
          </a:p>
        </p:txBody>
      </p:sp>
      <p:sp>
        <p:nvSpPr>
          <p:cNvPr id="5133" name="Line 36"/>
          <p:cNvSpPr>
            <a:spLocks noChangeShapeType="1"/>
          </p:cNvSpPr>
          <p:nvPr/>
        </p:nvSpPr>
        <p:spPr bwMode="auto">
          <a:xfrm flipH="1">
            <a:off x="5105400" y="4953000"/>
            <a:ext cx="762000" cy="838200"/>
          </a:xfrm>
          <a:prstGeom prst="line">
            <a:avLst/>
          </a:prstGeom>
          <a:noFill/>
          <a:ln w="9525">
            <a:solidFill>
              <a:schemeClr val="tx1"/>
            </a:solidFill>
            <a:prstDash val="dash"/>
            <a:round/>
            <a:headEnd/>
            <a:tailEnd/>
          </a:ln>
        </p:spPr>
        <p:txBody>
          <a:bodyPr/>
          <a:lstStyle/>
          <a:p>
            <a:endParaRPr lang="ru-RU"/>
          </a:p>
        </p:txBody>
      </p:sp>
      <p:sp>
        <p:nvSpPr>
          <p:cNvPr id="5134" name="Text Box 37"/>
          <p:cNvSpPr txBox="1">
            <a:spLocks noChangeArrowheads="1"/>
          </p:cNvSpPr>
          <p:nvPr/>
        </p:nvSpPr>
        <p:spPr bwMode="auto">
          <a:xfrm>
            <a:off x="6781800" y="3810000"/>
            <a:ext cx="228600" cy="366713"/>
          </a:xfrm>
          <a:prstGeom prst="rect">
            <a:avLst/>
          </a:prstGeom>
          <a:noFill/>
          <a:ln w="9525">
            <a:noFill/>
            <a:miter lim="800000"/>
            <a:headEnd/>
            <a:tailEnd/>
          </a:ln>
        </p:spPr>
        <p:txBody>
          <a:bodyPr>
            <a:spAutoFit/>
          </a:bodyPr>
          <a:lstStyle/>
          <a:p>
            <a:pPr>
              <a:spcBef>
                <a:spcPct val="50000"/>
              </a:spcBef>
            </a:pPr>
            <a:r>
              <a:rPr lang="ru-RU">
                <a:solidFill>
                  <a:srgbClr val="FF0000"/>
                </a:solidFill>
              </a:rPr>
              <a:t>х</a:t>
            </a:r>
          </a:p>
        </p:txBody>
      </p:sp>
      <p:sp>
        <p:nvSpPr>
          <p:cNvPr id="5135" name="Text Box 38"/>
          <p:cNvSpPr txBox="1">
            <a:spLocks noChangeArrowheads="1"/>
          </p:cNvSpPr>
          <p:nvPr/>
        </p:nvSpPr>
        <p:spPr bwMode="auto">
          <a:xfrm>
            <a:off x="4648200" y="3886200"/>
            <a:ext cx="304800" cy="366713"/>
          </a:xfrm>
          <a:prstGeom prst="rect">
            <a:avLst/>
          </a:prstGeom>
          <a:noFill/>
          <a:ln w="9525">
            <a:noFill/>
            <a:miter lim="800000"/>
            <a:headEnd/>
            <a:tailEnd/>
          </a:ln>
        </p:spPr>
        <p:txBody>
          <a:bodyPr>
            <a:spAutoFit/>
          </a:bodyPr>
          <a:lstStyle/>
          <a:p>
            <a:pPr>
              <a:spcBef>
                <a:spcPct val="50000"/>
              </a:spcBef>
            </a:pPr>
            <a:r>
              <a:rPr lang="ru-RU">
                <a:solidFill>
                  <a:srgbClr val="FF0000"/>
                </a:solidFill>
              </a:rPr>
              <a:t>у</a:t>
            </a:r>
          </a:p>
        </p:txBody>
      </p:sp>
      <p:sp>
        <p:nvSpPr>
          <p:cNvPr id="5136" name="Text Box 39"/>
          <p:cNvSpPr txBox="1">
            <a:spLocks noChangeArrowheads="1"/>
          </p:cNvSpPr>
          <p:nvPr/>
        </p:nvSpPr>
        <p:spPr bwMode="auto">
          <a:xfrm>
            <a:off x="5867400" y="5867400"/>
            <a:ext cx="228600" cy="366713"/>
          </a:xfrm>
          <a:prstGeom prst="rect">
            <a:avLst/>
          </a:prstGeom>
          <a:noFill/>
          <a:ln w="9525">
            <a:noFill/>
            <a:miter lim="800000"/>
            <a:headEnd/>
            <a:tailEnd/>
          </a:ln>
        </p:spPr>
        <p:txBody>
          <a:bodyPr>
            <a:spAutoFit/>
          </a:bodyPr>
          <a:lstStyle/>
          <a:p>
            <a:pPr>
              <a:spcBef>
                <a:spcPct val="50000"/>
              </a:spcBef>
            </a:pPr>
            <a:r>
              <a:rPr lang="en-US" i="1"/>
              <a:t>G</a:t>
            </a:r>
            <a:endParaRPr lang="ru-RU" i="1"/>
          </a:p>
        </p:txBody>
      </p:sp>
      <p:sp>
        <p:nvSpPr>
          <p:cNvPr id="5137" name="Text Box 40"/>
          <p:cNvSpPr txBox="1">
            <a:spLocks noChangeArrowheads="1"/>
          </p:cNvSpPr>
          <p:nvPr/>
        </p:nvSpPr>
        <p:spPr bwMode="auto">
          <a:xfrm>
            <a:off x="4953000" y="4267200"/>
            <a:ext cx="457200" cy="366713"/>
          </a:xfrm>
          <a:prstGeom prst="rect">
            <a:avLst/>
          </a:prstGeom>
          <a:noFill/>
          <a:ln w="9525">
            <a:noFill/>
            <a:miter lim="800000"/>
            <a:headEnd/>
            <a:tailEnd/>
          </a:ln>
        </p:spPr>
        <p:txBody>
          <a:bodyPr>
            <a:spAutoFit/>
          </a:bodyPr>
          <a:lstStyle/>
          <a:p>
            <a:pPr>
              <a:spcBef>
                <a:spcPct val="50000"/>
              </a:spcBef>
            </a:pPr>
            <a:r>
              <a:rPr lang="ru-RU" i="1"/>
              <a:t>Т</a:t>
            </a:r>
            <a:r>
              <a:rPr lang="ru-RU" i="1" baseline="-25000"/>
              <a:t>С</a:t>
            </a:r>
            <a:endParaRPr lang="ru-RU" i="1"/>
          </a:p>
        </p:txBody>
      </p:sp>
      <p:sp>
        <p:nvSpPr>
          <p:cNvPr id="5138" name="Text Box 42"/>
          <p:cNvSpPr txBox="1">
            <a:spLocks noChangeArrowheads="1"/>
          </p:cNvSpPr>
          <p:nvPr/>
        </p:nvSpPr>
        <p:spPr bwMode="auto">
          <a:xfrm>
            <a:off x="5867400" y="3810000"/>
            <a:ext cx="457200" cy="366713"/>
          </a:xfrm>
          <a:prstGeom prst="rect">
            <a:avLst/>
          </a:prstGeom>
          <a:noFill/>
          <a:ln w="9525">
            <a:noFill/>
            <a:miter lim="800000"/>
            <a:headEnd/>
            <a:tailEnd/>
          </a:ln>
        </p:spPr>
        <p:txBody>
          <a:bodyPr>
            <a:spAutoFit/>
          </a:bodyPr>
          <a:lstStyle/>
          <a:p>
            <a:pPr>
              <a:spcBef>
                <a:spcPct val="50000"/>
              </a:spcBef>
            </a:pPr>
            <a:r>
              <a:rPr lang="ru-RU" i="1"/>
              <a:t>Т</a:t>
            </a:r>
            <a:r>
              <a:rPr lang="ru-RU" i="1" baseline="-25000"/>
              <a:t>А</a:t>
            </a:r>
          </a:p>
        </p:txBody>
      </p:sp>
      <p:sp>
        <p:nvSpPr>
          <p:cNvPr id="5139" name="Arc 45"/>
          <p:cNvSpPr>
            <a:spLocks/>
          </p:cNvSpPr>
          <p:nvPr/>
        </p:nvSpPr>
        <p:spPr bwMode="auto">
          <a:xfrm flipH="1" flipV="1">
            <a:off x="5562600" y="5257800"/>
            <a:ext cx="304800" cy="152400"/>
          </a:xfrm>
          <a:custGeom>
            <a:avLst/>
            <a:gdLst>
              <a:gd name="T0" fmla="*/ 0 w 21600"/>
              <a:gd name="T1" fmla="*/ 0 h 21600"/>
              <a:gd name="T2" fmla="*/ 856442309 w 21600"/>
              <a:gd name="T3" fmla="*/ 53527701 h 21600"/>
              <a:gd name="T4" fmla="*/ 0 w 21600"/>
              <a:gd name="T5" fmla="*/ 5352770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p:spPr>
        <p:txBody>
          <a:bodyPr wrap="none" anchor="ctr"/>
          <a:lstStyle/>
          <a:p>
            <a:endParaRPr lang="ru-RU"/>
          </a:p>
        </p:txBody>
      </p:sp>
      <p:sp>
        <p:nvSpPr>
          <p:cNvPr id="5140" name="Arc 46"/>
          <p:cNvSpPr>
            <a:spLocks/>
          </p:cNvSpPr>
          <p:nvPr/>
        </p:nvSpPr>
        <p:spPr bwMode="auto">
          <a:xfrm flipV="1">
            <a:off x="5867400" y="5181600"/>
            <a:ext cx="228600" cy="152400"/>
          </a:xfrm>
          <a:custGeom>
            <a:avLst/>
            <a:gdLst>
              <a:gd name="T0" fmla="*/ 0 w 21600"/>
              <a:gd name="T1" fmla="*/ 0 h 21600"/>
              <a:gd name="T2" fmla="*/ 270983951 w 21600"/>
              <a:gd name="T3" fmla="*/ 53527701 h 21600"/>
              <a:gd name="T4" fmla="*/ 0 w 21600"/>
              <a:gd name="T5" fmla="*/ 5352770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p:spPr>
        <p:txBody>
          <a:bodyPr wrap="none" anchor="ctr"/>
          <a:lstStyle/>
          <a:p>
            <a:endParaRPr lang="ru-RU"/>
          </a:p>
        </p:txBody>
      </p:sp>
      <p:sp>
        <p:nvSpPr>
          <p:cNvPr id="5141" name="Text Box 47"/>
          <p:cNvSpPr txBox="1">
            <a:spLocks noChangeArrowheads="1"/>
          </p:cNvSpPr>
          <p:nvPr/>
        </p:nvSpPr>
        <p:spPr bwMode="auto">
          <a:xfrm>
            <a:off x="5486400" y="5334000"/>
            <a:ext cx="419100" cy="304800"/>
          </a:xfrm>
          <a:prstGeom prst="rect">
            <a:avLst/>
          </a:prstGeom>
          <a:noFill/>
          <a:ln w="9525">
            <a:noFill/>
            <a:miter lim="800000"/>
            <a:headEnd/>
            <a:tailEnd/>
          </a:ln>
        </p:spPr>
        <p:txBody>
          <a:bodyPr wrap="none">
            <a:spAutoFit/>
          </a:bodyPr>
          <a:lstStyle/>
          <a:p>
            <a:r>
              <a:rPr lang="ru-RU" sz="1400"/>
              <a:t>45</a:t>
            </a:r>
            <a:r>
              <a:rPr lang="ru-RU" sz="1400" baseline="30000"/>
              <a:t>0</a:t>
            </a:r>
            <a:endParaRPr lang="ru-RU" sz="1400"/>
          </a:p>
        </p:txBody>
      </p:sp>
      <p:sp>
        <p:nvSpPr>
          <p:cNvPr id="5142" name="Text Box 49"/>
          <p:cNvSpPr txBox="1">
            <a:spLocks noChangeArrowheads="1"/>
          </p:cNvSpPr>
          <p:nvPr/>
        </p:nvSpPr>
        <p:spPr bwMode="auto">
          <a:xfrm>
            <a:off x="5867400" y="5257800"/>
            <a:ext cx="419100" cy="304800"/>
          </a:xfrm>
          <a:prstGeom prst="rect">
            <a:avLst/>
          </a:prstGeom>
          <a:noFill/>
          <a:ln w="9525">
            <a:noFill/>
            <a:miter lim="800000"/>
            <a:headEnd/>
            <a:tailEnd/>
          </a:ln>
        </p:spPr>
        <p:txBody>
          <a:bodyPr wrap="none">
            <a:spAutoFit/>
          </a:bodyPr>
          <a:lstStyle/>
          <a:p>
            <a:r>
              <a:rPr lang="ru-RU" sz="1400"/>
              <a:t>45</a:t>
            </a:r>
            <a:r>
              <a:rPr lang="ru-RU" sz="1400" baseline="30000"/>
              <a:t>0</a:t>
            </a:r>
            <a:endParaRPr lang="ru-RU" sz="1400"/>
          </a:p>
        </p:txBody>
      </p:sp>
      <p:sp>
        <p:nvSpPr>
          <p:cNvPr id="5143" name="Arc 51"/>
          <p:cNvSpPr>
            <a:spLocks/>
          </p:cNvSpPr>
          <p:nvPr/>
        </p:nvSpPr>
        <p:spPr bwMode="auto">
          <a:xfrm>
            <a:off x="6172200" y="4343400"/>
            <a:ext cx="152400" cy="152400"/>
          </a:xfrm>
          <a:custGeom>
            <a:avLst/>
            <a:gdLst>
              <a:gd name="T0" fmla="*/ 0 w 21600"/>
              <a:gd name="T1" fmla="*/ 0 h 21600"/>
              <a:gd name="T2" fmla="*/ 53527701 w 21600"/>
              <a:gd name="T3" fmla="*/ 53527701 h 21600"/>
              <a:gd name="T4" fmla="*/ 0 w 21600"/>
              <a:gd name="T5" fmla="*/ 5352770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p:spPr>
        <p:txBody>
          <a:bodyPr wrap="none" anchor="ctr"/>
          <a:lstStyle/>
          <a:p>
            <a:endParaRPr lang="ru-RU"/>
          </a:p>
        </p:txBody>
      </p:sp>
      <p:sp>
        <p:nvSpPr>
          <p:cNvPr id="5144" name="Text Box 52"/>
          <p:cNvSpPr txBox="1">
            <a:spLocks noChangeArrowheads="1"/>
          </p:cNvSpPr>
          <p:nvPr/>
        </p:nvSpPr>
        <p:spPr bwMode="auto">
          <a:xfrm>
            <a:off x="6172200" y="4114800"/>
            <a:ext cx="419100" cy="304800"/>
          </a:xfrm>
          <a:prstGeom prst="rect">
            <a:avLst/>
          </a:prstGeom>
          <a:noFill/>
          <a:ln w="9525">
            <a:noFill/>
            <a:miter lim="800000"/>
            <a:headEnd/>
            <a:tailEnd/>
          </a:ln>
        </p:spPr>
        <p:txBody>
          <a:bodyPr wrap="none">
            <a:spAutoFit/>
          </a:bodyPr>
          <a:lstStyle/>
          <a:p>
            <a:r>
              <a:rPr lang="ru-RU" sz="1400"/>
              <a:t>15</a:t>
            </a:r>
            <a:r>
              <a:rPr lang="ru-RU" sz="1400" baseline="30000"/>
              <a:t>0</a:t>
            </a:r>
            <a:endParaRPr lang="ru-RU" sz="1400"/>
          </a:p>
        </p:txBody>
      </p:sp>
      <p:sp>
        <p:nvSpPr>
          <p:cNvPr id="5145" name="Arc 53"/>
          <p:cNvSpPr>
            <a:spLocks/>
          </p:cNvSpPr>
          <p:nvPr/>
        </p:nvSpPr>
        <p:spPr bwMode="auto">
          <a:xfrm flipH="1">
            <a:off x="5562600" y="4495800"/>
            <a:ext cx="533400" cy="152400"/>
          </a:xfrm>
          <a:custGeom>
            <a:avLst/>
            <a:gdLst>
              <a:gd name="T0" fmla="*/ 0 w 21600"/>
              <a:gd name="T1" fmla="*/ 0 h 21600"/>
              <a:gd name="T2" fmla="*/ 2147483647 w 21600"/>
              <a:gd name="T3" fmla="*/ 53527701 h 21600"/>
              <a:gd name="T4" fmla="*/ 0 w 21600"/>
              <a:gd name="T5" fmla="*/ 5352770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p:spPr>
        <p:txBody>
          <a:bodyPr wrap="none" anchor="ctr"/>
          <a:lstStyle/>
          <a:p>
            <a:endParaRPr lang="ru-RU"/>
          </a:p>
        </p:txBody>
      </p:sp>
      <p:sp>
        <p:nvSpPr>
          <p:cNvPr id="5146" name="Text Box 54"/>
          <p:cNvSpPr txBox="1">
            <a:spLocks noChangeArrowheads="1"/>
          </p:cNvSpPr>
          <p:nvPr/>
        </p:nvSpPr>
        <p:spPr bwMode="auto">
          <a:xfrm>
            <a:off x="5562600" y="4267200"/>
            <a:ext cx="419100" cy="304800"/>
          </a:xfrm>
          <a:prstGeom prst="rect">
            <a:avLst/>
          </a:prstGeom>
          <a:noFill/>
          <a:ln w="9525">
            <a:noFill/>
            <a:miter lim="800000"/>
            <a:headEnd/>
            <a:tailEnd/>
          </a:ln>
        </p:spPr>
        <p:txBody>
          <a:bodyPr wrap="none">
            <a:spAutoFit/>
          </a:bodyPr>
          <a:lstStyle/>
          <a:p>
            <a:r>
              <a:rPr lang="ru-RU" sz="1400"/>
              <a:t>75</a:t>
            </a:r>
            <a:r>
              <a:rPr lang="ru-RU" sz="1400" baseline="30000"/>
              <a:t>0</a:t>
            </a:r>
            <a:endParaRPr lang="ru-RU" sz="14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a:xfrm>
            <a:off x="685800" y="1828800"/>
            <a:ext cx="1828800" cy="533400"/>
          </a:xfrm>
        </p:spPr>
        <p:txBody>
          <a:bodyPr/>
          <a:lstStyle/>
          <a:p>
            <a:pPr algn="l" eaLnBrk="1" hangingPunct="1"/>
            <a:r>
              <a:rPr lang="ru-RU" sz="2200" b="1" smtClean="0"/>
              <a:t>Известно, что</a:t>
            </a:r>
          </a:p>
        </p:txBody>
      </p:sp>
      <p:graphicFrame>
        <p:nvGraphicFramePr>
          <p:cNvPr id="6146" name="Object 3"/>
          <p:cNvGraphicFramePr>
            <a:graphicFrameLocks noChangeAspect="1"/>
          </p:cNvGraphicFramePr>
          <p:nvPr>
            <p:ph sz="half" idx="1"/>
          </p:nvPr>
        </p:nvGraphicFramePr>
        <p:xfrm>
          <a:off x="2590800" y="1905000"/>
          <a:ext cx="5867400" cy="403225"/>
        </p:xfrm>
        <a:graphic>
          <a:graphicData uri="http://schemas.openxmlformats.org/presentationml/2006/ole">
            <p:oleObj spid="_x0000_s6146" name="Формула" r:id="rId3" imgW="2959100" imgH="203200" progId="Equation.3">
              <p:embed/>
            </p:oleObj>
          </a:graphicData>
        </a:graphic>
      </p:graphicFrame>
      <p:graphicFrame>
        <p:nvGraphicFramePr>
          <p:cNvPr id="6147" name="Object 5"/>
          <p:cNvGraphicFramePr>
            <a:graphicFrameLocks noChangeAspect="1"/>
          </p:cNvGraphicFramePr>
          <p:nvPr>
            <p:ph sz="quarter" idx="2"/>
          </p:nvPr>
        </p:nvGraphicFramePr>
        <p:xfrm>
          <a:off x="2057400" y="2971800"/>
          <a:ext cx="4876800" cy="1277938"/>
        </p:xfrm>
        <a:graphic>
          <a:graphicData uri="http://schemas.openxmlformats.org/presentationml/2006/ole">
            <p:oleObj spid="_x0000_s6147" name="Формула" r:id="rId4" imgW="1841500" imgH="482600" progId="Equation.3">
              <p:embed/>
            </p:oleObj>
          </a:graphicData>
        </a:graphic>
      </p:graphicFrame>
      <p:sp>
        <p:nvSpPr>
          <p:cNvPr id="6150" name="Rectangle 4"/>
          <p:cNvSpPr>
            <a:spLocks noChangeArrowheads="1"/>
          </p:cNvSpPr>
          <p:nvPr/>
        </p:nvSpPr>
        <p:spPr bwMode="auto">
          <a:xfrm>
            <a:off x="609600" y="4419600"/>
            <a:ext cx="8001000" cy="1143000"/>
          </a:xfrm>
          <a:prstGeom prst="rect">
            <a:avLst/>
          </a:prstGeom>
          <a:noFill/>
          <a:ln w="9525">
            <a:noFill/>
            <a:miter lim="800000"/>
            <a:headEnd/>
            <a:tailEnd/>
          </a:ln>
        </p:spPr>
        <p:txBody>
          <a:bodyPr lIns="92075" tIns="46038" rIns="92075" bIns="46038" anchor="ctr"/>
          <a:lstStyle/>
          <a:p>
            <a:r>
              <a:rPr kumimoji="0" lang="ru-RU" sz="2200" b="1">
                <a:solidFill>
                  <a:schemeClr val="tx2"/>
                </a:solidFill>
                <a:latin typeface="Arial Narrow" pitchFamily="34" charset="0"/>
              </a:rPr>
              <a:t>Вспомнив основные способы решения систем линейных уравнений с двумя переменными, определите силу натяжения шнура  </a:t>
            </a:r>
            <a:r>
              <a:rPr kumimoji="0" lang="ru-RU" sz="2200" b="1" i="1">
                <a:solidFill>
                  <a:schemeClr val="tx2"/>
                </a:solidFill>
                <a:latin typeface="Arial Narrow" pitchFamily="34" charset="0"/>
              </a:rPr>
              <a:t>Т</a:t>
            </a:r>
            <a:r>
              <a:rPr kumimoji="0" lang="ru-RU" sz="2200" b="1" i="1" baseline="-25000">
                <a:solidFill>
                  <a:schemeClr val="tx2"/>
                </a:solidFill>
                <a:latin typeface="Arial Narrow" pitchFamily="34" charset="0"/>
              </a:rPr>
              <a:t>А  </a:t>
            </a:r>
            <a:r>
              <a:rPr kumimoji="0" lang="ru-RU" sz="2200" b="1">
                <a:solidFill>
                  <a:schemeClr val="tx2"/>
                </a:solidFill>
                <a:latin typeface="Arial Narrow" pitchFamily="34" charset="0"/>
              </a:rPr>
              <a:t>и силу натяжения веревки  </a:t>
            </a:r>
            <a:r>
              <a:rPr kumimoji="0" lang="ru-RU" sz="2200" b="1" i="1">
                <a:solidFill>
                  <a:schemeClr val="tx2"/>
                </a:solidFill>
                <a:latin typeface="Arial Narrow" pitchFamily="34" charset="0"/>
              </a:rPr>
              <a:t>Т</a:t>
            </a:r>
            <a:r>
              <a:rPr kumimoji="0" lang="ru-RU" sz="2200" b="1" i="1" baseline="-25000">
                <a:solidFill>
                  <a:schemeClr val="tx2"/>
                </a:solidFill>
                <a:latin typeface="Arial Narrow" pitchFamily="34" charset="0"/>
              </a:rPr>
              <a:t>С  </a:t>
            </a:r>
            <a:r>
              <a:rPr kumimoji="0" lang="ru-RU" sz="2200" b="1">
                <a:solidFill>
                  <a:schemeClr val="tx2"/>
                </a:solidFill>
                <a:latin typeface="Arial Narrow" pitchFamily="34" charset="0"/>
              </a:rPr>
              <a:t>(округлите до десятых).</a:t>
            </a:r>
          </a:p>
        </p:txBody>
      </p:sp>
      <p:sp>
        <p:nvSpPr>
          <p:cNvPr id="6151" name="Rectangle 6"/>
          <p:cNvSpPr>
            <a:spLocks noChangeArrowheads="1"/>
          </p:cNvSpPr>
          <p:nvPr/>
        </p:nvSpPr>
        <p:spPr bwMode="auto">
          <a:xfrm>
            <a:off x="685800" y="2209800"/>
            <a:ext cx="5486400" cy="685800"/>
          </a:xfrm>
          <a:prstGeom prst="rect">
            <a:avLst/>
          </a:prstGeom>
          <a:noFill/>
          <a:ln w="9525">
            <a:noFill/>
            <a:miter lim="800000"/>
            <a:headEnd/>
            <a:tailEnd/>
          </a:ln>
        </p:spPr>
        <p:txBody>
          <a:bodyPr lIns="92075" tIns="46038" rIns="92075" bIns="46038" anchor="ctr"/>
          <a:lstStyle/>
          <a:p>
            <a:r>
              <a:rPr kumimoji="0" lang="ru-RU" sz="2200" b="1">
                <a:solidFill>
                  <a:schemeClr val="tx2"/>
                </a:solidFill>
                <a:latin typeface="Arial Narrow" pitchFamily="34" charset="0"/>
              </a:rPr>
              <a:t>поэтому система примет окончательный вид:</a:t>
            </a:r>
          </a:p>
        </p:txBody>
      </p:sp>
      <p:sp>
        <p:nvSpPr>
          <p:cNvPr id="158727" name="Rectangle 7"/>
          <p:cNvSpPr>
            <a:spLocks noChangeArrowheads="1"/>
          </p:cNvSpPr>
          <p:nvPr/>
        </p:nvSpPr>
        <p:spPr bwMode="auto">
          <a:xfrm>
            <a:off x="990600" y="56388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Т</a:t>
            </a:r>
            <a:r>
              <a:rPr kumimoji="0" lang="ru-RU" sz="2800" b="1" i="1" baseline="-25000">
                <a:solidFill>
                  <a:srgbClr val="FF0000"/>
                </a:solidFill>
                <a:latin typeface="Arial Narrow" pitchFamily="34" charset="0"/>
              </a:rPr>
              <a:t>А</a:t>
            </a:r>
            <a:r>
              <a:rPr kumimoji="0" lang="ru-RU" sz="2800" b="1" i="1">
                <a:solidFill>
                  <a:srgbClr val="FF0000"/>
                </a:solidFill>
                <a:latin typeface="Arial Narrow" pitchFamily="34" charset="0"/>
              </a:rPr>
              <a:t>=14,6 Н, Т</a:t>
            </a:r>
            <a:r>
              <a:rPr kumimoji="0" lang="ru-RU" sz="2800" b="1" i="1" baseline="-25000">
                <a:solidFill>
                  <a:srgbClr val="FF0000"/>
                </a:solidFill>
                <a:latin typeface="Arial Narrow" pitchFamily="34" charset="0"/>
              </a:rPr>
              <a:t>С</a:t>
            </a:r>
            <a:r>
              <a:rPr kumimoji="0" lang="ru-RU" sz="2800" b="1" i="1">
                <a:solidFill>
                  <a:srgbClr val="FF0000"/>
                </a:solidFill>
                <a:latin typeface="Arial Narrow" pitchFamily="34" charset="0"/>
              </a:rPr>
              <a:t>=10,4 Н.</a:t>
            </a:r>
          </a:p>
        </p:txBody>
      </p:sp>
      <p:sp>
        <p:nvSpPr>
          <p:cNvPr id="6153" name="Rectangle 9"/>
          <p:cNvSpPr>
            <a:spLocks noChangeArrowheads="1"/>
          </p:cNvSpPr>
          <p:nvPr/>
        </p:nvSpPr>
        <p:spPr bwMode="auto">
          <a:xfrm>
            <a:off x="457200" y="457200"/>
            <a:ext cx="4724400" cy="609600"/>
          </a:xfrm>
          <a:prstGeom prst="rect">
            <a:avLst/>
          </a:prstGeom>
          <a:noFill/>
          <a:ln w="9525">
            <a:noFill/>
            <a:miter lim="800000"/>
            <a:headEnd/>
            <a:tailEnd/>
          </a:ln>
        </p:spPr>
        <p:txBody>
          <a:bodyPr lIns="92075" tIns="46038" rIns="92075" bIns="46038" anchor="ctr"/>
          <a:lstStyle/>
          <a:p>
            <a:r>
              <a:rPr kumimoji="0" lang="ru-RU" sz="2200" b="1">
                <a:solidFill>
                  <a:schemeClr val="tx2"/>
                </a:solidFill>
                <a:latin typeface="Arial Narrow" pitchFamily="34" charset="0"/>
              </a:rPr>
              <a:t>Система уравнений будет следующей:</a:t>
            </a:r>
          </a:p>
        </p:txBody>
      </p:sp>
      <p:graphicFrame>
        <p:nvGraphicFramePr>
          <p:cNvPr id="6148" name="Object 16"/>
          <p:cNvGraphicFramePr>
            <a:graphicFrameLocks noChangeAspect="1"/>
          </p:cNvGraphicFramePr>
          <p:nvPr>
            <p:ph sz="quarter" idx="3"/>
          </p:nvPr>
        </p:nvGraphicFramePr>
        <p:xfrm>
          <a:off x="5029200" y="609600"/>
          <a:ext cx="3657600" cy="892175"/>
        </p:xfrm>
        <a:graphic>
          <a:graphicData uri="http://schemas.openxmlformats.org/presentationml/2006/ole">
            <p:oleObj spid="_x0000_s6148" name="Формула" r:id="rId5" imgW="2019300" imgH="482600" progId="Equation.3">
              <p:embed/>
            </p:oleObj>
          </a:graphicData>
        </a:graphic>
      </p:graphicFrame>
      <p:sp>
        <p:nvSpPr>
          <p:cNvPr id="6154" name="AutoShape 18">
            <a:hlinkClick r:id="rId6" action="ppaction://hlinksldjump" highlightClick="1"/>
          </p:cNvPr>
          <p:cNvSpPr>
            <a:spLocks noChangeArrowheads="1"/>
          </p:cNvSpPr>
          <p:nvPr/>
        </p:nvSpPr>
        <p:spPr bwMode="auto">
          <a:xfrm>
            <a:off x="7696200" y="5715000"/>
            <a:ext cx="685800" cy="381000"/>
          </a:xfrm>
          <a:prstGeom prst="actionButtonBackPrevious">
            <a:avLst/>
          </a:prstGeom>
          <a:solidFill>
            <a:srgbClr val="FF0000"/>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Effect transition="in" filter="wipe(up)">
                                      <p:cBhvr>
                                        <p:cTn id="7" dur="2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533400" y="457200"/>
            <a:ext cx="8305800" cy="685800"/>
          </a:xfrm>
        </p:spPr>
        <p:txBody>
          <a:bodyPr/>
          <a:lstStyle/>
          <a:p>
            <a:pPr eaLnBrk="1" hangingPunct="1">
              <a:defRPr/>
            </a:pPr>
            <a:r>
              <a:rPr lang="ru-RU" sz="4000" b="1" smtClean="0">
                <a:solidFill>
                  <a:srgbClr val="FF0000"/>
                </a:solidFill>
                <a:effectLst>
                  <a:outerShdw blurRad="38100" dist="38100" dir="2700000" algn="tl">
                    <a:srgbClr val="000000"/>
                  </a:outerShdw>
                </a:effectLst>
              </a:rPr>
              <a:t>Математика в электротехнике</a:t>
            </a:r>
          </a:p>
        </p:txBody>
      </p:sp>
      <p:sp>
        <p:nvSpPr>
          <p:cNvPr id="52227"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2228" name="Rectangle 5"/>
          <p:cNvSpPr>
            <a:spLocks noChangeArrowheads="1"/>
          </p:cNvSpPr>
          <p:nvPr/>
        </p:nvSpPr>
        <p:spPr bwMode="auto">
          <a:xfrm>
            <a:off x="685800" y="1447800"/>
            <a:ext cx="7924800" cy="454660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1. В технике </a:t>
            </a:r>
            <a:r>
              <a:rPr kumimoji="0" lang="ru-RU" sz="2400" b="1" i="1">
                <a:latin typeface="Arial Narrow" pitchFamily="34" charset="0"/>
              </a:rPr>
              <a:t>переменным током</a:t>
            </a:r>
            <a:r>
              <a:rPr kumimoji="0" lang="ru-RU" sz="2400" b="1">
                <a:latin typeface="Arial Narrow" pitchFamily="34" charset="0"/>
              </a:rPr>
              <a:t> называют периодический ток, все значения которого повторяются через одинаковые промежутки времени, называемые </a:t>
            </a:r>
            <a:r>
              <a:rPr kumimoji="0" lang="ru-RU" sz="2400" b="1" i="1">
                <a:latin typeface="Arial Narrow" pitchFamily="34" charset="0"/>
              </a:rPr>
              <a:t>периодом</a:t>
            </a:r>
            <a:r>
              <a:rPr kumimoji="0" lang="ru-RU" sz="2400" b="1">
                <a:latin typeface="Arial Narrow" pitchFamily="34" charset="0"/>
              </a:rPr>
              <a:t> </a:t>
            </a:r>
            <a:r>
              <a:rPr kumimoji="0" lang="ru-RU" sz="2400" b="1" i="1">
                <a:latin typeface="Arial Narrow" pitchFamily="34" charset="0"/>
              </a:rPr>
              <a:t>Т</a:t>
            </a:r>
            <a:r>
              <a:rPr kumimoji="0" lang="ru-RU" sz="2400" b="1">
                <a:latin typeface="Arial Narrow" pitchFamily="34" charset="0"/>
              </a:rPr>
              <a:t>.</a:t>
            </a:r>
          </a:p>
          <a:p>
            <a:pPr>
              <a:spcBef>
                <a:spcPct val="40000"/>
              </a:spcBef>
            </a:pPr>
            <a:r>
              <a:rPr kumimoji="0" lang="ru-RU" sz="2400" b="1">
                <a:latin typeface="Arial Narrow" pitchFamily="34" charset="0"/>
              </a:rPr>
              <a:t>      </a:t>
            </a:r>
          </a:p>
          <a:p>
            <a:pPr>
              <a:spcBef>
                <a:spcPct val="40000"/>
              </a:spcBef>
            </a:pPr>
            <a:r>
              <a:rPr kumimoji="0" lang="ru-RU" sz="2400" b="1">
                <a:latin typeface="Arial Narrow" pitchFamily="34" charset="0"/>
              </a:rPr>
              <a:t>      В математике периодическими </a:t>
            </a:r>
          </a:p>
          <a:p>
            <a:r>
              <a:rPr kumimoji="0" lang="ru-RU" sz="2400" b="1">
                <a:latin typeface="Arial Narrow" pitchFamily="34" charset="0"/>
              </a:rPr>
              <a:t>функциями являются </a:t>
            </a:r>
          </a:p>
          <a:p>
            <a:r>
              <a:rPr kumimoji="0" lang="ru-RU" sz="2400" b="1">
                <a:latin typeface="Arial Narrow" pitchFamily="34" charset="0"/>
              </a:rPr>
              <a:t>тригонометрические, поэтому </a:t>
            </a:r>
          </a:p>
          <a:p>
            <a:r>
              <a:rPr kumimoji="0" lang="ru-RU" sz="2400" b="1">
                <a:latin typeface="Arial Narrow" pitchFamily="34" charset="0"/>
              </a:rPr>
              <a:t>переменный ток также называют </a:t>
            </a:r>
          </a:p>
          <a:p>
            <a:r>
              <a:rPr kumimoji="0" lang="ru-RU" sz="2400" b="1" i="1">
                <a:latin typeface="Arial Narrow" pitchFamily="34" charset="0"/>
              </a:rPr>
              <a:t>синусоидальным</a:t>
            </a:r>
            <a:r>
              <a:rPr kumimoji="0" lang="ru-RU" sz="2400" b="1">
                <a:latin typeface="Arial Narrow" pitchFamily="34" charset="0"/>
              </a:rPr>
              <a:t>.</a:t>
            </a:r>
          </a:p>
          <a:p>
            <a:pPr>
              <a:spcBef>
                <a:spcPct val="40000"/>
              </a:spcBef>
            </a:pPr>
            <a:r>
              <a:rPr kumimoji="0" lang="ru-RU" sz="2400" b="1">
                <a:latin typeface="Arial Narrow" pitchFamily="34" charset="0"/>
              </a:rPr>
              <a:t>     </a:t>
            </a:r>
            <a:endParaRPr kumimoji="0" lang="ru-RU" sz="2200" b="1">
              <a:latin typeface="Arial Narrow" pitchFamily="34" charset="0"/>
            </a:endParaRPr>
          </a:p>
        </p:txBody>
      </p:sp>
      <p:pic>
        <p:nvPicPr>
          <p:cNvPr id="52229" name="Picture 7" descr="4"/>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5334000" y="3276600"/>
            <a:ext cx="3276600" cy="2497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3251" name="Rectangle 4"/>
          <p:cNvSpPr>
            <a:spLocks noChangeArrowheads="1"/>
          </p:cNvSpPr>
          <p:nvPr/>
        </p:nvSpPr>
        <p:spPr bwMode="auto">
          <a:xfrm>
            <a:off x="533400" y="884238"/>
            <a:ext cx="8153400" cy="4911725"/>
          </a:xfrm>
          <a:prstGeom prst="rect">
            <a:avLst/>
          </a:prstGeom>
          <a:noFill/>
          <a:ln w="9525">
            <a:noFill/>
            <a:miter lim="800000"/>
            <a:headEnd/>
            <a:tailEnd/>
          </a:ln>
        </p:spPr>
        <p:txBody>
          <a:bodyPr anchor="ctr">
            <a:spAutoFit/>
          </a:bodyPr>
          <a:lstStyle/>
          <a:p>
            <a:r>
              <a:rPr kumimoji="0" lang="ru-RU" sz="2400" b="1">
                <a:latin typeface="Arial Narrow" pitchFamily="34" charset="0"/>
              </a:rPr>
              <a:t>    Синусоидальные </a:t>
            </a:r>
          </a:p>
          <a:p>
            <a:r>
              <a:rPr kumimoji="0" lang="ru-RU" sz="2400" b="1">
                <a:latin typeface="Arial Narrow" pitchFamily="34" charset="0"/>
              </a:rPr>
              <a:t>величины изображают </a:t>
            </a:r>
          </a:p>
          <a:p>
            <a:r>
              <a:rPr kumimoji="0" lang="ru-RU" sz="2400" b="1">
                <a:latin typeface="Arial Narrow" pitchFamily="34" charset="0"/>
              </a:rPr>
              <a:t>или синусоидами, или </a:t>
            </a:r>
          </a:p>
          <a:p>
            <a:r>
              <a:rPr kumimoji="0" lang="ru-RU" sz="2400" b="1">
                <a:latin typeface="Arial Narrow" pitchFamily="34" charset="0"/>
              </a:rPr>
              <a:t>вращающимися векторами.</a:t>
            </a:r>
          </a:p>
          <a:p>
            <a:pPr>
              <a:spcBef>
                <a:spcPct val="40000"/>
              </a:spcBef>
            </a:pPr>
            <a:r>
              <a:rPr kumimoji="0" lang="ru-RU" sz="2400" b="1">
                <a:latin typeface="Arial Narrow" pitchFamily="34" charset="0"/>
              </a:rPr>
              <a:t>    </a:t>
            </a:r>
          </a:p>
          <a:p>
            <a:pPr>
              <a:spcBef>
                <a:spcPct val="40000"/>
              </a:spcBef>
            </a:pPr>
            <a:endParaRPr kumimoji="0" lang="ru-RU" sz="2400" b="1">
              <a:latin typeface="Arial Narrow" pitchFamily="34" charset="0"/>
            </a:endParaRPr>
          </a:p>
          <a:p>
            <a:pPr>
              <a:spcBef>
                <a:spcPct val="40000"/>
              </a:spcBef>
            </a:pPr>
            <a:r>
              <a:rPr kumimoji="0" lang="ru-RU" sz="2400" b="1">
                <a:latin typeface="Arial Narrow" pitchFamily="34" charset="0"/>
              </a:rPr>
              <a:t>    Один или несколько </a:t>
            </a:r>
          </a:p>
          <a:p>
            <a:r>
              <a:rPr kumimoji="0" lang="ru-RU" sz="2400" b="1">
                <a:latin typeface="Arial Narrow" pitchFamily="34" charset="0"/>
              </a:rPr>
              <a:t>векторов, изображающие </a:t>
            </a:r>
          </a:p>
          <a:p>
            <a:r>
              <a:rPr kumimoji="0" lang="ru-RU" sz="2400" b="1">
                <a:latin typeface="Arial Narrow" pitchFamily="34" charset="0"/>
              </a:rPr>
              <a:t>синусоидальные </a:t>
            </a:r>
          </a:p>
          <a:p>
            <a:r>
              <a:rPr kumimoji="0" lang="ru-RU" sz="2400" b="1">
                <a:latin typeface="Arial Narrow" pitchFamily="34" charset="0"/>
              </a:rPr>
              <a:t>величины одной частоты, </a:t>
            </a:r>
          </a:p>
          <a:p>
            <a:r>
              <a:rPr kumimoji="0" lang="ru-RU" sz="2400" b="1">
                <a:latin typeface="Arial Narrow" pitchFamily="34" charset="0"/>
              </a:rPr>
              <a:t>называются </a:t>
            </a:r>
            <a:r>
              <a:rPr kumimoji="0" lang="ru-RU" sz="2400" b="1" i="1">
                <a:latin typeface="Arial Narrow" pitchFamily="34" charset="0"/>
              </a:rPr>
              <a:t>векторной </a:t>
            </a:r>
          </a:p>
          <a:p>
            <a:r>
              <a:rPr kumimoji="0" lang="ru-RU" sz="2400" b="1" i="1">
                <a:latin typeface="Arial Narrow" pitchFamily="34" charset="0"/>
              </a:rPr>
              <a:t>диаграммой</a:t>
            </a:r>
            <a:r>
              <a:rPr kumimoji="0" lang="ru-RU" sz="2400" b="1">
                <a:latin typeface="Arial Narrow" pitchFamily="34" charset="0"/>
              </a:rPr>
              <a:t>.</a:t>
            </a:r>
            <a:endParaRPr kumimoji="0" lang="ru-RU" sz="2200" b="1">
              <a:latin typeface="Arial Narrow" pitchFamily="34" charset="0"/>
            </a:endParaRPr>
          </a:p>
        </p:txBody>
      </p:sp>
      <p:pic>
        <p:nvPicPr>
          <p:cNvPr id="53252" name="Picture 6" descr="4"/>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4191000" y="762000"/>
            <a:ext cx="4419600" cy="1857375"/>
          </a:xfrm>
          <a:prstGeom prst="rect">
            <a:avLst/>
          </a:prstGeom>
          <a:noFill/>
          <a:ln w="9525">
            <a:noFill/>
            <a:miter lim="800000"/>
            <a:headEnd/>
            <a:tailEnd/>
          </a:ln>
        </p:spPr>
      </p:pic>
      <p:pic>
        <p:nvPicPr>
          <p:cNvPr id="53253" name="Picture 7" descr="4"/>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3886200" y="3429000"/>
            <a:ext cx="4724400"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838200" y="533400"/>
            <a:ext cx="7391400" cy="822325"/>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Векторные диаграммы</a:t>
            </a:r>
            <a:r>
              <a:rPr kumimoji="0" lang="ru-RU" sz="2400" b="1" i="1">
                <a:latin typeface="Arial Narrow" pitchFamily="34" charset="0"/>
              </a:rPr>
              <a:t> </a:t>
            </a:r>
            <a:r>
              <a:rPr kumimoji="0" lang="ru-RU" sz="2400" b="1">
                <a:latin typeface="Arial Narrow" pitchFamily="34" charset="0"/>
              </a:rPr>
              <a:t>широко применяются при рассмотрении явлений в цепях переменного тока.</a:t>
            </a:r>
            <a:endParaRPr kumimoji="0" lang="ru-RU" sz="2200" b="1">
              <a:latin typeface="Arial Narrow" pitchFamily="34" charset="0"/>
            </a:endParaRPr>
          </a:p>
        </p:txBody>
      </p:sp>
      <p:sp>
        <p:nvSpPr>
          <p:cNvPr id="54275" name="Rectangle 3"/>
          <p:cNvSpPr>
            <a:spLocks noChangeArrowheads="1"/>
          </p:cNvSpPr>
          <p:nvPr/>
        </p:nvSpPr>
        <p:spPr bwMode="auto">
          <a:xfrm>
            <a:off x="4419600" y="1524000"/>
            <a:ext cx="4114800" cy="191770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На рисунке показаны два вектора ЭДС  </a:t>
            </a:r>
            <a:r>
              <a:rPr kumimoji="0" lang="ru-RU" sz="2400" b="1" i="1">
                <a:latin typeface="Arial Narrow" pitchFamily="34" charset="0"/>
              </a:rPr>
              <a:t>Е</a:t>
            </a:r>
            <a:r>
              <a:rPr kumimoji="0" lang="ru-RU" sz="2400" b="1" i="1" baseline="-25000">
                <a:latin typeface="Arial Narrow" pitchFamily="34" charset="0"/>
              </a:rPr>
              <a:t>м1  </a:t>
            </a:r>
            <a:r>
              <a:rPr kumimoji="0" lang="ru-RU" sz="2400" b="1">
                <a:latin typeface="Arial Narrow" pitchFamily="34" charset="0"/>
              </a:rPr>
              <a:t>и</a:t>
            </a:r>
            <a:r>
              <a:rPr kumimoji="0" lang="ru-RU" sz="2400" b="1" i="1">
                <a:latin typeface="Arial Narrow" pitchFamily="34" charset="0"/>
              </a:rPr>
              <a:t> Е</a:t>
            </a:r>
            <a:r>
              <a:rPr kumimoji="0" lang="ru-RU" sz="2400" b="1" i="1" baseline="-25000">
                <a:latin typeface="Arial Narrow" pitchFamily="34" charset="0"/>
              </a:rPr>
              <a:t>м2</a:t>
            </a:r>
            <a:r>
              <a:rPr kumimoji="0" lang="en-US" sz="2400" b="1">
                <a:latin typeface="Arial Narrow" pitchFamily="34" charset="0"/>
              </a:rPr>
              <a:t> .</a:t>
            </a:r>
            <a:r>
              <a:rPr kumimoji="0" lang="ru-RU" sz="2400" b="1">
                <a:latin typeface="Arial Narrow" pitchFamily="34" charset="0"/>
              </a:rPr>
              <a:t> Необходимо показать вектор суммарной ЭДС  </a:t>
            </a:r>
            <a:r>
              <a:rPr kumimoji="0" lang="ru-RU" sz="2400" b="1" i="1">
                <a:latin typeface="Arial Narrow" pitchFamily="34" charset="0"/>
              </a:rPr>
              <a:t>Е</a:t>
            </a:r>
            <a:r>
              <a:rPr kumimoji="0" lang="ru-RU" sz="2400" b="1" i="1" baseline="-25000">
                <a:latin typeface="Arial Narrow" pitchFamily="34" charset="0"/>
              </a:rPr>
              <a:t>м  </a:t>
            </a:r>
            <a:r>
              <a:rPr kumimoji="0" lang="ru-RU" sz="2400" b="1">
                <a:latin typeface="Arial Narrow" pitchFamily="34" charset="0"/>
              </a:rPr>
              <a:t>в момент времени</a:t>
            </a:r>
            <a:r>
              <a:rPr kumimoji="0" lang="en-US" sz="2400" b="1">
                <a:latin typeface="Arial Narrow" pitchFamily="34" charset="0"/>
              </a:rPr>
              <a:t> </a:t>
            </a:r>
            <a:r>
              <a:rPr kumimoji="0" lang="ru-RU" sz="2400" b="1">
                <a:latin typeface="Arial Narrow" pitchFamily="34" charset="0"/>
              </a:rPr>
              <a:t> </a:t>
            </a:r>
            <a:r>
              <a:rPr kumimoji="0" lang="en-US" sz="2400" b="1" i="1">
                <a:latin typeface="Arial Narrow" pitchFamily="34" charset="0"/>
              </a:rPr>
              <a:t>t=0</a:t>
            </a:r>
            <a:r>
              <a:rPr kumimoji="0" lang="en-US" sz="2400" b="1">
                <a:latin typeface="Arial Narrow" pitchFamily="34" charset="0"/>
              </a:rPr>
              <a:t>.</a:t>
            </a:r>
            <a:endParaRPr kumimoji="0" lang="ru-RU" b="1">
              <a:latin typeface="Arial Narrow" pitchFamily="34" charset="0"/>
            </a:endParaRPr>
          </a:p>
        </p:txBody>
      </p:sp>
      <p:sp>
        <p:nvSpPr>
          <p:cNvPr id="54276" name="Line 5"/>
          <p:cNvSpPr>
            <a:spLocks noChangeShapeType="1"/>
          </p:cNvSpPr>
          <p:nvPr/>
        </p:nvSpPr>
        <p:spPr bwMode="auto">
          <a:xfrm flipV="1">
            <a:off x="1219200" y="1524000"/>
            <a:ext cx="0" cy="1752600"/>
          </a:xfrm>
          <a:prstGeom prst="line">
            <a:avLst/>
          </a:prstGeom>
          <a:noFill/>
          <a:ln w="9525">
            <a:solidFill>
              <a:schemeClr val="tx1"/>
            </a:solidFill>
            <a:round/>
            <a:headEnd/>
            <a:tailEnd type="triangle" w="med" len="med"/>
          </a:ln>
        </p:spPr>
        <p:txBody>
          <a:bodyPr/>
          <a:lstStyle/>
          <a:p>
            <a:endParaRPr lang="ru-RU"/>
          </a:p>
        </p:txBody>
      </p:sp>
      <p:sp>
        <p:nvSpPr>
          <p:cNvPr id="54277" name="Line 6"/>
          <p:cNvSpPr>
            <a:spLocks noChangeShapeType="1"/>
          </p:cNvSpPr>
          <p:nvPr/>
        </p:nvSpPr>
        <p:spPr bwMode="auto">
          <a:xfrm>
            <a:off x="1219200" y="3276600"/>
            <a:ext cx="2438400" cy="0"/>
          </a:xfrm>
          <a:prstGeom prst="line">
            <a:avLst/>
          </a:prstGeom>
          <a:noFill/>
          <a:ln w="9525">
            <a:solidFill>
              <a:schemeClr val="tx1"/>
            </a:solidFill>
            <a:round/>
            <a:headEnd/>
            <a:tailEnd type="triangle" w="med" len="med"/>
          </a:ln>
        </p:spPr>
        <p:txBody>
          <a:bodyPr/>
          <a:lstStyle/>
          <a:p>
            <a:endParaRPr lang="ru-RU"/>
          </a:p>
        </p:txBody>
      </p:sp>
      <p:sp>
        <p:nvSpPr>
          <p:cNvPr id="54278" name="Text Box 7"/>
          <p:cNvSpPr txBox="1">
            <a:spLocks noChangeArrowheads="1"/>
          </p:cNvSpPr>
          <p:nvPr/>
        </p:nvSpPr>
        <p:spPr bwMode="auto">
          <a:xfrm>
            <a:off x="990600" y="3200400"/>
            <a:ext cx="298450" cy="366713"/>
          </a:xfrm>
          <a:prstGeom prst="rect">
            <a:avLst/>
          </a:prstGeom>
          <a:noFill/>
          <a:ln w="9525">
            <a:noFill/>
            <a:miter lim="800000"/>
            <a:headEnd/>
            <a:tailEnd/>
          </a:ln>
        </p:spPr>
        <p:txBody>
          <a:bodyPr wrap="none">
            <a:spAutoFit/>
          </a:bodyPr>
          <a:lstStyle/>
          <a:p>
            <a:r>
              <a:rPr lang="ru-RU"/>
              <a:t>0</a:t>
            </a:r>
          </a:p>
        </p:txBody>
      </p:sp>
      <p:sp>
        <p:nvSpPr>
          <p:cNvPr id="54279" name="Line 8"/>
          <p:cNvSpPr>
            <a:spLocks noChangeShapeType="1"/>
          </p:cNvSpPr>
          <p:nvPr/>
        </p:nvSpPr>
        <p:spPr bwMode="auto">
          <a:xfrm flipV="1">
            <a:off x="1219200" y="2057400"/>
            <a:ext cx="457200" cy="1219200"/>
          </a:xfrm>
          <a:prstGeom prst="line">
            <a:avLst/>
          </a:prstGeom>
          <a:noFill/>
          <a:ln w="9525">
            <a:solidFill>
              <a:schemeClr val="tx1"/>
            </a:solidFill>
            <a:round/>
            <a:headEnd/>
            <a:tailEnd type="triangle" w="med" len="med"/>
          </a:ln>
        </p:spPr>
        <p:txBody>
          <a:bodyPr/>
          <a:lstStyle/>
          <a:p>
            <a:endParaRPr lang="ru-RU"/>
          </a:p>
        </p:txBody>
      </p:sp>
      <p:sp>
        <p:nvSpPr>
          <p:cNvPr id="54280" name="Line 9"/>
          <p:cNvSpPr>
            <a:spLocks noChangeShapeType="1"/>
          </p:cNvSpPr>
          <p:nvPr/>
        </p:nvSpPr>
        <p:spPr bwMode="auto">
          <a:xfrm flipV="1">
            <a:off x="1219200" y="2667000"/>
            <a:ext cx="1295400" cy="609600"/>
          </a:xfrm>
          <a:prstGeom prst="line">
            <a:avLst/>
          </a:prstGeom>
          <a:noFill/>
          <a:ln w="9525">
            <a:solidFill>
              <a:schemeClr val="tx1"/>
            </a:solidFill>
            <a:round/>
            <a:headEnd/>
            <a:tailEnd type="triangle" w="med" len="med"/>
          </a:ln>
        </p:spPr>
        <p:txBody>
          <a:bodyPr/>
          <a:lstStyle/>
          <a:p>
            <a:endParaRPr lang="ru-RU"/>
          </a:p>
        </p:txBody>
      </p:sp>
      <p:sp>
        <p:nvSpPr>
          <p:cNvPr id="54281" name="Text Box 10"/>
          <p:cNvSpPr txBox="1">
            <a:spLocks noChangeArrowheads="1"/>
          </p:cNvSpPr>
          <p:nvPr/>
        </p:nvSpPr>
        <p:spPr bwMode="auto">
          <a:xfrm>
            <a:off x="1371600" y="1676400"/>
            <a:ext cx="7620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м2</a:t>
            </a:r>
            <a:endParaRPr lang="ru-RU" i="1"/>
          </a:p>
        </p:txBody>
      </p:sp>
      <p:sp>
        <p:nvSpPr>
          <p:cNvPr id="54282" name="Text Box 11"/>
          <p:cNvSpPr txBox="1">
            <a:spLocks noChangeArrowheads="1"/>
          </p:cNvSpPr>
          <p:nvPr/>
        </p:nvSpPr>
        <p:spPr bwMode="auto">
          <a:xfrm>
            <a:off x="2362200" y="2362200"/>
            <a:ext cx="14478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м1</a:t>
            </a:r>
            <a:endParaRPr lang="ru-RU" i="1"/>
          </a:p>
        </p:txBody>
      </p:sp>
      <p:sp>
        <p:nvSpPr>
          <p:cNvPr id="54283" name="Text Box 12"/>
          <p:cNvSpPr txBox="1">
            <a:spLocks noChangeArrowheads="1"/>
          </p:cNvSpPr>
          <p:nvPr/>
        </p:nvSpPr>
        <p:spPr bwMode="auto">
          <a:xfrm>
            <a:off x="914400" y="1371600"/>
            <a:ext cx="304800" cy="366713"/>
          </a:xfrm>
          <a:prstGeom prst="rect">
            <a:avLst/>
          </a:prstGeom>
          <a:noFill/>
          <a:ln w="9525">
            <a:noFill/>
            <a:miter lim="800000"/>
            <a:headEnd/>
            <a:tailEnd/>
          </a:ln>
        </p:spPr>
        <p:txBody>
          <a:bodyPr>
            <a:spAutoFit/>
          </a:bodyPr>
          <a:lstStyle/>
          <a:p>
            <a:pPr>
              <a:spcBef>
                <a:spcPct val="50000"/>
              </a:spcBef>
            </a:pPr>
            <a:r>
              <a:rPr lang="ru-RU"/>
              <a:t>у</a:t>
            </a:r>
          </a:p>
        </p:txBody>
      </p:sp>
      <p:sp>
        <p:nvSpPr>
          <p:cNvPr id="54284" name="Text Box 13"/>
          <p:cNvSpPr txBox="1">
            <a:spLocks noChangeArrowheads="1"/>
          </p:cNvSpPr>
          <p:nvPr/>
        </p:nvSpPr>
        <p:spPr bwMode="auto">
          <a:xfrm>
            <a:off x="3657600" y="3124200"/>
            <a:ext cx="298450" cy="366713"/>
          </a:xfrm>
          <a:prstGeom prst="rect">
            <a:avLst/>
          </a:prstGeom>
          <a:noFill/>
          <a:ln w="9525">
            <a:noFill/>
            <a:miter lim="800000"/>
            <a:headEnd/>
            <a:tailEnd/>
          </a:ln>
        </p:spPr>
        <p:txBody>
          <a:bodyPr wrap="none">
            <a:spAutoFit/>
          </a:bodyPr>
          <a:lstStyle/>
          <a:p>
            <a:r>
              <a:rPr lang="ru-RU"/>
              <a:t>х</a:t>
            </a:r>
          </a:p>
        </p:txBody>
      </p:sp>
      <p:sp>
        <p:nvSpPr>
          <p:cNvPr id="230414" name="Rectangle 14"/>
          <p:cNvSpPr>
            <a:spLocks noChangeArrowheads="1"/>
          </p:cNvSpPr>
          <p:nvPr/>
        </p:nvSpPr>
        <p:spPr bwMode="auto">
          <a:xfrm>
            <a:off x="838200" y="4038600"/>
            <a:ext cx="1295400" cy="457200"/>
          </a:xfrm>
          <a:prstGeom prst="rect">
            <a:avLst/>
          </a:prstGeom>
          <a:noFill/>
          <a:ln w="9525">
            <a:noFill/>
            <a:miter lim="800000"/>
            <a:headEnd/>
            <a:tailEnd/>
          </a:ln>
        </p:spPr>
        <p:txBody>
          <a:bodyPr anchor="ctr">
            <a:spAutoFit/>
          </a:bodyPr>
          <a:lstStyle/>
          <a:p>
            <a:pPr>
              <a:spcBef>
                <a:spcPct val="40000"/>
              </a:spcBef>
            </a:pPr>
            <a:r>
              <a:rPr kumimoji="0" lang="ru-RU" sz="2400" b="1" i="1">
                <a:solidFill>
                  <a:srgbClr val="FF0000"/>
                </a:solidFill>
                <a:latin typeface="Arial Narrow" pitchFamily="34" charset="0"/>
              </a:rPr>
              <a:t>Ответ:</a:t>
            </a:r>
          </a:p>
        </p:txBody>
      </p:sp>
      <p:sp>
        <p:nvSpPr>
          <p:cNvPr id="230415" name="Line 15"/>
          <p:cNvSpPr>
            <a:spLocks noChangeShapeType="1"/>
          </p:cNvSpPr>
          <p:nvPr/>
        </p:nvSpPr>
        <p:spPr bwMode="auto">
          <a:xfrm flipV="1">
            <a:off x="2362200" y="3886200"/>
            <a:ext cx="0" cy="2057400"/>
          </a:xfrm>
          <a:prstGeom prst="line">
            <a:avLst/>
          </a:prstGeom>
          <a:noFill/>
          <a:ln w="9525">
            <a:solidFill>
              <a:schemeClr val="tx1"/>
            </a:solidFill>
            <a:round/>
            <a:headEnd/>
            <a:tailEnd type="triangle" w="med" len="med"/>
          </a:ln>
        </p:spPr>
        <p:txBody>
          <a:bodyPr/>
          <a:lstStyle/>
          <a:p>
            <a:endParaRPr lang="ru-RU"/>
          </a:p>
        </p:txBody>
      </p:sp>
      <p:sp>
        <p:nvSpPr>
          <p:cNvPr id="230416" name="Line 16"/>
          <p:cNvSpPr>
            <a:spLocks noChangeShapeType="1"/>
          </p:cNvSpPr>
          <p:nvPr/>
        </p:nvSpPr>
        <p:spPr bwMode="auto">
          <a:xfrm>
            <a:off x="2362200" y="5943600"/>
            <a:ext cx="2438400" cy="0"/>
          </a:xfrm>
          <a:prstGeom prst="line">
            <a:avLst/>
          </a:prstGeom>
          <a:noFill/>
          <a:ln w="9525">
            <a:solidFill>
              <a:schemeClr val="tx1"/>
            </a:solidFill>
            <a:round/>
            <a:headEnd/>
            <a:tailEnd type="triangle" w="med" len="med"/>
          </a:ln>
        </p:spPr>
        <p:txBody>
          <a:bodyPr/>
          <a:lstStyle/>
          <a:p>
            <a:endParaRPr lang="ru-RU"/>
          </a:p>
        </p:txBody>
      </p:sp>
      <p:sp>
        <p:nvSpPr>
          <p:cNvPr id="230417" name="Line 17"/>
          <p:cNvSpPr>
            <a:spLocks noChangeShapeType="1"/>
          </p:cNvSpPr>
          <p:nvPr/>
        </p:nvSpPr>
        <p:spPr bwMode="auto">
          <a:xfrm flipV="1">
            <a:off x="2362200" y="4724400"/>
            <a:ext cx="457200" cy="1219200"/>
          </a:xfrm>
          <a:prstGeom prst="line">
            <a:avLst/>
          </a:prstGeom>
          <a:noFill/>
          <a:ln w="9525">
            <a:solidFill>
              <a:schemeClr val="tx1"/>
            </a:solidFill>
            <a:round/>
            <a:headEnd/>
            <a:tailEnd type="triangle" w="med" len="med"/>
          </a:ln>
        </p:spPr>
        <p:txBody>
          <a:bodyPr/>
          <a:lstStyle/>
          <a:p>
            <a:endParaRPr lang="ru-RU"/>
          </a:p>
        </p:txBody>
      </p:sp>
      <p:sp>
        <p:nvSpPr>
          <p:cNvPr id="230418" name="Line 18"/>
          <p:cNvSpPr>
            <a:spLocks noChangeShapeType="1"/>
          </p:cNvSpPr>
          <p:nvPr/>
        </p:nvSpPr>
        <p:spPr bwMode="auto">
          <a:xfrm flipV="1">
            <a:off x="2362200" y="5334000"/>
            <a:ext cx="1295400" cy="609600"/>
          </a:xfrm>
          <a:prstGeom prst="line">
            <a:avLst/>
          </a:prstGeom>
          <a:noFill/>
          <a:ln w="9525">
            <a:solidFill>
              <a:schemeClr val="tx1"/>
            </a:solidFill>
            <a:round/>
            <a:headEnd/>
            <a:tailEnd type="triangle" w="med" len="med"/>
          </a:ln>
        </p:spPr>
        <p:txBody>
          <a:bodyPr/>
          <a:lstStyle/>
          <a:p>
            <a:endParaRPr lang="ru-RU"/>
          </a:p>
        </p:txBody>
      </p:sp>
      <p:cxnSp>
        <p:nvCxnSpPr>
          <p:cNvPr id="230419" name="AutoShape 19"/>
          <p:cNvCxnSpPr>
            <a:cxnSpLocks noChangeShapeType="1"/>
          </p:cNvCxnSpPr>
          <p:nvPr/>
        </p:nvCxnSpPr>
        <p:spPr bwMode="auto">
          <a:xfrm flipV="1">
            <a:off x="3657600" y="4114800"/>
            <a:ext cx="457200" cy="1219200"/>
          </a:xfrm>
          <a:prstGeom prst="straightConnector1">
            <a:avLst/>
          </a:prstGeom>
          <a:noFill/>
          <a:ln w="9525">
            <a:solidFill>
              <a:schemeClr val="tx1"/>
            </a:solidFill>
            <a:prstDash val="dash"/>
            <a:round/>
            <a:headEnd/>
            <a:tailEnd/>
          </a:ln>
        </p:spPr>
      </p:cxnSp>
      <p:cxnSp>
        <p:nvCxnSpPr>
          <p:cNvPr id="230423" name="AutoShape 23"/>
          <p:cNvCxnSpPr>
            <a:cxnSpLocks noChangeShapeType="1"/>
          </p:cNvCxnSpPr>
          <p:nvPr/>
        </p:nvCxnSpPr>
        <p:spPr bwMode="auto">
          <a:xfrm flipV="1">
            <a:off x="2819400" y="4114800"/>
            <a:ext cx="1295400" cy="609600"/>
          </a:xfrm>
          <a:prstGeom prst="straightConnector1">
            <a:avLst/>
          </a:prstGeom>
          <a:noFill/>
          <a:ln w="9525">
            <a:solidFill>
              <a:schemeClr val="tx1"/>
            </a:solidFill>
            <a:prstDash val="dash"/>
            <a:round/>
            <a:headEnd/>
            <a:tailEnd/>
          </a:ln>
        </p:spPr>
      </p:cxnSp>
      <p:cxnSp>
        <p:nvCxnSpPr>
          <p:cNvPr id="230425" name="AutoShape 25"/>
          <p:cNvCxnSpPr>
            <a:cxnSpLocks noChangeShapeType="1"/>
            <a:stCxn id="230418" idx="0"/>
          </p:cNvCxnSpPr>
          <p:nvPr/>
        </p:nvCxnSpPr>
        <p:spPr bwMode="auto">
          <a:xfrm flipV="1">
            <a:off x="2362200" y="4114800"/>
            <a:ext cx="1752600" cy="1828800"/>
          </a:xfrm>
          <a:prstGeom prst="straightConnector1">
            <a:avLst/>
          </a:prstGeom>
          <a:noFill/>
          <a:ln w="9525">
            <a:solidFill>
              <a:srgbClr val="FF0000"/>
            </a:solidFill>
            <a:round/>
            <a:headEnd/>
            <a:tailEnd type="triangle" w="med" len="med"/>
          </a:ln>
        </p:spPr>
      </p:cxnSp>
      <p:sp>
        <p:nvSpPr>
          <p:cNvPr id="230426" name="Text Box 26"/>
          <p:cNvSpPr txBox="1">
            <a:spLocks noChangeArrowheads="1"/>
          </p:cNvSpPr>
          <p:nvPr/>
        </p:nvSpPr>
        <p:spPr bwMode="auto">
          <a:xfrm>
            <a:off x="2438400" y="4343400"/>
            <a:ext cx="7620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м2</a:t>
            </a:r>
            <a:endParaRPr lang="ru-RU" i="1"/>
          </a:p>
        </p:txBody>
      </p:sp>
      <p:sp>
        <p:nvSpPr>
          <p:cNvPr id="230427" name="Text Box 27"/>
          <p:cNvSpPr txBox="1">
            <a:spLocks noChangeArrowheads="1"/>
          </p:cNvSpPr>
          <p:nvPr/>
        </p:nvSpPr>
        <p:spPr bwMode="auto">
          <a:xfrm>
            <a:off x="3581400" y="5181600"/>
            <a:ext cx="14478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м1</a:t>
            </a:r>
            <a:endParaRPr lang="ru-RU" i="1"/>
          </a:p>
        </p:txBody>
      </p:sp>
      <p:sp>
        <p:nvSpPr>
          <p:cNvPr id="230428" name="Text Box 28"/>
          <p:cNvSpPr txBox="1">
            <a:spLocks noChangeArrowheads="1"/>
          </p:cNvSpPr>
          <p:nvPr/>
        </p:nvSpPr>
        <p:spPr bwMode="auto">
          <a:xfrm>
            <a:off x="4038600" y="3810000"/>
            <a:ext cx="14478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a:t>
            </a:r>
            <a:endParaRPr lang="ru-RU" i="1"/>
          </a:p>
        </p:txBody>
      </p:sp>
      <p:sp>
        <p:nvSpPr>
          <p:cNvPr id="230429" name="Text Box 29"/>
          <p:cNvSpPr txBox="1">
            <a:spLocks noChangeArrowheads="1"/>
          </p:cNvSpPr>
          <p:nvPr/>
        </p:nvSpPr>
        <p:spPr bwMode="auto">
          <a:xfrm>
            <a:off x="2057400" y="5867400"/>
            <a:ext cx="298450" cy="366713"/>
          </a:xfrm>
          <a:prstGeom prst="rect">
            <a:avLst/>
          </a:prstGeom>
          <a:noFill/>
          <a:ln w="9525">
            <a:noFill/>
            <a:miter lim="800000"/>
            <a:headEnd/>
            <a:tailEnd/>
          </a:ln>
        </p:spPr>
        <p:txBody>
          <a:bodyPr wrap="none">
            <a:spAutoFit/>
          </a:bodyPr>
          <a:lstStyle/>
          <a:p>
            <a:r>
              <a:rPr lang="ru-RU"/>
              <a:t>0</a:t>
            </a:r>
          </a:p>
        </p:txBody>
      </p:sp>
      <p:sp>
        <p:nvSpPr>
          <p:cNvPr id="230430" name="Text Box 30"/>
          <p:cNvSpPr txBox="1">
            <a:spLocks noChangeArrowheads="1"/>
          </p:cNvSpPr>
          <p:nvPr/>
        </p:nvSpPr>
        <p:spPr bwMode="auto">
          <a:xfrm>
            <a:off x="2057400" y="3733800"/>
            <a:ext cx="304800" cy="366713"/>
          </a:xfrm>
          <a:prstGeom prst="rect">
            <a:avLst/>
          </a:prstGeom>
          <a:noFill/>
          <a:ln w="9525">
            <a:noFill/>
            <a:miter lim="800000"/>
            <a:headEnd/>
            <a:tailEnd/>
          </a:ln>
        </p:spPr>
        <p:txBody>
          <a:bodyPr>
            <a:spAutoFit/>
          </a:bodyPr>
          <a:lstStyle/>
          <a:p>
            <a:pPr>
              <a:spcBef>
                <a:spcPct val="50000"/>
              </a:spcBef>
            </a:pPr>
            <a:r>
              <a:rPr lang="ru-RU"/>
              <a:t>у</a:t>
            </a:r>
          </a:p>
        </p:txBody>
      </p:sp>
      <p:sp>
        <p:nvSpPr>
          <p:cNvPr id="230431" name="Text Box 31"/>
          <p:cNvSpPr txBox="1">
            <a:spLocks noChangeArrowheads="1"/>
          </p:cNvSpPr>
          <p:nvPr/>
        </p:nvSpPr>
        <p:spPr bwMode="auto">
          <a:xfrm>
            <a:off x="4648200" y="5867400"/>
            <a:ext cx="298450" cy="366713"/>
          </a:xfrm>
          <a:prstGeom prst="rect">
            <a:avLst/>
          </a:prstGeom>
          <a:noFill/>
          <a:ln w="9525">
            <a:noFill/>
            <a:miter lim="800000"/>
            <a:headEnd/>
            <a:tailEnd/>
          </a:ln>
        </p:spPr>
        <p:txBody>
          <a:bodyPr wrap="none">
            <a:spAutoFit/>
          </a:bodyPr>
          <a:lstStyle/>
          <a:p>
            <a:r>
              <a:rPr lang="ru-RU"/>
              <a:t>х</a:t>
            </a:r>
          </a:p>
        </p:txBody>
      </p:sp>
      <p:pic>
        <p:nvPicPr>
          <p:cNvPr id="230433" name="Picture 33" descr="5"/>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5181600" y="3657600"/>
            <a:ext cx="3429000" cy="2841625"/>
          </a:xfrm>
          <a:prstGeom prst="rect">
            <a:avLst/>
          </a:prstGeom>
          <a:noFill/>
          <a:ln w="9525">
            <a:noFill/>
            <a:miter lim="800000"/>
            <a:headEnd/>
            <a:tailEnd/>
          </a:ln>
        </p:spPr>
      </p:pic>
      <p:sp>
        <p:nvSpPr>
          <p:cNvPr id="2" name="Line 15"/>
          <p:cNvSpPr>
            <a:spLocks noChangeShapeType="1"/>
          </p:cNvSpPr>
          <p:nvPr/>
        </p:nvSpPr>
        <p:spPr bwMode="auto">
          <a:xfrm flipV="1">
            <a:off x="2362200" y="3886200"/>
            <a:ext cx="0" cy="2057400"/>
          </a:xfrm>
          <a:prstGeom prst="line">
            <a:avLst/>
          </a:prstGeom>
          <a:noFill/>
          <a:ln w="9525">
            <a:solidFill>
              <a:schemeClr val="tx1"/>
            </a:solidFill>
            <a:round/>
            <a:headEnd/>
            <a:tailEnd type="triangle" w="med" len="med"/>
          </a:ln>
        </p:spPr>
        <p:txBody>
          <a:bodyPr/>
          <a:lstStyle/>
          <a:p>
            <a:endParaRPr lang="ru-RU"/>
          </a:p>
        </p:txBody>
      </p:sp>
      <p:sp>
        <p:nvSpPr>
          <p:cNvPr id="3" name="Line 16"/>
          <p:cNvSpPr>
            <a:spLocks noChangeShapeType="1"/>
          </p:cNvSpPr>
          <p:nvPr/>
        </p:nvSpPr>
        <p:spPr bwMode="auto">
          <a:xfrm>
            <a:off x="2362200" y="5943600"/>
            <a:ext cx="2438400" cy="0"/>
          </a:xfrm>
          <a:prstGeom prst="line">
            <a:avLst/>
          </a:prstGeom>
          <a:noFill/>
          <a:ln w="9525">
            <a:solidFill>
              <a:schemeClr val="tx1"/>
            </a:solidFill>
            <a:round/>
            <a:headEnd/>
            <a:tailEnd type="triangle" w="med" len="med"/>
          </a:ln>
        </p:spPr>
        <p:txBody>
          <a:bodyPr/>
          <a:lstStyle/>
          <a:p>
            <a:endParaRPr lang="ru-RU"/>
          </a:p>
        </p:txBody>
      </p:sp>
      <p:sp>
        <p:nvSpPr>
          <p:cNvPr id="4" name="Line 17"/>
          <p:cNvSpPr>
            <a:spLocks noChangeShapeType="1"/>
          </p:cNvSpPr>
          <p:nvPr/>
        </p:nvSpPr>
        <p:spPr bwMode="auto">
          <a:xfrm flipV="1">
            <a:off x="2362200" y="4724400"/>
            <a:ext cx="457200" cy="1219200"/>
          </a:xfrm>
          <a:prstGeom prst="line">
            <a:avLst/>
          </a:prstGeom>
          <a:noFill/>
          <a:ln w="9525">
            <a:solidFill>
              <a:schemeClr val="tx1"/>
            </a:solidFill>
            <a:round/>
            <a:headEnd/>
            <a:tailEnd type="triangle" w="med" len="med"/>
          </a:ln>
        </p:spPr>
        <p:txBody>
          <a:bodyPr/>
          <a:lstStyle/>
          <a:p>
            <a:endParaRPr lang="ru-RU"/>
          </a:p>
        </p:txBody>
      </p:sp>
      <p:sp>
        <p:nvSpPr>
          <p:cNvPr id="5" name="Line 18"/>
          <p:cNvSpPr>
            <a:spLocks noChangeShapeType="1"/>
          </p:cNvSpPr>
          <p:nvPr/>
        </p:nvSpPr>
        <p:spPr bwMode="auto">
          <a:xfrm flipV="1">
            <a:off x="2362200" y="5334000"/>
            <a:ext cx="1295400" cy="609600"/>
          </a:xfrm>
          <a:prstGeom prst="line">
            <a:avLst/>
          </a:prstGeom>
          <a:noFill/>
          <a:ln w="9525">
            <a:solidFill>
              <a:schemeClr val="tx1"/>
            </a:solidFill>
            <a:round/>
            <a:headEnd/>
            <a:tailEnd type="triangle" w="med" len="med"/>
          </a:ln>
        </p:spPr>
        <p:txBody>
          <a:bodyPr/>
          <a:lstStyle/>
          <a:p>
            <a:endParaRPr lang="ru-RU"/>
          </a:p>
        </p:txBody>
      </p:sp>
      <p:cxnSp>
        <p:nvCxnSpPr>
          <p:cNvPr id="6" name="AutoShape 19"/>
          <p:cNvCxnSpPr>
            <a:cxnSpLocks noChangeShapeType="1"/>
          </p:cNvCxnSpPr>
          <p:nvPr/>
        </p:nvCxnSpPr>
        <p:spPr bwMode="auto">
          <a:xfrm flipV="1">
            <a:off x="3657600" y="4114800"/>
            <a:ext cx="457200" cy="1219200"/>
          </a:xfrm>
          <a:prstGeom prst="straightConnector1">
            <a:avLst/>
          </a:prstGeom>
          <a:noFill/>
          <a:ln w="9525">
            <a:solidFill>
              <a:schemeClr val="tx1"/>
            </a:solidFill>
            <a:prstDash val="dash"/>
            <a:round/>
            <a:headEnd/>
            <a:tailEnd/>
          </a:ln>
        </p:spPr>
      </p:cxnSp>
      <p:cxnSp>
        <p:nvCxnSpPr>
          <p:cNvPr id="7" name="AutoShape 23"/>
          <p:cNvCxnSpPr>
            <a:cxnSpLocks noChangeShapeType="1"/>
          </p:cNvCxnSpPr>
          <p:nvPr/>
        </p:nvCxnSpPr>
        <p:spPr bwMode="auto">
          <a:xfrm flipV="1">
            <a:off x="2819400" y="4114800"/>
            <a:ext cx="1295400" cy="609600"/>
          </a:xfrm>
          <a:prstGeom prst="straightConnector1">
            <a:avLst/>
          </a:prstGeom>
          <a:noFill/>
          <a:ln w="9525">
            <a:solidFill>
              <a:schemeClr val="tx1"/>
            </a:solidFill>
            <a:prstDash val="dash"/>
            <a:round/>
            <a:headEnd/>
            <a:tailEnd/>
          </a:ln>
        </p:spPr>
      </p:cxnSp>
      <p:cxnSp>
        <p:nvCxnSpPr>
          <p:cNvPr id="8" name="AutoShape 25"/>
          <p:cNvCxnSpPr>
            <a:cxnSpLocks noChangeShapeType="1"/>
          </p:cNvCxnSpPr>
          <p:nvPr/>
        </p:nvCxnSpPr>
        <p:spPr bwMode="auto">
          <a:xfrm flipV="1">
            <a:off x="2362200" y="4114800"/>
            <a:ext cx="1752600" cy="1828800"/>
          </a:xfrm>
          <a:prstGeom prst="straightConnector1">
            <a:avLst/>
          </a:prstGeom>
          <a:noFill/>
          <a:ln w="9525">
            <a:solidFill>
              <a:srgbClr val="FF0000"/>
            </a:solidFill>
            <a:round/>
            <a:headEnd/>
            <a:tailEnd type="triangle" w="med" len="med"/>
          </a:ln>
        </p:spPr>
      </p:cxnSp>
      <p:sp>
        <p:nvSpPr>
          <p:cNvPr id="9" name="Text Box 26"/>
          <p:cNvSpPr txBox="1">
            <a:spLocks noChangeArrowheads="1"/>
          </p:cNvSpPr>
          <p:nvPr/>
        </p:nvSpPr>
        <p:spPr bwMode="auto">
          <a:xfrm>
            <a:off x="2438400" y="4343400"/>
            <a:ext cx="7620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м2</a:t>
            </a:r>
            <a:endParaRPr lang="ru-RU" i="1"/>
          </a:p>
        </p:txBody>
      </p:sp>
      <p:sp>
        <p:nvSpPr>
          <p:cNvPr id="10" name="Text Box 27"/>
          <p:cNvSpPr txBox="1">
            <a:spLocks noChangeArrowheads="1"/>
          </p:cNvSpPr>
          <p:nvPr/>
        </p:nvSpPr>
        <p:spPr bwMode="auto">
          <a:xfrm>
            <a:off x="3581400" y="5181600"/>
            <a:ext cx="14478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м1</a:t>
            </a:r>
            <a:endParaRPr lang="ru-RU" i="1"/>
          </a:p>
        </p:txBody>
      </p:sp>
      <p:sp>
        <p:nvSpPr>
          <p:cNvPr id="11" name="Text Box 29"/>
          <p:cNvSpPr txBox="1">
            <a:spLocks noChangeArrowheads="1"/>
          </p:cNvSpPr>
          <p:nvPr/>
        </p:nvSpPr>
        <p:spPr bwMode="auto">
          <a:xfrm>
            <a:off x="2057400" y="5867400"/>
            <a:ext cx="298450" cy="366713"/>
          </a:xfrm>
          <a:prstGeom prst="rect">
            <a:avLst/>
          </a:prstGeom>
          <a:noFill/>
          <a:ln w="9525">
            <a:noFill/>
            <a:miter lim="800000"/>
            <a:headEnd/>
            <a:tailEnd/>
          </a:ln>
        </p:spPr>
        <p:txBody>
          <a:bodyPr wrap="none">
            <a:spAutoFit/>
          </a:bodyPr>
          <a:lstStyle/>
          <a:p>
            <a:r>
              <a:rPr lang="ru-RU"/>
              <a:t>0</a:t>
            </a:r>
          </a:p>
        </p:txBody>
      </p:sp>
      <p:sp>
        <p:nvSpPr>
          <p:cNvPr id="12" name="Text Box 30"/>
          <p:cNvSpPr txBox="1">
            <a:spLocks noChangeArrowheads="1"/>
          </p:cNvSpPr>
          <p:nvPr/>
        </p:nvSpPr>
        <p:spPr bwMode="auto">
          <a:xfrm>
            <a:off x="2057400" y="3733800"/>
            <a:ext cx="304800" cy="366713"/>
          </a:xfrm>
          <a:prstGeom prst="rect">
            <a:avLst/>
          </a:prstGeom>
          <a:noFill/>
          <a:ln w="9525">
            <a:noFill/>
            <a:miter lim="800000"/>
            <a:headEnd/>
            <a:tailEnd/>
          </a:ln>
        </p:spPr>
        <p:txBody>
          <a:bodyPr>
            <a:spAutoFit/>
          </a:bodyPr>
          <a:lstStyle/>
          <a:p>
            <a:pPr>
              <a:spcBef>
                <a:spcPct val="50000"/>
              </a:spcBef>
            </a:pPr>
            <a:r>
              <a:rPr lang="ru-RU"/>
              <a:t>у</a:t>
            </a:r>
          </a:p>
        </p:txBody>
      </p:sp>
      <p:sp>
        <p:nvSpPr>
          <p:cNvPr id="13" name="Text Box 31"/>
          <p:cNvSpPr txBox="1">
            <a:spLocks noChangeArrowheads="1"/>
          </p:cNvSpPr>
          <p:nvPr/>
        </p:nvSpPr>
        <p:spPr bwMode="auto">
          <a:xfrm>
            <a:off x="4648200" y="5867400"/>
            <a:ext cx="298450" cy="366713"/>
          </a:xfrm>
          <a:prstGeom prst="rect">
            <a:avLst/>
          </a:prstGeom>
          <a:noFill/>
          <a:ln w="9525">
            <a:noFill/>
            <a:miter lim="800000"/>
            <a:headEnd/>
            <a:tailEnd/>
          </a:ln>
        </p:spPr>
        <p:txBody>
          <a:bodyPr wrap="none">
            <a:spAutoFit/>
          </a:bodyPr>
          <a:lstStyle/>
          <a:p>
            <a:r>
              <a:rPr lang="ru-RU"/>
              <a:t>х</a:t>
            </a:r>
          </a:p>
        </p:txBody>
      </p:sp>
      <p:sp>
        <p:nvSpPr>
          <p:cNvPr id="14" name="Line 15"/>
          <p:cNvSpPr>
            <a:spLocks noChangeShapeType="1"/>
          </p:cNvSpPr>
          <p:nvPr/>
        </p:nvSpPr>
        <p:spPr bwMode="auto">
          <a:xfrm flipV="1">
            <a:off x="2362200" y="3886200"/>
            <a:ext cx="0" cy="2057400"/>
          </a:xfrm>
          <a:prstGeom prst="line">
            <a:avLst/>
          </a:prstGeom>
          <a:noFill/>
          <a:ln w="9525">
            <a:solidFill>
              <a:schemeClr val="tx1"/>
            </a:solidFill>
            <a:round/>
            <a:headEnd/>
            <a:tailEnd type="triangle" w="med" len="med"/>
          </a:ln>
        </p:spPr>
        <p:txBody>
          <a:bodyPr/>
          <a:lstStyle/>
          <a:p>
            <a:endParaRPr lang="ru-RU"/>
          </a:p>
        </p:txBody>
      </p:sp>
      <p:sp>
        <p:nvSpPr>
          <p:cNvPr id="15" name="Line 16"/>
          <p:cNvSpPr>
            <a:spLocks noChangeShapeType="1"/>
          </p:cNvSpPr>
          <p:nvPr/>
        </p:nvSpPr>
        <p:spPr bwMode="auto">
          <a:xfrm>
            <a:off x="2362200" y="5943600"/>
            <a:ext cx="2438400" cy="0"/>
          </a:xfrm>
          <a:prstGeom prst="line">
            <a:avLst/>
          </a:prstGeom>
          <a:noFill/>
          <a:ln w="9525">
            <a:solidFill>
              <a:schemeClr val="tx1"/>
            </a:solidFill>
            <a:round/>
            <a:headEnd/>
            <a:tailEnd type="triangle" w="med" len="med"/>
          </a:ln>
        </p:spPr>
        <p:txBody>
          <a:bodyPr/>
          <a:lstStyle/>
          <a:p>
            <a:endParaRPr lang="ru-RU"/>
          </a:p>
        </p:txBody>
      </p:sp>
      <p:sp>
        <p:nvSpPr>
          <p:cNvPr id="16" name="Line 17"/>
          <p:cNvSpPr>
            <a:spLocks noChangeShapeType="1"/>
          </p:cNvSpPr>
          <p:nvPr/>
        </p:nvSpPr>
        <p:spPr bwMode="auto">
          <a:xfrm flipV="1">
            <a:off x="2362200" y="4724400"/>
            <a:ext cx="457200" cy="1219200"/>
          </a:xfrm>
          <a:prstGeom prst="line">
            <a:avLst/>
          </a:prstGeom>
          <a:noFill/>
          <a:ln w="9525">
            <a:solidFill>
              <a:schemeClr val="tx1"/>
            </a:solidFill>
            <a:round/>
            <a:headEnd/>
            <a:tailEnd type="triangle" w="med" len="med"/>
          </a:ln>
        </p:spPr>
        <p:txBody>
          <a:bodyPr/>
          <a:lstStyle/>
          <a:p>
            <a:endParaRPr lang="ru-RU"/>
          </a:p>
        </p:txBody>
      </p:sp>
      <p:sp>
        <p:nvSpPr>
          <p:cNvPr id="17" name="Line 18"/>
          <p:cNvSpPr>
            <a:spLocks noChangeShapeType="1"/>
          </p:cNvSpPr>
          <p:nvPr/>
        </p:nvSpPr>
        <p:spPr bwMode="auto">
          <a:xfrm flipV="1">
            <a:off x="2362200" y="5334000"/>
            <a:ext cx="1295400" cy="609600"/>
          </a:xfrm>
          <a:prstGeom prst="line">
            <a:avLst/>
          </a:prstGeom>
          <a:noFill/>
          <a:ln w="9525">
            <a:solidFill>
              <a:schemeClr val="tx1"/>
            </a:solidFill>
            <a:round/>
            <a:headEnd/>
            <a:tailEnd type="triangle" w="med" len="med"/>
          </a:ln>
        </p:spPr>
        <p:txBody>
          <a:bodyPr/>
          <a:lstStyle/>
          <a:p>
            <a:endParaRPr lang="ru-RU"/>
          </a:p>
        </p:txBody>
      </p:sp>
      <p:cxnSp>
        <p:nvCxnSpPr>
          <p:cNvPr id="18" name="AutoShape 19"/>
          <p:cNvCxnSpPr>
            <a:cxnSpLocks noChangeShapeType="1"/>
          </p:cNvCxnSpPr>
          <p:nvPr/>
        </p:nvCxnSpPr>
        <p:spPr bwMode="auto">
          <a:xfrm flipV="1">
            <a:off x="3657600" y="4114800"/>
            <a:ext cx="457200" cy="1219200"/>
          </a:xfrm>
          <a:prstGeom prst="straightConnector1">
            <a:avLst/>
          </a:prstGeom>
          <a:noFill/>
          <a:ln w="9525">
            <a:solidFill>
              <a:schemeClr val="tx1"/>
            </a:solidFill>
            <a:prstDash val="dash"/>
            <a:round/>
            <a:headEnd/>
            <a:tailEnd/>
          </a:ln>
        </p:spPr>
      </p:cxnSp>
      <p:cxnSp>
        <p:nvCxnSpPr>
          <p:cNvPr id="19" name="AutoShape 23"/>
          <p:cNvCxnSpPr>
            <a:cxnSpLocks noChangeShapeType="1"/>
          </p:cNvCxnSpPr>
          <p:nvPr/>
        </p:nvCxnSpPr>
        <p:spPr bwMode="auto">
          <a:xfrm flipV="1">
            <a:off x="2819400" y="4114800"/>
            <a:ext cx="1295400" cy="609600"/>
          </a:xfrm>
          <a:prstGeom prst="straightConnector1">
            <a:avLst/>
          </a:prstGeom>
          <a:noFill/>
          <a:ln w="9525">
            <a:solidFill>
              <a:schemeClr val="tx1"/>
            </a:solidFill>
            <a:prstDash val="dash"/>
            <a:round/>
            <a:headEnd/>
            <a:tailEnd/>
          </a:ln>
        </p:spPr>
      </p:cxnSp>
      <p:cxnSp>
        <p:nvCxnSpPr>
          <p:cNvPr id="20" name="AutoShape 25"/>
          <p:cNvCxnSpPr>
            <a:cxnSpLocks noChangeShapeType="1"/>
          </p:cNvCxnSpPr>
          <p:nvPr/>
        </p:nvCxnSpPr>
        <p:spPr bwMode="auto">
          <a:xfrm flipV="1">
            <a:off x="2362200" y="4114800"/>
            <a:ext cx="1752600" cy="1828800"/>
          </a:xfrm>
          <a:prstGeom prst="straightConnector1">
            <a:avLst/>
          </a:prstGeom>
          <a:noFill/>
          <a:ln w="9525">
            <a:solidFill>
              <a:srgbClr val="FF0000"/>
            </a:solidFill>
            <a:round/>
            <a:headEnd/>
            <a:tailEnd type="triangle" w="med" len="med"/>
          </a:ln>
        </p:spPr>
      </p:cxnSp>
      <p:sp>
        <p:nvSpPr>
          <p:cNvPr id="21" name="Text Box 26"/>
          <p:cNvSpPr txBox="1">
            <a:spLocks noChangeArrowheads="1"/>
          </p:cNvSpPr>
          <p:nvPr/>
        </p:nvSpPr>
        <p:spPr bwMode="auto">
          <a:xfrm>
            <a:off x="2438400" y="4343400"/>
            <a:ext cx="7620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м2</a:t>
            </a:r>
            <a:endParaRPr lang="ru-RU" i="1"/>
          </a:p>
        </p:txBody>
      </p:sp>
      <p:sp>
        <p:nvSpPr>
          <p:cNvPr id="22" name="Text Box 29"/>
          <p:cNvSpPr txBox="1">
            <a:spLocks noChangeArrowheads="1"/>
          </p:cNvSpPr>
          <p:nvPr/>
        </p:nvSpPr>
        <p:spPr bwMode="auto">
          <a:xfrm>
            <a:off x="2057400" y="5867400"/>
            <a:ext cx="298450" cy="366713"/>
          </a:xfrm>
          <a:prstGeom prst="rect">
            <a:avLst/>
          </a:prstGeom>
          <a:noFill/>
          <a:ln w="9525">
            <a:noFill/>
            <a:miter lim="800000"/>
            <a:headEnd/>
            <a:tailEnd/>
          </a:ln>
        </p:spPr>
        <p:txBody>
          <a:bodyPr wrap="none">
            <a:spAutoFit/>
          </a:bodyPr>
          <a:lstStyle/>
          <a:p>
            <a:r>
              <a:rPr lang="ru-RU"/>
              <a:t>0</a:t>
            </a:r>
          </a:p>
        </p:txBody>
      </p:sp>
      <p:sp>
        <p:nvSpPr>
          <p:cNvPr id="23" name="Text Box 30"/>
          <p:cNvSpPr txBox="1">
            <a:spLocks noChangeArrowheads="1"/>
          </p:cNvSpPr>
          <p:nvPr/>
        </p:nvSpPr>
        <p:spPr bwMode="auto">
          <a:xfrm>
            <a:off x="2057400" y="3733800"/>
            <a:ext cx="304800" cy="366713"/>
          </a:xfrm>
          <a:prstGeom prst="rect">
            <a:avLst/>
          </a:prstGeom>
          <a:noFill/>
          <a:ln w="9525">
            <a:noFill/>
            <a:miter lim="800000"/>
            <a:headEnd/>
            <a:tailEnd/>
          </a:ln>
        </p:spPr>
        <p:txBody>
          <a:bodyPr>
            <a:spAutoFit/>
          </a:bodyPr>
          <a:lstStyle/>
          <a:p>
            <a:pPr>
              <a:spcBef>
                <a:spcPct val="50000"/>
              </a:spcBef>
            </a:pPr>
            <a:r>
              <a:rPr lang="ru-RU"/>
              <a:t>у</a:t>
            </a:r>
          </a:p>
        </p:txBody>
      </p:sp>
      <p:sp>
        <p:nvSpPr>
          <p:cNvPr id="24" name="Text Box 31"/>
          <p:cNvSpPr txBox="1">
            <a:spLocks noChangeArrowheads="1"/>
          </p:cNvSpPr>
          <p:nvPr/>
        </p:nvSpPr>
        <p:spPr bwMode="auto">
          <a:xfrm>
            <a:off x="4648200" y="5867400"/>
            <a:ext cx="298450" cy="366713"/>
          </a:xfrm>
          <a:prstGeom prst="rect">
            <a:avLst/>
          </a:prstGeom>
          <a:noFill/>
          <a:ln w="9525">
            <a:noFill/>
            <a:miter lim="800000"/>
            <a:headEnd/>
            <a:tailEnd/>
          </a:ln>
        </p:spPr>
        <p:txBody>
          <a:bodyPr wrap="none">
            <a:spAutoFit/>
          </a:bodyPr>
          <a:lstStyle/>
          <a:p>
            <a:r>
              <a:rPr lang="ru-RU"/>
              <a:t>х</a:t>
            </a:r>
          </a:p>
        </p:txBody>
      </p:sp>
      <p:sp>
        <p:nvSpPr>
          <p:cNvPr id="25" name="Line 15"/>
          <p:cNvSpPr>
            <a:spLocks noChangeShapeType="1"/>
          </p:cNvSpPr>
          <p:nvPr/>
        </p:nvSpPr>
        <p:spPr bwMode="auto">
          <a:xfrm flipV="1">
            <a:off x="2362200" y="3886200"/>
            <a:ext cx="0" cy="2057400"/>
          </a:xfrm>
          <a:prstGeom prst="line">
            <a:avLst/>
          </a:prstGeom>
          <a:noFill/>
          <a:ln w="9525">
            <a:solidFill>
              <a:schemeClr val="tx1"/>
            </a:solidFill>
            <a:round/>
            <a:headEnd/>
            <a:tailEnd type="triangle" w="med" len="med"/>
          </a:ln>
        </p:spPr>
        <p:txBody>
          <a:bodyPr/>
          <a:lstStyle/>
          <a:p>
            <a:endParaRPr lang="ru-RU"/>
          </a:p>
        </p:txBody>
      </p:sp>
      <p:sp>
        <p:nvSpPr>
          <p:cNvPr id="26" name="Line 16"/>
          <p:cNvSpPr>
            <a:spLocks noChangeShapeType="1"/>
          </p:cNvSpPr>
          <p:nvPr/>
        </p:nvSpPr>
        <p:spPr bwMode="auto">
          <a:xfrm>
            <a:off x="2362200" y="5943600"/>
            <a:ext cx="2438400" cy="0"/>
          </a:xfrm>
          <a:prstGeom prst="line">
            <a:avLst/>
          </a:prstGeom>
          <a:noFill/>
          <a:ln w="9525">
            <a:solidFill>
              <a:schemeClr val="tx1"/>
            </a:solidFill>
            <a:round/>
            <a:headEnd/>
            <a:tailEnd type="triangle" w="med" len="med"/>
          </a:ln>
        </p:spPr>
        <p:txBody>
          <a:bodyPr/>
          <a:lstStyle/>
          <a:p>
            <a:endParaRPr lang="ru-RU"/>
          </a:p>
        </p:txBody>
      </p:sp>
      <p:sp>
        <p:nvSpPr>
          <p:cNvPr id="27" name="Line 17"/>
          <p:cNvSpPr>
            <a:spLocks noChangeShapeType="1"/>
          </p:cNvSpPr>
          <p:nvPr/>
        </p:nvSpPr>
        <p:spPr bwMode="auto">
          <a:xfrm flipV="1">
            <a:off x="2362200" y="4724400"/>
            <a:ext cx="457200" cy="1219200"/>
          </a:xfrm>
          <a:prstGeom prst="line">
            <a:avLst/>
          </a:prstGeom>
          <a:noFill/>
          <a:ln w="9525">
            <a:solidFill>
              <a:schemeClr val="tx1"/>
            </a:solidFill>
            <a:round/>
            <a:headEnd/>
            <a:tailEnd type="triangle" w="med" len="med"/>
          </a:ln>
        </p:spPr>
        <p:txBody>
          <a:bodyPr/>
          <a:lstStyle/>
          <a:p>
            <a:endParaRPr lang="ru-RU"/>
          </a:p>
        </p:txBody>
      </p:sp>
      <p:sp>
        <p:nvSpPr>
          <p:cNvPr id="28" name="Line 18"/>
          <p:cNvSpPr>
            <a:spLocks noChangeShapeType="1"/>
          </p:cNvSpPr>
          <p:nvPr/>
        </p:nvSpPr>
        <p:spPr bwMode="auto">
          <a:xfrm flipV="1">
            <a:off x="2362200" y="5334000"/>
            <a:ext cx="1295400" cy="609600"/>
          </a:xfrm>
          <a:prstGeom prst="line">
            <a:avLst/>
          </a:prstGeom>
          <a:noFill/>
          <a:ln w="9525">
            <a:solidFill>
              <a:schemeClr val="tx1"/>
            </a:solidFill>
            <a:round/>
            <a:headEnd/>
            <a:tailEnd type="triangle" w="med" len="med"/>
          </a:ln>
        </p:spPr>
        <p:txBody>
          <a:bodyPr/>
          <a:lstStyle/>
          <a:p>
            <a:endParaRPr lang="ru-RU"/>
          </a:p>
        </p:txBody>
      </p:sp>
      <p:cxnSp>
        <p:nvCxnSpPr>
          <p:cNvPr id="29" name="AutoShape 19"/>
          <p:cNvCxnSpPr>
            <a:cxnSpLocks noChangeShapeType="1"/>
          </p:cNvCxnSpPr>
          <p:nvPr/>
        </p:nvCxnSpPr>
        <p:spPr bwMode="auto">
          <a:xfrm flipV="1">
            <a:off x="3657600" y="4114800"/>
            <a:ext cx="457200" cy="1219200"/>
          </a:xfrm>
          <a:prstGeom prst="straightConnector1">
            <a:avLst/>
          </a:prstGeom>
          <a:noFill/>
          <a:ln w="9525">
            <a:solidFill>
              <a:schemeClr val="tx1"/>
            </a:solidFill>
            <a:prstDash val="dash"/>
            <a:round/>
            <a:headEnd/>
            <a:tailEnd/>
          </a:ln>
        </p:spPr>
      </p:cxnSp>
      <p:cxnSp>
        <p:nvCxnSpPr>
          <p:cNvPr id="30" name="AutoShape 23"/>
          <p:cNvCxnSpPr>
            <a:cxnSpLocks noChangeShapeType="1"/>
          </p:cNvCxnSpPr>
          <p:nvPr/>
        </p:nvCxnSpPr>
        <p:spPr bwMode="auto">
          <a:xfrm flipV="1">
            <a:off x="2819400" y="4114800"/>
            <a:ext cx="1295400" cy="609600"/>
          </a:xfrm>
          <a:prstGeom prst="straightConnector1">
            <a:avLst/>
          </a:prstGeom>
          <a:noFill/>
          <a:ln w="9525">
            <a:solidFill>
              <a:schemeClr val="tx1"/>
            </a:solidFill>
            <a:prstDash val="dash"/>
            <a:round/>
            <a:headEnd/>
            <a:tailEnd/>
          </a:ln>
        </p:spPr>
      </p:cxnSp>
      <p:cxnSp>
        <p:nvCxnSpPr>
          <p:cNvPr id="31" name="AutoShape 25"/>
          <p:cNvCxnSpPr>
            <a:cxnSpLocks noChangeShapeType="1"/>
          </p:cNvCxnSpPr>
          <p:nvPr/>
        </p:nvCxnSpPr>
        <p:spPr bwMode="auto">
          <a:xfrm flipV="1">
            <a:off x="2362200" y="4114800"/>
            <a:ext cx="1752600" cy="1828800"/>
          </a:xfrm>
          <a:prstGeom prst="straightConnector1">
            <a:avLst/>
          </a:prstGeom>
          <a:noFill/>
          <a:ln w="9525">
            <a:solidFill>
              <a:srgbClr val="FF0000"/>
            </a:solidFill>
            <a:round/>
            <a:headEnd/>
            <a:tailEnd type="triangle" w="med" len="med"/>
          </a:ln>
        </p:spPr>
      </p:cxnSp>
      <p:sp>
        <p:nvSpPr>
          <p:cNvPr id="49152" name="Text Box 26"/>
          <p:cNvSpPr txBox="1">
            <a:spLocks noChangeArrowheads="1"/>
          </p:cNvSpPr>
          <p:nvPr/>
        </p:nvSpPr>
        <p:spPr bwMode="auto">
          <a:xfrm>
            <a:off x="2438400" y="4343400"/>
            <a:ext cx="762000" cy="366713"/>
          </a:xfrm>
          <a:prstGeom prst="rect">
            <a:avLst/>
          </a:prstGeom>
          <a:noFill/>
          <a:ln w="9525">
            <a:noFill/>
            <a:miter lim="800000"/>
            <a:headEnd/>
            <a:tailEnd/>
          </a:ln>
        </p:spPr>
        <p:txBody>
          <a:bodyPr>
            <a:spAutoFit/>
          </a:bodyPr>
          <a:lstStyle/>
          <a:p>
            <a:pPr>
              <a:spcBef>
                <a:spcPct val="50000"/>
              </a:spcBef>
            </a:pPr>
            <a:r>
              <a:rPr lang="ru-RU" i="1"/>
              <a:t>Е</a:t>
            </a:r>
            <a:r>
              <a:rPr lang="ru-RU" i="1" baseline="-25000"/>
              <a:t>м2</a:t>
            </a:r>
            <a:endParaRPr lang="ru-RU" i="1"/>
          </a:p>
        </p:txBody>
      </p:sp>
      <p:sp>
        <p:nvSpPr>
          <p:cNvPr id="49153" name="Text Box 29"/>
          <p:cNvSpPr txBox="1">
            <a:spLocks noChangeArrowheads="1"/>
          </p:cNvSpPr>
          <p:nvPr/>
        </p:nvSpPr>
        <p:spPr bwMode="auto">
          <a:xfrm>
            <a:off x="2057400" y="5867400"/>
            <a:ext cx="298450" cy="366713"/>
          </a:xfrm>
          <a:prstGeom prst="rect">
            <a:avLst/>
          </a:prstGeom>
          <a:noFill/>
          <a:ln w="9525">
            <a:noFill/>
            <a:miter lim="800000"/>
            <a:headEnd/>
            <a:tailEnd/>
          </a:ln>
        </p:spPr>
        <p:txBody>
          <a:bodyPr wrap="none">
            <a:spAutoFit/>
          </a:bodyPr>
          <a:lstStyle/>
          <a:p>
            <a:r>
              <a:rPr lang="ru-RU"/>
              <a:t>0</a:t>
            </a:r>
          </a:p>
        </p:txBody>
      </p:sp>
      <p:sp>
        <p:nvSpPr>
          <p:cNvPr id="49165" name="Text Box 30"/>
          <p:cNvSpPr txBox="1">
            <a:spLocks noChangeArrowheads="1"/>
          </p:cNvSpPr>
          <p:nvPr/>
        </p:nvSpPr>
        <p:spPr bwMode="auto">
          <a:xfrm>
            <a:off x="2057400" y="3733800"/>
            <a:ext cx="304800" cy="366713"/>
          </a:xfrm>
          <a:prstGeom prst="rect">
            <a:avLst/>
          </a:prstGeom>
          <a:noFill/>
          <a:ln w="9525">
            <a:noFill/>
            <a:miter lim="800000"/>
            <a:headEnd/>
            <a:tailEnd/>
          </a:ln>
        </p:spPr>
        <p:txBody>
          <a:bodyPr>
            <a:spAutoFit/>
          </a:bodyPr>
          <a:lstStyle/>
          <a:p>
            <a:pPr>
              <a:spcBef>
                <a:spcPct val="50000"/>
              </a:spcBef>
            </a:pPr>
            <a:r>
              <a:rPr lang="ru-RU"/>
              <a:t>у</a:t>
            </a:r>
          </a:p>
        </p:txBody>
      </p:sp>
      <p:sp>
        <p:nvSpPr>
          <p:cNvPr id="49166" name="Text Box 31"/>
          <p:cNvSpPr txBox="1">
            <a:spLocks noChangeArrowheads="1"/>
          </p:cNvSpPr>
          <p:nvPr/>
        </p:nvSpPr>
        <p:spPr bwMode="auto">
          <a:xfrm>
            <a:off x="4648200" y="5867400"/>
            <a:ext cx="298450" cy="366713"/>
          </a:xfrm>
          <a:prstGeom prst="rect">
            <a:avLst/>
          </a:prstGeom>
          <a:noFill/>
          <a:ln w="9525">
            <a:noFill/>
            <a:miter lim="800000"/>
            <a:headEnd/>
            <a:tailEnd/>
          </a:ln>
        </p:spPr>
        <p:txBody>
          <a:bodyPr wrap="none">
            <a:spAutoFit/>
          </a:bodyPr>
          <a:lstStyle/>
          <a:p>
            <a:r>
              <a:rPr lang="ru-RU"/>
              <a:t>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0414"/>
                                        </p:tgtEl>
                                        <p:attrNameLst>
                                          <p:attrName>style.visibility</p:attrName>
                                        </p:attrNameLst>
                                      </p:cBhvr>
                                      <p:to>
                                        <p:strVal val="visible"/>
                                      </p:to>
                                    </p:set>
                                    <p:animEffect transition="in" filter="wipe(up)">
                                      <p:cBhvr>
                                        <p:cTn id="7" dur="2000"/>
                                        <p:tgtEl>
                                          <p:spTgt spid="230414"/>
                                        </p:tgtEl>
                                      </p:cBhvr>
                                    </p:animEffect>
                                  </p:childTnLst>
                                </p:cTn>
                              </p:par>
                            </p:childTnLst>
                          </p:cTn>
                        </p:par>
                        <p:par>
                          <p:cTn id="8" fill="hold" nodeType="afterGroup">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30429"/>
                                        </p:tgtEl>
                                        <p:attrNameLst>
                                          <p:attrName>style.visibility</p:attrName>
                                        </p:attrNameLst>
                                      </p:cBhvr>
                                      <p:to>
                                        <p:strVal val="visible"/>
                                      </p:to>
                                    </p:set>
                                    <p:animEffect transition="in" filter="wipe(down)">
                                      <p:cBhvr>
                                        <p:cTn id="11" dur="1000"/>
                                        <p:tgtEl>
                                          <p:spTgt spid="23042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0416"/>
                                        </p:tgtEl>
                                        <p:attrNameLst>
                                          <p:attrName>style.visibility</p:attrName>
                                        </p:attrNameLst>
                                      </p:cBhvr>
                                      <p:to>
                                        <p:strVal val="visible"/>
                                      </p:to>
                                    </p:set>
                                    <p:animEffect transition="in" filter="wipe(left)">
                                      <p:cBhvr>
                                        <p:cTn id="14" dur="1000"/>
                                        <p:tgtEl>
                                          <p:spTgt spid="230416"/>
                                        </p:tgtEl>
                                      </p:cBhvr>
                                    </p:animEffect>
                                  </p:childTnLst>
                                </p:cTn>
                              </p:par>
                            </p:childTnLst>
                          </p:cTn>
                        </p:par>
                        <p:par>
                          <p:cTn id="15" fill="hold" nodeType="afterGroup">
                            <p:stCondLst>
                              <p:cond delay="3000"/>
                            </p:stCondLst>
                            <p:childTnLst>
                              <p:par>
                                <p:cTn id="16" presetID="22" presetClass="entr" presetSubtype="4" fill="hold" grpId="0" nodeType="afterEffect">
                                  <p:stCondLst>
                                    <p:cond delay="0"/>
                                  </p:stCondLst>
                                  <p:childTnLst>
                                    <p:set>
                                      <p:cBhvr>
                                        <p:cTn id="17" dur="1" fill="hold">
                                          <p:stCondLst>
                                            <p:cond delay="0"/>
                                          </p:stCondLst>
                                        </p:cTn>
                                        <p:tgtEl>
                                          <p:spTgt spid="230431"/>
                                        </p:tgtEl>
                                        <p:attrNameLst>
                                          <p:attrName>style.visibility</p:attrName>
                                        </p:attrNameLst>
                                      </p:cBhvr>
                                      <p:to>
                                        <p:strVal val="visible"/>
                                      </p:to>
                                    </p:set>
                                    <p:animEffect transition="in" filter="wipe(down)">
                                      <p:cBhvr>
                                        <p:cTn id="18" dur="1000"/>
                                        <p:tgtEl>
                                          <p:spTgt spid="230431"/>
                                        </p:tgtEl>
                                      </p:cBhvr>
                                    </p:animEffect>
                                  </p:childTnLst>
                                </p:cTn>
                              </p:par>
                            </p:childTnLst>
                          </p:cTn>
                        </p:par>
                        <p:par>
                          <p:cTn id="19" fill="hold" nodeType="afterGroup">
                            <p:stCondLst>
                              <p:cond delay="4000"/>
                            </p:stCondLst>
                            <p:childTnLst>
                              <p:par>
                                <p:cTn id="20" presetID="22" presetClass="entr" presetSubtype="4" fill="hold" grpId="0" nodeType="afterEffect">
                                  <p:stCondLst>
                                    <p:cond delay="0"/>
                                  </p:stCondLst>
                                  <p:childTnLst>
                                    <p:set>
                                      <p:cBhvr>
                                        <p:cTn id="21" dur="1" fill="hold">
                                          <p:stCondLst>
                                            <p:cond delay="0"/>
                                          </p:stCondLst>
                                        </p:cTn>
                                        <p:tgtEl>
                                          <p:spTgt spid="230415"/>
                                        </p:tgtEl>
                                        <p:attrNameLst>
                                          <p:attrName>style.visibility</p:attrName>
                                        </p:attrNameLst>
                                      </p:cBhvr>
                                      <p:to>
                                        <p:strVal val="visible"/>
                                      </p:to>
                                    </p:set>
                                    <p:animEffect transition="in" filter="wipe(down)">
                                      <p:cBhvr>
                                        <p:cTn id="22" dur="1000"/>
                                        <p:tgtEl>
                                          <p:spTgt spid="230415"/>
                                        </p:tgtEl>
                                      </p:cBhvr>
                                    </p:animEffect>
                                  </p:childTnLst>
                                </p:cTn>
                              </p:par>
                            </p:childTnLst>
                          </p:cTn>
                        </p:par>
                        <p:par>
                          <p:cTn id="23" fill="hold" nodeType="afterGroup">
                            <p:stCondLst>
                              <p:cond delay="5000"/>
                            </p:stCondLst>
                            <p:childTnLst>
                              <p:par>
                                <p:cTn id="24" presetID="22" presetClass="entr" presetSubtype="1" fill="hold" grpId="0" nodeType="afterEffect">
                                  <p:stCondLst>
                                    <p:cond delay="0"/>
                                  </p:stCondLst>
                                  <p:childTnLst>
                                    <p:set>
                                      <p:cBhvr>
                                        <p:cTn id="25" dur="1" fill="hold">
                                          <p:stCondLst>
                                            <p:cond delay="0"/>
                                          </p:stCondLst>
                                        </p:cTn>
                                        <p:tgtEl>
                                          <p:spTgt spid="230430"/>
                                        </p:tgtEl>
                                        <p:attrNameLst>
                                          <p:attrName>style.visibility</p:attrName>
                                        </p:attrNameLst>
                                      </p:cBhvr>
                                      <p:to>
                                        <p:strVal val="visible"/>
                                      </p:to>
                                    </p:set>
                                    <p:animEffect transition="in" filter="wipe(up)">
                                      <p:cBhvr>
                                        <p:cTn id="26" dur="500"/>
                                        <p:tgtEl>
                                          <p:spTgt spid="230430"/>
                                        </p:tgtEl>
                                      </p:cBhvr>
                                    </p:animEffect>
                                  </p:childTnLst>
                                </p:cTn>
                              </p:par>
                            </p:childTnLst>
                          </p:cTn>
                        </p:par>
                        <p:par>
                          <p:cTn id="27" fill="hold" nodeType="afterGroup">
                            <p:stCondLst>
                              <p:cond delay="5500"/>
                            </p:stCondLst>
                            <p:childTnLst>
                              <p:par>
                                <p:cTn id="28" presetID="22" presetClass="entr" presetSubtype="4" fill="hold" grpId="0" nodeType="afterEffect">
                                  <p:stCondLst>
                                    <p:cond delay="0"/>
                                  </p:stCondLst>
                                  <p:childTnLst>
                                    <p:set>
                                      <p:cBhvr>
                                        <p:cTn id="29" dur="1" fill="hold">
                                          <p:stCondLst>
                                            <p:cond delay="0"/>
                                          </p:stCondLst>
                                        </p:cTn>
                                        <p:tgtEl>
                                          <p:spTgt spid="230418"/>
                                        </p:tgtEl>
                                        <p:attrNameLst>
                                          <p:attrName>style.visibility</p:attrName>
                                        </p:attrNameLst>
                                      </p:cBhvr>
                                      <p:to>
                                        <p:strVal val="visible"/>
                                      </p:to>
                                    </p:set>
                                    <p:animEffect transition="in" filter="wipe(down)">
                                      <p:cBhvr>
                                        <p:cTn id="30" dur="1000"/>
                                        <p:tgtEl>
                                          <p:spTgt spid="230418"/>
                                        </p:tgtEl>
                                      </p:cBhvr>
                                    </p:animEffect>
                                  </p:childTnLst>
                                </p:cTn>
                              </p:par>
                            </p:childTnLst>
                          </p:cTn>
                        </p:par>
                        <p:par>
                          <p:cTn id="31" fill="hold" nodeType="afterGroup">
                            <p:stCondLst>
                              <p:cond delay="6500"/>
                            </p:stCondLst>
                            <p:childTnLst>
                              <p:par>
                                <p:cTn id="32" presetID="22" presetClass="entr" presetSubtype="4" fill="hold" grpId="0" nodeType="afterEffect">
                                  <p:stCondLst>
                                    <p:cond delay="0"/>
                                  </p:stCondLst>
                                  <p:childTnLst>
                                    <p:set>
                                      <p:cBhvr>
                                        <p:cTn id="33" dur="1" fill="hold">
                                          <p:stCondLst>
                                            <p:cond delay="0"/>
                                          </p:stCondLst>
                                        </p:cTn>
                                        <p:tgtEl>
                                          <p:spTgt spid="230427"/>
                                        </p:tgtEl>
                                        <p:attrNameLst>
                                          <p:attrName>style.visibility</p:attrName>
                                        </p:attrNameLst>
                                      </p:cBhvr>
                                      <p:to>
                                        <p:strVal val="visible"/>
                                      </p:to>
                                    </p:set>
                                    <p:animEffect transition="in" filter="wipe(down)">
                                      <p:cBhvr>
                                        <p:cTn id="34" dur="1000"/>
                                        <p:tgtEl>
                                          <p:spTgt spid="230427"/>
                                        </p:tgtEl>
                                      </p:cBhvr>
                                    </p:animEffect>
                                  </p:childTnLst>
                                </p:cTn>
                              </p:par>
                            </p:childTnLst>
                          </p:cTn>
                        </p:par>
                        <p:par>
                          <p:cTn id="35" fill="hold" nodeType="afterGroup">
                            <p:stCondLst>
                              <p:cond delay="7500"/>
                            </p:stCondLst>
                            <p:childTnLst>
                              <p:par>
                                <p:cTn id="36" presetID="22" presetClass="entr" presetSubtype="4" fill="hold" grpId="0" nodeType="afterEffect">
                                  <p:stCondLst>
                                    <p:cond delay="0"/>
                                  </p:stCondLst>
                                  <p:childTnLst>
                                    <p:set>
                                      <p:cBhvr>
                                        <p:cTn id="37" dur="1" fill="hold">
                                          <p:stCondLst>
                                            <p:cond delay="0"/>
                                          </p:stCondLst>
                                        </p:cTn>
                                        <p:tgtEl>
                                          <p:spTgt spid="230417"/>
                                        </p:tgtEl>
                                        <p:attrNameLst>
                                          <p:attrName>style.visibility</p:attrName>
                                        </p:attrNameLst>
                                      </p:cBhvr>
                                      <p:to>
                                        <p:strVal val="visible"/>
                                      </p:to>
                                    </p:set>
                                    <p:animEffect transition="in" filter="wipe(down)">
                                      <p:cBhvr>
                                        <p:cTn id="38" dur="1000"/>
                                        <p:tgtEl>
                                          <p:spTgt spid="230417"/>
                                        </p:tgtEl>
                                      </p:cBhvr>
                                    </p:animEffect>
                                  </p:childTnLst>
                                </p:cTn>
                              </p:par>
                            </p:childTnLst>
                          </p:cTn>
                        </p:par>
                        <p:par>
                          <p:cTn id="39" fill="hold" nodeType="afterGroup">
                            <p:stCondLst>
                              <p:cond delay="8500"/>
                            </p:stCondLst>
                            <p:childTnLst>
                              <p:par>
                                <p:cTn id="40" presetID="22" presetClass="entr" presetSubtype="4" fill="hold" grpId="0" nodeType="afterEffect">
                                  <p:stCondLst>
                                    <p:cond delay="0"/>
                                  </p:stCondLst>
                                  <p:childTnLst>
                                    <p:set>
                                      <p:cBhvr>
                                        <p:cTn id="41" dur="1" fill="hold">
                                          <p:stCondLst>
                                            <p:cond delay="0"/>
                                          </p:stCondLst>
                                        </p:cTn>
                                        <p:tgtEl>
                                          <p:spTgt spid="230426"/>
                                        </p:tgtEl>
                                        <p:attrNameLst>
                                          <p:attrName>style.visibility</p:attrName>
                                        </p:attrNameLst>
                                      </p:cBhvr>
                                      <p:to>
                                        <p:strVal val="visible"/>
                                      </p:to>
                                    </p:set>
                                    <p:animEffect transition="in" filter="wipe(down)">
                                      <p:cBhvr>
                                        <p:cTn id="42" dur="1000"/>
                                        <p:tgtEl>
                                          <p:spTgt spid="230426"/>
                                        </p:tgtEl>
                                      </p:cBhvr>
                                    </p:animEffect>
                                  </p:childTnLst>
                                </p:cTn>
                              </p:par>
                            </p:childTnLst>
                          </p:cTn>
                        </p:par>
                        <p:par>
                          <p:cTn id="43" fill="hold" nodeType="afterGroup">
                            <p:stCondLst>
                              <p:cond delay="9500"/>
                            </p:stCondLst>
                            <p:childTnLst>
                              <p:par>
                                <p:cTn id="44" presetID="22" presetClass="entr" presetSubtype="4" fill="hold" nodeType="afterEffect">
                                  <p:stCondLst>
                                    <p:cond delay="0"/>
                                  </p:stCondLst>
                                  <p:childTnLst>
                                    <p:set>
                                      <p:cBhvr>
                                        <p:cTn id="45" dur="1" fill="hold">
                                          <p:stCondLst>
                                            <p:cond delay="0"/>
                                          </p:stCondLst>
                                        </p:cTn>
                                        <p:tgtEl>
                                          <p:spTgt spid="230423"/>
                                        </p:tgtEl>
                                        <p:attrNameLst>
                                          <p:attrName>style.visibility</p:attrName>
                                        </p:attrNameLst>
                                      </p:cBhvr>
                                      <p:to>
                                        <p:strVal val="visible"/>
                                      </p:to>
                                    </p:set>
                                    <p:animEffect transition="in" filter="wipe(down)">
                                      <p:cBhvr>
                                        <p:cTn id="46" dur="1000"/>
                                        <p:tgtEl>
                                          <p:spTgt spid="230423"/>
                                        </p:tgtEl>
                                      </p:cBhvr>
                                    </p:animEffect>
                                  </p:childTnLst>
                                </p:cTn>
                              </p:par>
                            </p:childTnLst>
                          </p:cTn>
                        </p:par>
                        <p:par>
                          <p:cTn id="47" fill="hold" nodeType="afterGroup">
                            <p:stCondLst>
                              <p:cond delay="10500"/>
                            </p:stCondLst>
                            <p:childTnLst>
                              <p:par>
                                <p:cTn id="48" presetID="22" presetClass="entr" presetSubtype="4" fill="hold" nodeType="afterEffect">
                                  <p:stCondLst>
                                    <p:cond delay="0"/>
                                  </p:stCondLst>
                                  <p:childTnLst>
                                    <p:set>
                                      <p:cBhvr>
                                        <p:cTn id="49" dur="1" fill="hold">
                                          <p:stCondLst>
                                            <p:cond delay="0"/>
                                          </p:stCondLst>
                                        </p:cTn>
                                        <p:tgtEl>
                                          <p:spTgt spid="230419"/>
                                        </p:tgtEl>
                                        <p:attrNameLst>
                                          <p:attrName>style.visibility</p:attrName>
                                        </p:attrNameLst>
                                      </p:cBhvr>
                                      <p:to>
                                        <p:strVal val="visible"/>
                                      </p:to>
                                    </p:set>
                                    <p:animEffect transition="in" filter="wipe(down)">
                                      <p:cBhvr>
                                        <p:cTn id="50" dur="1000"/>
                                        <p:tgtEl>
                                          <p:spTgt spid="230419"/>
                                        </p:tgtEl>
                                      </p:cBhvr>
                                    </p:animEffect>
                                  </p:childTnLst>
                                </p:cTn>
                              </p:par>
                            </p:childTnLst>
                          </p:cTn>
                        </p:par>
                        <p:par>
                          <p:cTn id="51" fill="hold" nodeType="afterGroup">
                            <p:stCondLst>
                              <p:cond delay="11500"/>
                            </p:stCondLst>
                            <p:childTnLst>
                              <p:par>
                                <p:cTn id="52" presetID="22" presetClass="entr" presetSubtype="4" fill="hold" nodeType="afterEffect">
                                  <p:stCondLst>
                                    <p:cond delay="0"/>
                                  </p:stCondLst>
                                  <p:childTnLst>
                                    <p:set>
                                      <p:cBhvr>
                                        <p:cTn id="53" dur="1" fill="hold">
                                          <p:stCondLst>
                                            <p:cond delay="0"/>
                                          </p:stCondLst>
                                        </p:cTn>
                                        <p:tgtEl>
                                          <p:spTgt spid="230425"/>
                                        </p:tgtEl>
                                        <p:attrNameLst>
                                          <p:attrName>style.visibility</p:attrName>
                                        </p:attrNameLst>
                                      </p:cBhvr>
                                      <p:to>
                                        <p:strVal val="visible"/>
                                      </p:to>
                                    </p:set>
                                    <p:animEffect transition="in" filter="wipe(down)">
                                      <p:cBhvr>
                                        <p:cTn id="54" dur="1000"/>
                                        <p:tgtEl>
                                          <p:spTgt spid="230425"/>
                                        </p:tgtEl>
                                      </p:cBhvr>
                                    </p:animEffect>
                                  </p:childTnLst>
                                </p:cTn>
                              </p:par>
                            </p:childTnLst>
                          </p:cTn>
                        </p:par>
                        <p:par>
                          <p:cTn id="55" fill="hold" nodeType="afterGroup">
                            <p:stCondLst>
                              <p:cond delay="12500"/>
                            </p:stCondLst>
                            <p:childTnLst>
                              <p:par>
                                <p:cTn id="56" presetID="22" presetClass="entr" presetSubtype="4" fill="hold" grpId="0" nodeType="afterEffect">
                                  <p:stCondLst>
                                    <p:cond delay="0"/>
                                  </p:stCondLst>
                                  <p:childTnLst>
                                    <p:set>
                                      <p:cBhvr>
                                        <p:cTn id="57" dur="1" fill="hold">
                                          <p:stCondLst>
                                            <p:cond delay="0"/>
                                          </p:stCondLst>
                                        </p:cTn>
                                        <p:tgtEl>
                                          <p:spTgt spid="230428"/>
                                        </p:tgtEl>
                                        <p:attrNameLst>
                                          <p:attrName>style.visibility</p:attrName>
                                        </p:attrNameLst>
                                      </p:cBhvr>
                                      <p:to>
                                        <p:strVal val="visible"/>
                                      </p:to>
                                    </p:set>
                                    <p:animEffect transition="in" filter="wipe(down)">
                                      <p:cBhvr>
                                        <p:cTn id="58" dur="1000"/>
                                        <p:tgtEl>
                                          <p:spTgt spid="230428"/>
                                        </p:tgtEl>
                                      </p:cBhvr>
                                    </p:animEffect>
                                  </p:childTnLst>
                                </p:cTn>
                              </p:par>
                            </p:childTnLst>
                          </p:cTn>
                        </p:par>
                        <p:par>
                          <p:cTn id="59" fill="hold" nodeType="afterGroup">
                            <p:stCondLst>
                              <p:cond delay="13500"/>
                            </p:stCondLst>
                            <p:childTnLst>
                              <p:par>
                                <p:cTn id="60" presetID="22" presetClass="entr" presetSubtype="8" fill="hold" nodeType="afterEffect">
                                  <p:stCondLst>
                                    <p:cond delay="0"/>
                                  </p:stCondLst>
                                  <p:childTnLst>
                                    <p:set>
                                      <p:cBhvr>
                                        <p:cTn id="61" dur="1" fill="hold">
                                          <p:stCondLst>
                                            <p:cond delay="0"/>
                                          </p:stCondLst>
                                        </p:cTn>
                                        <p:tgtEl>
                                          <p:spTgt spid="230433"/>
                                        </p:tgtEl>
                                        <p:attrNameLst>
                                          <p:attrName>style.visibility</p:attrName>
                                        </p:attrNameLst>
                                      </p:cBhvr>
                                      <p:to>
                                        <p:strVal val="visible"/>
                                      </p:to>
                                    </p:set>
                                    <p:animEffect transition="in" filter="wipe(left)">
                                      <p:cBhvr>
                                        <p:cTn id="62" dur="2000"/>
                                        <p:tgtEl>
                                          <p:spTgt spid="230433"/>
                                        </p:tgtEl>
                                      </p:cBhvr>
                                    </p:animEffect>
                                  </p:childTnLst>
                                </p:cTn>
                              </p:par>
                            </p:childTnLst>
                          </p:cTn>
                        </p:par>
                        <p:par>
                          <p:cTn id="63" fill="hold">
                            <p:stCondLst>
                              <p:cond delay="15500"/>
                            </p:stCondLst>
                            <p:childTnLst>
                              <p:par>
                                <p:cTn id="64" presetID="22" presetClass="entr" presetSubtype="4"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down)">
                                      <p:cBhvr>
                                        <p:cTn id="66" dur="1000"/>
                                        <p:tgtEl>
                                          <p:spTgt spid="11"/>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left)">
                                      <p:cBhvr>
                                        <p:cTn id="69" dur="1000"/>
                                        <p:tgtEl>
                                          <p:spTgt spid="3"/>
                                        </p:tgtEl>
                                      </p:cBhvr>
                                    </p:animEffect>
                                  </p:childTnLst>
                                </p:cTn>
                              </p:par>
                            </p:childTnLst>
                          </p:cTn>
                        </p:par>
                        <p:par>
                          <p:cTn id="70" fill="hold">
                            <p:stCondLst>
                              <p:cond delay="16500"/>
                            </p:stCondLst>
                            <p:childTnLst>
                              <p:par>
                                <p:cTn id="71" presetID="22" presetClass="entr" presetSubtype="4"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down)">
                                      <p:cBhvr>
                                        <p:cTn id="73" dur="1000"/>
                                        <p:tgtEl>
                                          <p:spTgt spid="13"/>
                                        </p:tgtEl>
                                      </p:cBhvr>
                                    </p:animEffect>
                                  </p:childTnLst>
                                </p:cTn>
                              </p:par>
                            </p:childTnLst>
                          </p:cTn>
                        </p:par>
                        <p:par>
                          <p:cTn id="74" fill="hold">
                            <p:stCondLst>
                              <p:cond delay="17500"/>
                            </p:stCondLst>
                            <p:childTnLst>
                              <p:par>
                                <p:cTn id="75" presetID="22" presetClass="entr" presetSubtype="4"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1000"/>
                                        <p:tgtEl>
                                          <p:spTgt spid="2"/>
                                        </p:tgtEl>
                                      </p:cBhvr>
                                    </p:animEffect>
                                  </p:childTnLst>
                                </p:cTn>
                              </p:par>
                            </p:childTnLst>
                          </p:cTn>
                        </p:par>
                        <p:par>
                          <p:cTn id="78" fill="hold">
                            <p:stCondLst>
                              <p:cond delay="18500"/>
                            </p:stCondLst>
                            <p:childTnLst>
                              <p:par>
                                <p:cTn id="79" presetID="22" presetClass="entr" presetSubtype="1"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up)">
                                      <p:cBhvr>
                                        <p:cTn id="81" dur="500"/>
                                        <p:tgtEl>
                                          <p:spTgt spid="12"/>
                                        </p:tgtEl>
                                      </p:cBhvr>
                                    </p:animEffect>
                                  </p:childTnLst>
                                </p:cTn>
                              </p:par>
                            </p:childTnLst>
                          </p:cTn>
                        </p:par>
                        <p:par>
                          <p:cTn id="82" fill="hold">
                            <p:stCondLst>
                              <p:cond delay="19000"/>
                            </p:stCondLst>
                            <p:childTnLst>
                              <p:par>
                                <p:cTn id="83" presetID="22" presetClass="entr" presetSubtype="4"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wipe(down)">
                                      <p:cBhvr>
                                        <p:cTn id="85" dur="1000"/>
                                        <p:tgtEl>
                                          <p:spTgt spid="5"/>
                                        </p:tgtEl>
                                      </p:cBhvr>
                                    </p:animEffect>
                                  </p:childTnLst>
                                </p:cTn>
                              </p:par>
                            </p:childTnLst>
                          </p:cTn>
                        </p:par>
                        <p:par>
                          <p:cTn id="86" fill="hold">
                            <p:stCondLst>
                              <p:cond delay="20000"/>
                            </p:stCondLst>
                            <p:childTnLst>
                              <p:par>
                                <p:cTn id="87" presetID="22" presetClass="entr" presetSubtype="4"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wipe(down)">
                                      <p:cBhvr>
                                        <p:cTn id="89" dur="1000"/>
                                        <p:tgtEl>
                                          <p:spTgt spid="10"/>
                                        </p:tgtEl>
                                      </p:cBhvr>
                                    </p:animEffect>
                                  </p:childTnLst>
                                </p:cTn>
                              </p:par>
                            </p:childTnLst>
                          </p:cTn>
                        </p:par>
                        <p:par>
                          <p:cTn id="90" fill="hold">
                            <p:stCondLst>
                              <p:cond delay="21000"/>
                            </p:stCondLst>
                            <p:childTnLst>
                              <p:par>
                                <p:cTn id="91" presetID="22" presetClass="entr" presetSubtype="4" fill="hold" grpId="0" nodeType="after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wipe(down)">
                                      <p:cBhvr>
                                        <p:cTn id="93" dur="1000"/>
                                        <p:tgtEl>
                                          <p:spTgt spid="4"/>
                                        </p:tgtEl>
                                      </p:cBhvr>
                                    </p:animEffect>
                                  </p:childTnLst>
                                </p:cTn>
                              </p:par>
                            </p:childTnLst>
                          </p:cTn>
                        </p:par>
                        <p:par>
                          <p:cTn id="94" fill="hold">
                            <p:stCondLst>
                              <p:cond delay="22000"/>
                            </p:stCondLst>
                            <p:childTnLst>
                              <p:par>
                                <p:cTn id="95" presetID="22" presetClass="entr" presetSubtype="4"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down)">
                                      <p:cBhvr>
                                        <p:cTn id="97" dur="1000"/>
                                        <p:tgtEl>
                                          <p:spTgt spid="9"/>
                                        </p:tgtEl>
                                      </p:cBhvr>
                                    </p:animEffect>
                                  </p:childTnLst>
                                </p:cTn>
                              </p:par>
                            </p:childTnLst>
                          </p:cTn>
                        </p:par>
                        <p:par>
                          <p:cTn id="98" fill="hold">
                            <p:stCondLst>
                              <p:cond delay="23000"/>
                            </p:stCondLst>
                            <p:childTnLst>
                              <p:par>
                                <p:cTn id="99" presetID="22" presetClass="entr" presetSubtype="4" fill="hold" nodeType="after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wipe(down)">
                                      <p:cBhvr>
                                        <p:cTn id="101" dur="1000"/>
                                        <p:tgtEl>
                                          <p:spTgt spid="7"/>
                                        </p:tgtEl>
                                      </p:cBhvr>
                                    </p:animEffect>
                                  </p:childTnLst>
                                </p:cTn>
                              </p:par>
                            </p:childTnLst>
                          </p:cTn>
                        </p:par>
                        <p:par>
                          <p:cTn id="102" fill="hold">
                            <p:stCondLst>
                              <p:cond delay="24000"/>
                            </p:stCondLst>
                            <p:childTnLst>
                              <p:par>
                                <p:cTn id="103" presetID="22" presetClass="entr" presetSubtype="4" fill="hold" nodeType="afterEffect">
                                  <p:stCondLst>
                                    <p:cond delay="0"/>
                                  </p:stCondLst>
                                  <p:childTnLst>
                                    <p:set>
                                      <p:cBhvr>
                                        <p:cTn id="104" dur="1" fill="hold">
                                          <p:stCondLst>
                                            <p:cond delay="0"/>
                                          </p:stCondLst>
                                        </p:cTn>
                                        <p:tgtEl>
                                          <p:spTgt spid="6"/>
                                        </p:tgtEl>
                                        <p:attrNameLst>
                                          <p:attrName>style.visibility</p:attrName>
                                        </p:attrNameLst>
                                      </p:cBhvr>
                                      <p:to>
                                        <p:strVal val="visible"/>
                                      </p:to>
                                    </p:set>
                                    <p:animEffect transition="in" filter="wipe(down)">
                                      <p:cBhvr>
                                        <p:cTn id="105" dur="1000"/>
                                        <p:tgtEl>
                                          <p:spTgt spid="6"/>
                                        </p:tgtEl>
                                      </p:cBhvr>
                                    </p:animEffect>
                                  </p:childTnLst>
                                </p:cTn>
                              </p:par>
                            </p:childTnLst>
                          </p:cTn>
                        </p:par>
                        <p:par>
                          <p:cTn id="106" fill="hold">
                            <p:stCondLst>
                              <p:cond delay="25000"/>
                            </p:stCondLst>
                            <p:childTnLst>
                              <p:par>
                                <p:cTn id="107" presetID="22" presetClass="entr" presetSubtype="4" fill="hold" nodeType="afterEffect">
                                  <p:stCondLst>
                                    <p:cond delay="0"/>
                                  </p:stCondLst>
                                  <p:childTnLst>
                                    <p:set>
                                      <p:cBhvr>
                                        <p:cTn id="108" dur="1" fill="hold">
                                          <p:stCondLst>
                                            <p:cond delay="0"/>
                                          </p:stCondLst>
                                        </p:cTn>
                                        <p:tgtEl>
                                          <p:spTgt spid="8"/>
                                        </p:tgtEl>
                                        <p:attrNameLst>
                                          <p:attrName>style.visibility</p:attrName>
                                        </p:attrNameLst>
                                      </p:cBhvr>
                                      <p:to>
                                        <p:strVal val="visible"/>
                                      </p:to>
                                    </p:set>
                                    <p:animEffect transition="in" filter="wipe(down)">
                                      <p:cBhvr>
                                        <p:cTn id="109" dur="1000"/>
                                        <p:tgtEl>
                                          <p:spTgt spid="8"/>
                                        </p:tgtEl>
                                      </p:cBhvr>
                                    </p:animEffect>
                                  </p:childTnLst>
                                </p:cTn>
                              </p:par>
                            </p:childTnLst>
                          </p:cTn>
                        </p:par>
                        <p:par>
                          <p:cTn id="110" fill="hold">
                            <p:stCondLst>
                              <p:cond delay="26000"/>
                            </p:stCondLst>
                            <p:childTnLst>
                              <p:par>
                                <p:cTn id="111" presetID="22" presetClass="entr" presetSubtype="4" fill="hold" grpId="0" nodeType="afterEffect">
                                  <p:stCondLst>
                                    <p:cond delay="0"/>
                                  </p:stCondLst>
                                  <p:childTnLst>
                                    <p:set>
                                      <p:cBhvr>
                                        <p:cTn id="112" dur="1" fill="hold">
                                          <p:stCondLst>
                                            <p:cond delay="0"/>
                                          </p:stCondLst>
                                        </p:cTn>
                                        <p:tgtEl>
                                          <p:spTgt spid="22"/>
                                        </p:tgtEl>
                                        <p:attrNameLst>
                                          <p:attrName>style.visibility</p:attrName>
                                        </p:attrNameLst>
                                      </p:cBhvr>
                                      <p:to>
                                        <p:strVal val="visible"/>
                                      </p:to>
                                    </p:set>
                                    <p:animEffect transition="in" filter="wipe(down)">
                                      <p:cBhvr>
                                        <p:cTn id="113" dur="1000"/>
                                        <p:tgtEl>
                                          <p:spTgt spid="22"/>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5"/>
                                        </p:tgtEl>
                                        <p:attrNameLst>
                                          <p:attrName>style.visibility</p:attrName>
                                        </p:attrNameLst>
                                      </p:cBhvr>
                                      <p:to>
                                        <p:strVal val="visible"/>
                                      </p:to>
                                    </p:set>
                                    <p:animEffect transition="in" filter="wipe(left)">
                                      <p:cBhvr>
                                        <p:cTn id="116" dur="1000"/>
                                        <p:tgtEl>
                                          <p:spTgt spid="15"/>
                                        </p:tgtEl>
                                      </p:cBhvr>
                                    </p:animEffect>
                                  </p:childTnLst>
                                </p:cTn>
                              </p:par>
                            </p:childTnLst>
                          </p:cTn>
                        </p:par>
                        <p:par>
                          <p:cTn id="117" fill="hold">
                            <p:stCondLst>
                              <p:cond delay="27000"/>
                            </p:stCondLst>
                            <p:childTnLst>
                              <p:par>
                                <p:cTn id="118" presetID="22" presetClass="entr" presetSubtype="4" fill="hold" grpId="0" nodeType="afterEffect">
                                  <p:stCondLst>
                                    <p:cond delay="0"/>
                                  </p:stCondLst>
                                  <p:childTnLst>
                                    <p:set>
                                      <p:cBhvr>
                                        <p:cTn id="119" dur="1" fill="hold">
                                          <p:stCondLst>
                                            <p:cond delay="0"/>
                                          </p:stCondLst>
                                        </p:cTn>
                                        <p:tgtEl>
                                          <p:spTgt spid="24"/>
                                        </p:tgtEl>
                                        <p:attrNameLst>
                                          <p:attrName>style.visibility</p:attrName>
                                        </p:attrNameLst>
                                      </p:cBhvr>
                                      <p:to>
                                        <p:strVal val="visible"/>
                                      </p:to>
                                    </p:set>
                                    <p:animEffect transition="in" filter="wipe(down)">
                                      <p:cBhvr>
                                        <p:cTn id="120" dur="1000"/>
                                        <p:tgtEl>
                                          <p:spTgt spid="24"/>
                                        </p:tgtEl>
                                      </p:cBhvr>
                                    </p:animEffect>
                                  </p:childTnLst>
                                </p:cTn>
                              </p:par>
                            </p:childTnLst>
                          </p:cTn>
                        </p:par>
                        <p:par>
                          <p:cTn id="121" fill="hold">
                            <p:stCondLst>
                              <p:cond delay="28000"/>
                            </p:stCondLst>
                            <p:childTnLst>
                              <p:par>
                                <p:cTn id="122" presetID="22" presetClass="entr" presetSubtype="4" fill="hold" grpId="0" nodeType="afterEffect">
                                  <p:stCondLst>
                                    <p:cond delay="0"/>
                                  </p:stCondLst>
                                  <p:childTnLst>
                                    <p:set>
                                      <p:cBhvr>
                                        <p:cTn id="123" dur="1" fill="hold">
                                          <p:stCondLst>
                                            <p:cond delay="0"/>
                                          </p:stCondLst>
                                        </p:cTn>
                                        <p:tgtEl>
                                          <p:spTgt spid="14"/>
                                        </p:tgtEl>
                                        <p:attrNameLst>
                                          <p:attrName>style.visibility</p:attrName>
                                        </p:attrNameLst>
                                      </p:cBhvr>
                                      <p:to>
                                        <p:strVal val="visible"/>
                                      </p:to>
                                    </p:set>
                                    <p:animEffect transition="in" filter="wipe(down)">
                                      <p:cBhvr>
                                        <p:cTn id="124" dur="1000"/>
                                        <p:tgtEl>
                                          <p:spTgt spid="14"/>
                                        </p:tgtEl>
                                      </p:cBhvr>
                                    </p:animEffect>
                                  </p:childTnLst>
                                </p:cTn>
                              </p:par>
                            </p:childTnLst>
                          </p:cTn>
                        </p:par>
                        <p:par>
                          <p:cTn id="125" fill="hold">
                            <p:stCondLst>
                              <p:cond delay="29000"/>
                            </p:stCondLst>
                            <p:childTnLst>
                              <p:par>
                                <p:cTn id="126" presetID="22" presetClass="entr" presetSubtype="1" fill="hold" grpId="0" nodeType="afterEffect">
                                  <p:stCondLst>
                                    <p:cond delay="0"/>
                                  </p:stCondLst>
                                  <p:childTnLst>
                                    <p:set>
                                      <p:cBhvr>
                                        <p:cTn id="127" dur="1" fill="hold">
                                          <p:stCondLst>
                                            <p:cond delay="0"/>
                                          </p:stCondLst>
                                        </p:cTn>
                                        <p:tgtEl>
                                          <p:spTgt spid="23"/>
                                        </p:tgtEl>
                                        <p:attrNameLst>
                                          <p:attrName>style.visibility</p:attrName>
                                        </p:attrNameLst>
                                      </p:cBhvr>
                                      <p:to>
                                        <p:strVal val="visible"/>
                                      </p:to>
                                    </p:set>
                                    <p:animEffect transition="in" filter="wipe(up)">
                                      <p:cBhvr>
                                        <p:cTn id="128" dur="500"/>
                                        <p:tgtEl>
                                          <p:spTgt spid="23"/>
                                        </p:tgtEl>
                                      </p:cBhvr>
                                    </p:animEffect>
                                  </p:childTnLst>
                                </p:cTn>
                              </p:par>
                            </p:childTnLst>
                          </p:cTn>
                        </p:par>
                        <p:par>
                          <p:cTn id="129" fill="hold">
                            <p:stCondLst>
                              <p:cond delay="29500"/>
                            </p:stCondLst>
                            <p:childTnLst>
                              <p:par>
                                <p:cTn id="130" presetID="22" presetClass="entr" presetSubtype="4" fill="hold" grpId="0" nodeType="afterEffect">
                                  <p:stCondLst>
                                    <p:cond delay="0"/>
                                  </p:stCondLst>
                                  <p:childTnLst>
                                    <p:set>
                                      <p:cBhvr>
                                        <p:cTn id="131" dur="1" fill="hold">
                                          <p:stCondLst>
                                            <p:cond delay="0"/>
                                          </p:stCondLst>
                                        </p:cTn>
                                        <p:tgtEl>
                                          <p:spTgt spid="17"/>
                                        </p:tgtEl>
                                        <p:attrNameLst>
                                          <p:attrName>style.visibility</p:attrName>
                                        </p:attrNameLst>
                                      </p:cBhvr>
                                      <p:to>
                                        <p:strVal val="visible"/>
                                      </p:to>
                                    </p:set>
                                    <p:animEffect transition="in" filter="wipe(down)">
                                      <p:cBhvr>
                                        <p:cTn id="132" dur="1000"/>
                                        <p:tgtEl>
                                          <p:spTgt spid="17"/>
                                        </p:tgtEl>
                                      </p:cBhvr>
                                    </p:animEffect>
                                  </p:childTnLst>
                                </p:cTn>
                              </p:par>
                            </p:childTnLst>
                          </p:cTn>
                        </p:par>
                        <p:par>
                          <p:cTn id="133" fill="hold">
                            <p:stCondLst>
                              <p:cond delay="30500"/>
                            </p:stCondLst>
                            <p:childTnLst>
                              <p:par>
                                <p:cTn id="134" presetID="22" presetClass="entr" presetSubtype="4" fill="hold" grpId="0" nodeType="afterEffect">
                                  <p:stCondLst>
                                    <p:cond delay="0"/>
                                  </p:stCondLst>
                                  <p:childTnLst>
                                    <p:set>
                                      <p:cBhvr>
                                        <p:cTn id="135" dur="1" fill="hold">
                                          <p:stCondLst>
                                            <p:cond delay="0"/>
                                          </p:stCondLst>
                                        </p:cTn>
                                        <p:tgtEl>
                                          <p:spTgt spid="16"/>
                                        </p:tgtEl>
                                        <p:attrNameLst>
                                          <p:attrName>style.visibility</p:attrName>
                                        </p:attrNameLst>
                                      </p:cBhvr>
                                      <p:to>
                                        <p:strVal val="visible"/>
                                      </p:to>
                                    </p:set>
                                    <p:animEffect transition="in" filter="wipe(down)">
                                      <p:cBhvr>
                                        <p:cTn id="136" dur="1000"/>
                                        <p:tgtEl>
                                          <p:spTgt spid="16"/>
                                        </p:tgtEl>
                                      </p:cBhvr>
                                    </p:animEffect>
                                  </p:childTnLst>
                                </p:cTn>
                              </p:par>
                            </p:childTnLst>
                          </p:cTn>
                        </p:par>
                        <p:par>
                          <p:cTn id="137" fill="hold">
                            <p:stCondLst>
                              <p:cond delay="31500"/>
                            </p:stCondLst>
                            <p:childTnLst>
                              <p:par>
                                <p:cTn id="138" presetID="22" presetClass="entr" presetSubtype="4" fill="hold" grpId="0" nodeType="afterEffect">
                                  <p:stCondLst>
                                    <p:cond delay="0"/>
                                  </p:stCondLst>
                                  <p:childTnLst>
                                    <p:set>
                                      <p:cBhvr>
                                        <p:cTn id="139" dur="1" fill="hold">
                                          <p:stCondLst>
                                            <p:cond delay="0"/>
                                          </p:stCondLst>
                                        </p:cTn>
                                        <p:tgtEl>
                                          <p:spTgt spid="21"/>
                                        </p:tgtEl>
                                        <p:attrNameLst>
                                          <p:attrName>style.visibility</p:attrName>
                                        </p:attrNameLst>
                                      </p:cBhvr>
                                      <p:to>
                                        <p:strVal val="visible"/>
                                      </p:to>
                                    </p:set>
                                    <p:animEffect transition="in" filter="wipe(down)">
                                      <p:cBhvr>
                                        <p:cTn id="140" dur="1000"/>
                                        <p:tgtEl>
                                          <p:spTgt spid="21"/>
                                        </p:tgtEl>
                                      </p:cBhvr>
                                    </p:animEffect>
                                  </p:childTnLst>
                                </p:cTn>
                              </p:par>
                            </p:childTnLst>
                          </p:cTn>
                        </p:par>
                        <p:par>
                          <p:cTn id="141" fill="hold">
                            <p:stCondLst>
                              <p:cond delay="32500"/>
                            </p:stCondLst>
                            <p:childTnLst>
                              <p:par>
                                <p:cTn id="142" presetID="22" presetClass="entr" presetSubtype="4" fill="hold"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wipe(down)">
                                      <p:cBhvr>
                                        <p:cTn id="144" dur="1000"/>
                                        <p:tgtEl>
                                          <p:spTgt spid="19"/>
                                        </p:tgtEl>
                                      </p:cBhvr>
                                    </p:animEffect>
                                  </p:childTnLst>
                                </p:cTn>
                              </p:par>
                            </p:childTnLst>
                          </p:cTn>
                        </p:par>
                        <p:par>
                          <p:cTn id="145" fill="hold">
                            <p:stCondLst>
                              <p:cond delay="33500"/>
                            </p:stCondLst>
                            <p:childTnLst>
                              <p:par>
                                <p:cTn id="146" presetID="22" presetClass="entr" presetSubtype="4" fill="hold" nodeType="afterEffect">
                                  <p:stCondLst>
                                    <p:cond delay="0"/>
                                  </p:stCondLst>
                                  <p:childTnLst>
                                    <p:set>
                                      <p:cBhvr>
                                        <p:cTn id="147" dur="1" fill="hold">
                                          <p:stCondLst>
                                            <p:cond delay="0"/>
                                          </p:stCondLst>
                                        </p:cTn>
                                        <p:tgtEl>
                                          <p:spTgt spid="18"/>
                                        </p:tgtEl>
                                        <p:attrNameLst>
                                          <p:attrName>style.visibility</p:attrName>
                                        </p:attrNameLst>
                                      </p:cBhvr>
                                      <p:to>
                                        <p:strVal val="visible"/>
                                      </p:to>
                                    </p:set>
                                    <p:animEffect transition="in" filter="wipe(down)">
                                      <p:cBhvr>
                                        <p:cTn id="148" dur="1000"/>
                                        <p:tgtEl>
                                          <p:spTgt spid="18"/>
                                        </p:tgtEl>
                                      </p:cBhvr>
                                    </p:animEffect>
                                  </p:childTnLst>
                                </p:cTn>
                              </p:par>
                            </p:childTnLst>
                          </p:cTn>
                        </p:par>
                        <p:par>
                          <p:cTn id="149" fill="hold">
                            <p:stCondLst>
                              <p:cond delay="34500"/>
                            </p:stCondLst>
                            <p:childTnLst>
                              <p:par>
                                <p:cTn id="150" presetID="22" presetClass="entr" presetSubtype="4" fill="hold" nodeType="afterEffect">
                                  <p:stCondLst>
                                    <p:cond delay="0"/>
                                  </p:stCondLst>
                                  <p:childTnLst>
                                    <p:set>
                                      <p:cBhvr>
                                        <p:cTn id="151" dur="1" fill="hold">
                                          <p:stCondLst>
                                            <p:cond delay="0"/>
                                          </p:stCondLst>
                                        </p:cTn>
                                        <p:tgtEl>
                                          <p:spTgt spid="20"/>
                                        </p:tgtEl>
                                        <p:attrNameLst>
                                          <p:attrName>style.visibility</p:attrName>
                                        </p:attrNameLst>
                                      </p:cBhvr>
                                      <p:to>
                                        <p:strVal val="visible"/>
                                      </p:to>
                                    </p:set>
                                    <p:animEffect transition="in" filter="wipe(down)">
                                      <p:cBhvr>
                                        <p:cTn id="152" dur="1000"/>
                                        <p:tgtEl>
                                          <p:spTgt spid="20"/>
                                        </p:tgtEl>
                                      </p:cBhvr>
                                    </p:animEffect>
                                  </p:childTnLst>
                                </p:cTn>
                              </p:par>
                            </p:childTnLst>
                          </p:cTn>
                        </p:par>
                        <p:par>
                          <p:cTn id="153" fill="hold">
                            <p:stCondLst>
                              <p:cond delay="35500"/>
                            </p:stCondLst>
                            <p:childTnLst>
                              <p:par>
                                <p:cTn id="154" presetID="22" presetClass="entr" presetSubtype="4" fill="hold" grpId="0" nodeType="afterEffect">
                                  <p:stCondLst>
                                    <p:cond delay="0"/>
                                  </p:stCondLst>
                                  <p:childTnLst>
                                    <p:set>
                                      <p:cBhvr>
                                        <p:cTn id="155" dur="1" fill="hold">
                                          <p:stCondLst>
                                            <p:cond delay="0"/>
                                          </p:stCondLst>
                                        </p:cTn>
                                        <p:tgtEl>
                                          <p:spTgt spid="49153"/>
                                        </p:tgtEl>
                                        <p:attrNameLst>
                                          <p:attrName>style.visibility</p:attrName>
                                        </p:attrNameLst>
                                      </p:cBhvr>
                                      <p:to>
                                        <p:strVal val="visible"/>
                                      </p:to>
                                    </p:set>
                                    <p:animEffect transition="in" filter="wipe(down)">
                                      <p:cBhvr>
                                        <p:cTn id="156" dur="1000"/>
                                        <p:tgtEl>
                                          <p:spTgt spid="49153"/>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26"/>
                                        </p:tgtEl>
                                        <p:attrNameLst>
                                          <p:attrName>style.visibility</p:attrName>
                                        </p:attrNameLst>
                                      </p:cBhvr>
                                      <p:to>
                                        <p:strVal val="visible"/>
                                      </p:to>
                                    </p:set>
                                    <p:animEffect transition="in" filter="wipe(left)">
                                      <p:cBhvr>
                                        <p:cTn id="159" dur="1000"/>
                                        <p:tgtEl>
                                          <p:spTgt spid="26"/>
                                        </p:tgtEl>
                                      </p:cBhvr>
                                    </p:animEffect>
                                  </p:childTnLst>
                                </p:cTn>
                              </p:par>
                            </p:childTnLst>
                          </p:cTn>
                        </p:par>
                        <p:par>
                          <p:cTn id="160" fill="hold">
                            <p:stCondLst>
                              <p:cond delay="36500"/>
                            </p:stCondLst>
                            <p:childTnLst>
                              <p:par>
                                <p:cTn id="161" presetID="22" presetClass="entr" presetSubtype="4" fill="hold" grpId="0" nodeType="afterEffect">
                                  <p:stCondLst>
                                    <p:cond delay="0"/>
                                  </p:stCondLst>
                                  <p:childTnLst>
                                    <p:set>
                                      <p:cBhvr>
                                        <p:cTn id="162" dur="1" fill="hold">
                                          <p:stCondLst>
                                            <p:cond delay="0"/>
                                          </p:stCondLst>
                                        </p:cTn>
                                        <p:tgtEl>
                                          <p:spTgt spid="49166"/>
                                        </p:tgtEl>
                                        <p:attrNameLst>
                                          <p:attrName>style.visibility</p:attrName>
                                        </p:attrNameLst>
                                      </p:cBhvr>
                                      <p:to>
                                        <p:strVal val="visible"/>
                                      </p:to>
                                    </p:set>
                                    <p:animEffect transition="in" filter="wipe(down)">
                                      <p:cBhvr>
                                        <p:cTn id="163" dur="1000"/>
                                        <p:tgtEl>
                                          <p:spTgt spid="49166"/>
                                        </p:tgtEl>
                                      </p:cBhvr>
                                    </p:animEffect>
                                  </p:childTnLst>
                                </p:cTn>
                              </p:par>
                            </p:childTnLst>
                          </p:cTn>
                        </p:par>
                        <p:par>
                          <p:cTn id="164" fill="hold">
                            <p:stCondLst>
                              <p:cond delay="37500"/>
                            </p:stCondLst>
                            <p:childTnLst>
                              <p:par>
                                <p:cTn id="165" presetID="22" presetClass="entr" presetSubtype="4" fill="hold" grpId="0" nodeType="afterEffect">
                                  <p:stCondLst>
                                    <p:cond delay="0"/>
                                  </p:stCondLst>
                                  <p:childTnLst>
                                    <p:set>
                                      <p:cBhvr>
                                        <p:cTn id="166" dur="1" fill="hold">
                                          <p:stCondLst>
                                            <p:cond delay="0"/>
                                          </p:stCondLst>
                                        </p:cTn>
                                        <p:tgtEl>
                                          <p:spTgt spid="25"/>
                                        </p:tgtEl>
                                        <p:attrNameLst>
                                          <p:attrName>style.visibility</p:attrName>
                                        </p:attrNameLst>
                                      </p:cBhvr>
                                      <p:to>
                                        <p:strVal val="visible"/>
                                      </p:to>
                                    </p:set>
                                    <p:animEffect transition="in" filter="wipe(down)">
                                      <p:cBhvr>
                                        <p:cTn id="167" dur="1000"/>
                                        <p:tgtEl>
                                          <p:spTgt spid="25"/>
                                        </p:tgtEl>
                                      </p:cBhvr>
                                    </p:animEffect>
                                  </p:childTnLst>
                                </p:cTn>
                              </p:par>
                            </p:childTnLst>
                          </p:cTn>
                        </p:par>
                        <p:par>
                          <p:cTn id="168" fill="hold">
                            <p:stCondLst>
                              <p:cond delay="38500"/>
                            </p:stCondLst>
                            <p:childTnLst>
                              <p:par>
                                <p:cTn id="169" presetID="22" presetClass="entr" presetSubtype="1" fill="hold" grpId="0" nodeType="afterEffect">
                                  <p:stCondLst>
                                    <p:cond delay="0"/>
                                  </p:stCondLst>
                                  <p:childTnLst>
                                    <p:set>
                                      <p:cBhvr>
                                        <p:cTn id="170" dur="1" fill="hold">
                                          <p:stCondLst>
                                            <p:cond delay="0"/>
                                          </p:stCondLst>
                                        </p:cTn>
                                        <p:tgtEl>
                                          <p:spTgt spid="49165"/>
                                        </p:tgtEl>
                                        <p:attrNameLst>
                                          <p:attrName>style.visibility</p:attrName>
                                        </p:attrNameLst>
                                      </p:cBhvr>
                                      <p:to>
                                        <p:strVal val="visible"/>
                                      </p:to>
                                    </p:set>
                                    <p:animEffect transition="in" filter="wipe(up)">
                                      <p:cBhvr>
                                        <p:cTn id="171" dur="500"/>
                                        <p:tgtEl>
                                          <p:spTgt spid="49165"/>
                                        </p:tgtEl>
                                      </p:cBhvr>
                                    </p:animEffect>
                                  </p:childTnLst>
                                </p:cTn>
                              </p:par>
                            </p:childTnLst>
                          </p:cTn>
                        </p:par>
                        <p:par>
                          <p:cTn id="172" fill="hold">
                            <p:stCondLst>
                              <p:cond delay="39000"/>
                            </p:stCondLst>
                            <p:childTnLst>
                              <p:par>
                                <p:cTn id="173" presetID="22" presetClass="entr" presetSubtype="4" fill="hold" grpId="0" nodeType="afterEffect">
                                  <p:stCondLst>
                                    <p:cond delay="0"/>
                                  </p:stCondLst>
                                  <p:childTnLst>
                                    <p:set>
                                      <p:cBhvr>
                                        <p:cTn id="174" dur="1" fill="hold">
                                          <p:stCondLst>
                                            <p:cond delay="0"/>
                                          </p:stCondLst>
                                        </p:cTn>
                                        <p:tgtEl>
                                          <p:spTgt spid="28"/>
                                        </p:tgtEl>
                                        <p:attrNameLst>
                                          <p:attrName>style.visibility</p:attrName>
                                        </p:attrNameLst>
                                      </p:cBhvr>
                                      <p:to>
                                        <p:strVal val="visible"/>
                                      </p:to>
                                    </p:set>
                                    <p:animEffect transition="in" filter="wipe(down)">
                                      <p:cBhvr>
                                        <p:cTn id="175" dur="1000"/>
                                        <p:tgtEl>
                                          <p:spTgt spid="28"/>
                                        </p:tgtEl>
                                      </p:cBhvr>
                                    </p:animEffect>
                                  </p:childTnLst>
                                </p:cTn>
                              </p:par>
                            </p:childTnLst>
                          </p:cTn>
                        </p:par>
                        <p:par>
                          <p:cTn id="176" fill="hold">
                            <p:stCondLst>
                              <p:cond delay="40000"/>
                            </p:stCondLst>
                            <p:childTnLst>
                              <p:par>
                                <p:cTn id="177" presetID="22" presetClass="entr" presetSubtype="4" fill="hold" grpId="0" nodeType="afterEffect">
                                  <p:stCondLst>
                                    <p:cond delay="0"/>
                                  </p:stCondLst>
                                  <p:childTnLst>
                                    <p:set>
                                      <p:cBhvr>
                                        <p:cTn id="178" dur="1" fill="hold">
                                          <p:stCondLst>
                                            <p:cond delay="0"/>
                                          </p:stCondLst>
                                        </p:cTn>
                                        <p:tgtEl>
                                          <p:spTgt spid="27"/>
                                        </p:tgtEl>
                                        <p:attrNameLst>
                                          <p:attrName>style.visibility</p:attrName>
                                        </p:attrNameLst>
                                      </p:cBhvr>
                                      <p:to>
                                        <p:strVal val="visible"/>
                                      </p:to>
                                    </p:set>
                                    <p:animEffect transition="in" filter="wipe(down)">
                                      <p:cBhvr>
                                        <p:cTn id="179" dur="1000"/>
                                        <p:tgtEl>
                                          <p:spTgt spid="27"/>
                                        </p:tgtEl>
                                      </p:cBhvr>
                                    </p:animEffect>
                                  </p:childTnLst>
                                </p:cTn>
                              </p:par>
                            </p:childTnLst>
                          </p:cTn>
                        </p:par>
                        <p:par>
                          <p:cTn id="180" fill="hold">
                            <p:stCondLst>
                              <p:cond delay="41000"/>
                            </p:stCondLst>
                            <p:childTnLst>
                              <p:par>
                                <p:cTn id="181" presetID="22" presetClass="entr" presetSubtype="4" fill="hold" grpId="0" nodeType="afterEffect">
                                  <p:stCondLst>
                                    <p:cond delay="0"/>
                                  </p:stCondLst>
                                  <p:childTnLst>
                                    <p:set>
                                      <p:cBhvr>
                                        <p:cTn id="182" dur="1" fill="hold">
                                          <p:stCondLst>
                                            <p:cond delay="0"/>
                                          </p:stCondLst>
                                        </p:cTn>
                                        <p:tgtEl>
                                          <p:spTgt spid="49152"/>
                                        </p:tgtEl>
                                        <p:attrNameLst>
                                          <p:attrName>style.visibility</p:attrName>
                                        </p:attrNameLst>
                                      </p:cBhvr>
                                      <p:to>
                                        <p:strVal val="visible"/>
                                      </p:to>
                                    </p:set>
                                    <p:animEffect transition="in" filter="wipe(down)">
                                      <p:cBhvr>
                                        <p:cTn id="183" dur="1000"/>
                                        <p:tgtEl>
                                          <p:spTgt spid="49152"/>
                                        </p:tgtEl>
                                      </p:cBhvr>
                                    </p:animEffect>
                                  </p:childTnLst>
                                </p:cTn>
                              </p:par>
                            </p:childTnLst>
                          </p:cTn>
                        </p:par>
                        <p:par>
                          <p:cTn id="184" fill="hold">
                            <p:stCondLst>
                              <p:cond delay="42000"/>
                            </p:stCondLst>
                            <p:childTnLst>
                              <p:par>
                                <p:cTn id="185" presetID="22" presetClass="entr" presetSubtype="4" fill="hold" nodeType="afterEffect">
                                  <p:stCondLst>
                                    <p:cond delay="0"/>
                                  </p:stCondLst>
                                  <p:childTnLst>
                                    <p:set>
                                      <p:cBhvr>
                                        <p:cTn id="186" dur="1" fill="hold">
                                          <p:stCondLst>
                                            <p:cond delay="0"/>
                                          </p:stCondLst>
                                        </p:cTn>
                                        <p:tgtEl>
                                          <p:spTgt spid="30"/>
                                        </p:tgtEl>
                                        <p:attrNameLst>
                                          <p:attrName>style.visibility</p:attrName>
                                        </p:attrNameLst>
                                      </p:cBhvr>
                                      <p:to>
                                        <p:strVal val="visible"/>
                                      </p:to>
                                    </p:set>
                                    <p:animEffect transition="in" filter="wipe(down)">
                                      <p:cBhvr>
                                        <p:cTn id="187" dur="1000"/>
                                        <p:tgtEl>
                                          <p:spTgt spid="30"/>
                                        </p:tgtEl>
                                      </p:cBhvr>
                                    </p:animEffect>
                                  </p:childTnLst>
                                </p:cTn>
                              </p:par>
                            </p:childTnLst>
                          </p:cTn>
                        </p:par>
                        <p:par>
                          <p:cTn id="188" fill="hold">
                            <p:stCondLst>
                              <p:cond delay="43000"/>
                            </p:stCondLst>
                            <p:childTnLst>
                              <p:par>
                                <p:cTn id="189" presetID="22" presetClass="entr" presetSubtype="4" fill="hold" nodeType="afterEffect">
                                  <p:stCondLst>
                                    <p:cond delay="0"/>
                                  </p:stCondLst>
                                  <p:childTnLst>
                                    <p:set>
                                      <p:cBhvr>
                                        <p:cTn id="190" dur="1" fill="hold">
                                          <p:stCondLst>
                                            <p:cond delay="0"/>
                                          </p:stCondLst>
                                        </p:cTn>
                                        <p:tgtEl>
                                          <p:spTgt spid="29"/>
                                        </p:tgtEl>
                                        <p:attrNameLst>
                                          <p:attrName>style.visibility</p:attrName>
                                        </p:attrNameLst>
                                      </p:cBhvr>
                                      <p:to>
                                        <p:strVal val="visible"/>
                                      </p:to>
                                    </p:set>
                                    <p:animEffect transition="in" filter="wipe(down)">
                                      <p:cBhvr>
                                        <p:cTn id="191" dur="1000"/>
                                        <p:tgtEl>
                                          <p:spTgt spid="29"/>
                                        </p:tgtEl>
                                      </p:cBhvr>
                                    </p:animEffect>
                                  </p:childTnLst>
                                </p:cTn>
                              </p:par>
                            </p:childTnLst>
                          </p:cTn>
                        </p:par>
                        <p:par>
                          <p:cTn id="192" fill="hold">
                            <p:stCondLst>
                              <p:cond delay="44000"/>
                            </p:stCondLst>
                            <p:childTnLst>
                              <p:par>
                                <p:cTn id="193" presetID="22" presetClass="entr" presetSubtype="4" fill="hold" nodeType="afterEffect">
                                  <p:stCondLst>
                                    <p:cond delay="0"/>
                                  </p:stCondLst>
                                  <p:childTnLst>
                                    <p:set>
                                      <p:cBhvr>
                                        <p:cTn id="194" dur="1" fill="hold">
                                          <p:stCondLst>
                                            <p:cond delay="0"/>
                                          </p:stCondLst>
                                        </p:cTn>
                                        <p:tgtEl>
                                          <p:spTgt spid="31"/>
                                        </p:tgtEl>
                                        <p:attrNameLst>
                                          <p:attrName>style.visibility</p:attrName>
                                        </p:attrNameLst>
                                      </p:cBhvr>
                                      <p:to>
                                        <p:strVal val="visible"/>
                                      </p:to>
                                    </p:set>
                                    <p:animEffect transition="in" filter="wipe(down)">
                                      <p:cBhvr>
                                        <p:cTn id="19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14" grpId="0"/>
      <p:bldP spid="230415" grpId="0" animBg="1"/>
      <p:bldP spid="230416" grpId="0" animBg="1"/>
      <p:bldP spid="230417" grpId="0" animBg="1"/>
      <p:bldP spid="230418" grpId="0" animBg="1"/>
      <p:bldP spid="230426" grpId="0"/>
      <p:bldP spid="230427" grpId="0"/>
      <p:bldP spid="230428" grpId="0"/>
      <p:bldP spid="230429" grpId="0"/>
      <p:bldP spid="230430" grpId="0"/>
      <p:bldP spid="230431" grpId="0"/>
      <p:bldP spid="2" grpId="0" animBg="1"/>
      <p:bldP spid="3" grpId="0" animBg="1"/>
      <p:bldP spid="4" grpId="0" animBg="1"/>
      <p:bldP spid="5" grpId="0" animBg="1"/>
      <p:bldP spid="9" grpId="0"/>
      <p:bldP spid="10" grpId="0"/>
      <p:bldP spid="11" grpId="0"/>
      <p:bldP spid="12" grpId="0"/>
      <p:bldP spid="13" grpId="0"/>
      <p:bldP spid="14" grpId="0" animBg="1"/>
      <p:bldP spid="15" grpId="0" animBg="1"/>
      <p:bldP spid="16" grpId="0" animBg="1"/>
      <p:bldP spid="17" grpId="0" animBg="1"/>
      <p:bldP spid="21" grpId="0"/>
      <p:bldP spid="22" grpId="0"/>
      <p:bldP spid="23" grpId="0"/>
      <p:bldP spid="24" grpId="0"/>
      <p:bldP spid="25" grpId="0" animBg="1"/>
      <p:bldP spid="26" grpId="0" animBg="1"/>
      <p:bldP spid="27" grpId="0" animBg="1"/>
      <p:bldP spid="28" grpId="0" animBg="1"/>
      <p:bldP spid="49152" grpId="0"/>
      <p:bldP spid="49153" grpId="0"/>
      <p:bldP spid="49165" grpId="0"/>
      <p:bldP spid="4916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5299" name="Rectangle 4"/>
          <p:cNvSpPr>
            <a:spLocks noChangeArrowheads="1"/>
          </p:cNvSpPr>
          <p:nvPr/>
        </p:nvSpPr>
        <p:spPr bwMode="auto">
          <a:xfrm>
            <a:off x="533400" y="685800"/>
            <a:ext cx="8305800" cy="45720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2.</a:t>
            </a:r>
            <a:r>
              <a:rPr kumimoji="0" lang="ru-RU" sz="2000" b="1">
                <a:latin typeface="Arial Narrow" pitchFamily="34" charset="0"/>
              </a:rPr>
              <a:t> </a:t>
            </a:r>
          </a:p>
        </p:txBody>
      </p:sp>
      <p:pic>
        <p:nvPicPr>
          <p:cNvPr id="55300" name="Picture 6" descr="3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914400" y="838200"/>
            <a:ext cx="7772400" cy="4038600"/>
          </a:xfrm>
          <a:prstGeom prst="rect">
            <a:avLst/>
          </a:prstGeom>
          <a:noFill/>
          <a:ln w="9525">
            <a:noFill/>
            <a:miter lim="800000"/>
            <a:headEnd/>
            <a:tailEnd/>
          </a:ln>
        </p:spPr>
      </p:pic>
      <p:sp>
        <p:nvSpPr>
          <p:cNvPr id="214028" name="Rectangle 12"/>
          <p:cNvSpPr>
            <a:spLocks noChangeArrowheads="1"/>
          </p:cNvSpPr>
          <p:nvPr/>
        </p:nvSpPr>
        <p:spPr bwMode="auto">
          <a:xfrm>
            <a:off x="5715000" y="2971800"/>
            <a:ext cx="2895600" cy="1828800"/>
          </a:xfrm>
          <a:prstGeom prst="rect">
            <a:avLst/>
          </a:prstGeom>
          <a:noFill/>
          <a:ln w="28575">
            <a:solidFill>
              <a:srgbClr val="FF0000"/>
            </a:solidFill>
            <a:miter lim="800000"/>
            <a:headEnd/>
            <a:tailEnd/>
          </a:ln>
        </p:spPr>
        <p:txBody>
          <a:bodyPr wrap="none" anchor="ctr"/>
          <a:lstStyle/>
          <a:p>
            <a:endParaRPr lang="ru-RU"/>
          </a:p>
        </p:txBody>
      </p:sp>
      <p:pic>
        <p:nvPicPr>
          <p:cNvPr id="55302" name="Picture 13" descr="AN00790_"/>
          <p:cNvPicPr>
            <a:picLocks noChangeAspect="1" noChangeArrowheads="1"/>
          </p:cNvPicPr>
          <p:nvPr/>
        </p:nvPicPr>
        <p:blipFill>
          <a:blip r:embed="rId3"/>
          <a:srcRect/>
          <a:stretch>
            <a:fillRect/>
          </a:stretch>
        </p:blipFill>
        <p:spPr bwMode="auto">
          <a:xfrm>
            <a:off x="533400" y="3733800"/>
            <a:ext cx="1852613" cy="2579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4028"/>
                                        </p:tgtEl>
                                        <p:attrNameLst>
                                          <p:attrName>style.visibility</p:attrName>
                                        </p:attrNameLst>
                                      </p:cBhvr>
                                      <p:to>
                                        <p:strVal val="visible"/>
                                      </p:to>
                                    </p:set>
                                    <p:animEffect transition="in" filter="wipe(up)">
                                      <p:cBhvr>
                                        <p:cTn id="7" dur="1000"/>
                                        <p:tgtEl>
                                          <p:spTgt spid="214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p:cNvPicPr>
            <a:picLocks noChangeAspect="1" noChangeArrowheads="1"/>
          </p:cNvPicPr>
          <p:nvPr/>
        </p:nvPicPr>
        <p:blipFill>
          <a:blip r:embed="rId2" cstate="email"/>
          <a:srcRect/>
          <a:stretch>
            <a:fillRect/>
          </a:stretch>
        </p:blipFill>
        <p:spPr bwMode="auto">
          <a:xfrm>
            <a:off x="4724400" y="1143000"/>
            <a:ext cx="3670300" cy="4562475"/>
          </a:xfrm>
          <a:prstGeom prst="rect">
            <a:avLst/>
          </a:prstGeom>
          <a:noFill/>
          <a:ln w="9525">
            <a:noFill/>
            <a:miter lim="800000"/>
            <a:headEnd/>
            <a:tailEnd/>
          </a:ln>
        </p:spPr>
      </p:pic>
      <p:sp>
        <p:nvSpPr>
          <p:cNvPr id="126981" name="Rectangle 5"/>
          <p:cNvSpPr>
            <a:spLocks noChangeArrowheads="1"/>
          </p:cNvSpPr>
          <p:nvPr/>
        </p:nvSpPr>
        <p:spPr bwMode="auto">
          <a:xfrm>
            <a:off x="609600" y="1524000"/>
            <a:ext cx="3962400" cy="3841750"/>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kumimoji="0" lang="ru-RU" sz="4000" b="1" i="1">
                <a:solidFill>
                  <a:srgbClr val="FF0000"/>
                </a:solidFill>
                <a:effectLst>
                  <a:outerShdw blurRad="38100" dist="38100" dir="2700000" algn="tl">
                    <a:srgbClr val="000000"/>
                  </a:outerShdw>
                </a:effectLst>
                <a:latin typeface="Arial Narrow" pitchFamily="34" charset="0"/>
              </a:rPr>
              <a:t>«Математику уже затем учить следует, что  она ум в порядок приводит».</a:t>
            </a:r>
            <a:endParaRPr kumimoji="0" lang="ru-RU" sz="4000" i="1">
              <a:solidFill>
                <a:srgbClr val="FF0000"/>
              </a:solidFill>
              <a:effectLst>
                <a:outerShdw blurRad="38100" dist="38100" dir="2700000" algn="tl">
                  <a:srgbClr val="000000"/>
                </a:outerShdw>
              </a:effectLst>
              <a:latin typeface="Arial Narrow" pitchFamily="34" charset="0"/>
            </a:endParaRPr>
          </a:p>
          <a:p>
            <a:pPr algn="r">
              <a:defRPr/>
            </a:pPr>
            <a:r>
              <a:rPr kumimoji="0" lang="ru-RU" i="1"/>
              <a:t>	               </a:t>
            </a:r>
            <a:r>
              <a:rPr kumimoji="0" lang="ru-RU" sz="2800" b="1" i="1">
                <a:solidFill>
                  <a:srgbClr val="000099"/>
                </a:solidFill>
                <a:latin typeface="Arial Narrow" pitchFamily="34" charset="0"/>
              </a:rPr>
              <a:t>М.В.Ломоносов</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6323" name="Rectangle 3"/>
          <p:cNvSpPr>
            <a:spLocks noChangeArrowheads="1"/>
          </p:cNvSpPr>
          <p:nvPr/>
        </p:nvSpPr>
        <p:spPr bwMode="auto">
          <a:xfrm>
            <a:off x="457200" y="457200"/>
            <a:ext cx="8305800" cy="45720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a:t>
            </a:r>
            <a:endParaRPr kumimoji="0" lang="ru-RU" sz="2300" b="1">
              <a:latin typeface="Arial Narrow" pitchFamily="34" charset="0"/>
            </a:endParaRPr>
          </a:p>
        </p:txBody>
      </p:sp>
      <p:pic>
        <p:nvPicPr>
          <p:cNvPr id="56324" name="Picture 5" descr="3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09600" y="1066800"/>
            <a:ext cx="7848600" cy="4451350"/>
          </a:xfrm>
          <a:prstGeom prst="rect">
            <a:avLst/>
          </a:prstGeom>
          <a:noFill/>
          <a:ln w="9525">
            <a:noFill/>
            <a:miter lim="800000"/>
            <a:headEnd/>
            <a:tailEnd/>
          </a:ln>
        </p:spPr>
      </p:pic>
      <p:sp>
        <p:nvSpPr>
          <p:cNvPr id="233481" name="Rectangle 9"/>
          <p:cNvSpPr>
            <a:spLocks noChangeArrowheads="1"/>
          </p:cNvSpPr>
          <p:nvPr/>
        </p:nvSpPr>
        <p:spPr bwMode="auto">
          <a:xfrm>
            <a:off x="5257800" y="2743200"/>
            <a:ext cx="3200400" cy="1143000"/>
          </a:xfrm>
          <a:prstGeom prst="rect">
            <a:avLst/>
          </a:prstGeom>
          <a:noFill/>
          <a:ln w="28575">
            <a:solidFill>
              <a:srgbClr val="FF0000"/>
            </a:solidFill>
            <a:miter lim="800000"/>
            <a:headEnd/>
            <a:tailEnd/>
          </a:ln>
        </p:spPr>
        <p:txBody>
          <a:bodyPr wrap="none" anchor="ctr"/>
          <a:lstStyle/>
          <a:p>
            <a:endParaRPr lang="ru-RU"/>
          </a:p>
        </p:txBody>
      </p:sp>
      <p:pic>
        <p:nvPicPr>
          <p:cNvPr id="56326" name="Picture 10" descr="ANTN027">
            <a:hlinkClick r:id="rId3" action="ppaction://hlinksldjump"/>
          </p:cNvPr>
          <p:cNvPicPr>
            <a:picLocks noChangeAspect="1" noChangeArrowheads="1"/>
          </p:cNvPicPr>
          <p:nvPr>
            <p:ph type="title"/>
          </p:nvPr>
        </p:nvPicPr>
        <p:blipFill>
          <a:blip r:embed="rId4"/>
          <a:srcRect/>
          <a:stretch>
            <a:fillRect/>
          </a:stretch>
        </p:blipFill>
        <p:spPr>
          <a:xfrm>
            <a:off x="1447800" y="3886200"/>
            <a:ext cx="2895600" cy="2414588"/>
          </a:xfrm>
        </p:spPr>
      </p:pic>
      <p:sp>
        <p:nvSpPr>
          <p:cNvPr id="56327" name="Rectangle 4"/>
          <p:cNvSpPr>
            <a:spLocks noChangeArrowheads="1"/>
          </p:cNvSpPr>
          <p:nvPr/>
        </p:nvSpPr>
        <p:spPr bwMode="auto">
          <a:xfrm>
            <a:off x="304800" y="1066800"/>
            <a:ext cx="8305800" cy="45720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a:t>
            </a:r>
            <a:r>
              <a:rPr kumimoji="0" lang="ru-RU" sz="2400" b="1">
                <a:latin typeface="Arial" charset="0"/>
              </a:rPr>
              <a:t>3</a:t>
            </a:r>
            <a:r>
              <a:rPr kumimoji="0" lang="ru-RU" sz="2400" b="1">
                <a:latin typeface="Arial Narrow" pitchFamily="34" charset="0"/>
              </a:rPr>
              <a:t>.</a:t>
            </a:r>
            <a:r>
              <a:rPr kumimoji="0" lang="ru-RU" sz="2000" b="1">
                <a:latin typeface="Arial Narrow" pitchFamily="34" charset="0"/>
              </a:rPr>
              <a:t> </a:t>
            </a:r>
          </a:p>
        </p:txBody>
      </p:sp>
      <p:sp>
        <p:nvSpPr>
          <p:cNvPr id="56328" name="Text Box 9"/>
          <p:cNvSpPr txBox="1">
            <a:spLocks noChangeArrowheads="1"/>
          </p:cNvSpPr>
          <p:nvPr/>
        </p:nvSpPr>
        <p:spPr bwMode="auto">
          <a:xfrm>
            <a:off x="7239000" y="3429000"/>
            <a:ext cx="457200" cy="366713"/>
          </a:xfrm>
          <a:prstGeom prst="rect">
            <a:avLst/>
          </a:prstGeom>
          <a:noFill/>
          <a:ln w="9525">
            <a:noFill/>
            <a:miter lim="800000"/>
            <a:headEnd/>
            <a:tailEnd/>
          </a:ln>
        </p:spPr>
        <p:txBody>
          <a:bodyPr>
            <a:spAutoFit/>
          </a:bodyPr>
          <a:lstStyle/>
          <a:p>
            <a:pPr>
              <a:spcBef>
                <a:spcPct val="50000"/>
              </a:spcBef>
            </a:pPr>
            <a:r>
              <a:rPr lang="ru-RU">
                <a:latin typeface="Arial Black" pitchFamily="34" charset="0"/>
              </a:rPr>
              <a:t>–</a:t>
            </a:r>
            <a:r>
              <a:rPr lang="ru-RU"/>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3481"/>
                                        </p:tgtEl>
                                        <p:attrNameLst>
                                          <p:attrName>style.visibility</p:attrName>
                                        </p:attrNameLst>
                                      </p:cBhvr>
                                      <p:to>
                                        <p:strVal val="visible"/>
                                      </p:to>
                                    </p:set>
                                    <p:animEffect transition="in" filter="wipe(up)">
                                      <p:cBhvr>
                                        <p:cTn id="7" dur="1000"/>
                                        <p:tgtEl>
                                          <p:spTgt spid="233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8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57347" name="Rectangle 3"/>
          <p:cNvSpPr>
            <a:spLocks noChangeArrowheads="1"/>
          </p:cNvSpPr>
          <p:nvPr/>
        </p:nvSpPr>
        <p:spPr bwMode="auto">
          <a:xfrm>
            <a:off x="533400" y="490538"/>
            <a:ext cx="8305800" cy="5788025"/>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     </a:t>
            </a:r>
            <a:r>
              <a:rPr kumimoji="0" lang="ru-RU" sz="2300" b="1">
                <a:latin typeface="Arial" charset="0"/>
              </a:rPr>
              <a:t>4</a:t>
            </a:r>
            <a:r>
              <a:rPr kumimoji="0" lang="ru-RU" sz="2300" b="1">
                <a:latin typeface="Arial Narrow" pitchFamily="34" charset="0"/>
              </a:rPr>
              <a:t>. При расчете сложных электрических цепей, когда необходимо найти величины и направления токов на</a:t>
            </a:r>
            <a:r>
              <a:rPr kumimoji="0" lang="ru-RU" sz="2300"/>
              <a:t> </a:t>
            </a:r>
            <a:r>
              <a:rPr kumimoji="0" lang="ru-RU" sz="2300" b="1">
                <a:latin typeface="Arial Narrow" pitchFamily="34" charset="0"/>
              </a:rPr>
              <a:t>всех участках цепи, используются различные методы. Один из них – метод узловых и контурных уравнений.</a:t>
            </a:r>
          </a:p>
          <a:p>
            <a:pPr>
              <a:spcBef>
                <a:spcPct val="40000"/>
              </a:spcBef>
            </a:pPr>
            <a:r>
              <a:rPr kumimoji="0" lang="ru-RU" sz="2300" b="1">
                <a:latin typeface="Arial Narrow" pitchFamily="34" charset="0"/>
              </a:rPr>
              <a:t>     Для расчета цепи задается ее схема, величины ЭДС и полярность источников, а также сопротивления всех участков цепи. </a:t>
            </a:r>
          </a:p>
          <a:p>
            <a:pPr>
              <a:spcBef>
                <a:spcPct val="40000"/>
              </a:spcBef>
            </a:pPr>
            <a:r>
              <a:rPr kumimoji="0" lang="ru-RU" sz="2300" b="1">
                <a:latin typeface="Arial Narrow" pitchFamily="34" charset="0"/>
              </a:rPr>
              <a:t>     Для составления уравнений необходимо знать направления токов на всех участках цепи. Их задают произвольно, показав стрелками на отдельных участках цепи. Если в результате какой-либо ток будет иметь отрицательное значение, то это означает, что действительный ток имеет направление, противоположное выбранному.</a:t>
            </a:r>
          </a:p>
          <a:p>
            <a:pPr>
              <a:spcBef>
                <a:spcPct val="40000"/>
              </a:spcBef>
            </a:pPr>
            <a:r>
              <a:rPr kumimoji="0" lang="ru-RU" sz="2300" b="1">
                <a:latin typeface="Arial Narrow" pitchFamily="34" charset="0"/>
              </a:rPr>
              <a:t>     Число составленных уравнений должно быть равно числу неизвестных токов.</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4038600" y="762000"/>
            <a:ext cx="4572000" cy="1143000"/>
          </a:xfrm>
        </p:spPr>
        <p:txBody>
          <a:bodyPr/>
          <a:lstStyle/>
          <a:p>
            <a:pPr algn="l" eaLnBrk="1" hangingPunct="1"/>
            <a:r>
              <a:rPr lang="ru-RU" sz="2400" b="1" smtClean="0">
                <a:solidFill>
                  <a:srgbClr val="FF0000"/>
                </a:solidFill>
              </a:rPr>
              <a:t>Задача.</a:t>
            </a:r>
            <a:r>
              <a:rPr lang="ru-RU" sz="2400" b="1" smtClean="0">
                <a:solidFill>
                  <a:schemeClr val="tx1"/>
                </a:solidFill>
              </a:rPr>
              <a:t> Определить токи</a:t>
            </a:r>
            <a:r>
              <a:rPr lang="en-US" sz="2400" b="1" smtClean="0">
                <a:solidFill>
                  <a:schemeClr val="tx1"/>
                </a:solidFill>
              </a:rPr>
              <a:t> </a:t>
            </a:r>
            <a:r>
              <a:rPr lang="ru-RU" sz="2400" b="1" smtClean="0">
                <a:solidFill>
                  <a:schemeClr val="tx1"/>
                </a:solidFill>
              </a:rPr>
              <a:t> </a:t>
            </a:r>
            <a:r>
              <a:rPr lang="en-US" sz="2400" b="1" i="1" smtClean="0">
                <a:solidFill>
                  <a:schemeClr val="tx1"/>
                </a:solidFill>
                <a:latin typeface="Times New Roman" pitchFamily="18" charset="0"/>
              </a:rPr>
              <a:t>I</a:t>
            </a:r>
            <a:r>
              <a:rPr lang="en-US" sz="2400" b="1" i="1" baseline="-25000" smtClean="0">
                <a:solidFill>
                  <a:schemeClr val="tx1"/>
                </a:solidFill>
              </a:rPr>
              <a:t>1</a:t>
            </a:r>
            <a:r>
              <a:rPr lang="en-US" sz="2400" b="1" smtClean="0">
                <a:solidFill>
                  <a:schemeClr val="tx1"/>
                </a:solidFill>
              </a:rPr>
              <a:t>, </a:t>
            </a:r>
            <a:r>
              <a:rPr lang="en-US" sz="2400" b="1" i="1" smtClean="0">
                <a:solidFill>
                  <a:schemeClr val="tx1"/>
                </a:solidFill>
                <a:latin typeface="Times New Roman" pitchFamily="18" charset="0"/>
              </a:rPr>
              <a:t>I</a:t>
            </a:r>
            <a:r>
              <a:rPr lang="en-US" sz="2400" b="1" i="1" baseline="-25000" smtClean="0">
                <a:solidFill>
                  <a:schemeClr val="tx1"/>
                </a:solidFill>
              </a:rPr>
              <a:t>2</a:t>
            </a:r>
            <a:r>
              <a:rPr lang="en-US" sz="2400" b="1" smtClean="0">
                <a:solidFill>
                  <a:schemeClr val="tx1"/>
                </a:solidFill>
              </a:rPr>
              <a:t>, </a:t>
            </a:r>
            <a:r>
              <a:rPr lang="en-US" sz="2400" b="1" i="1" smtClean="0">
                <a:solidFill>
                  <a:schemeClr val="tx1"/>
                </a:solidFill>
                <a:latin typeface="Times New Roman" pitchFamily="18" charset="0"/>
              </a:rPr>
              <a:t>I</a:t>
            </a:r>
            <a:r>
              <a:rPr lang="en-US" sz="2400" b="1" i="1" baseline="-25000" smtClean="0">
                <a:solidFill>
                  <a:schemeClr val="tx1"/>
                </a:solidFill>
              </a:rPr>
              <a:t>3</a:t>
            </a:r>
            <a:r>
              <a:rPr lang="en-US" sz="2400" b="1" baseline="-25000" smtClean="0">
                <a:solidFill>
                  <a:schemeClr val="tx1"/>
                </a:solidFill>
              </a:rPr>
              <a:t> </a:t>
            </a:r>
            <a:r>
              <a:rPr lang="en-US" sz="2400" b="1" smtClean="0">
                <a:solidFill>
                  <a:schemeClr val="tx1"/>
                </a:solidFill>
              </a:rPr>
              <a:t>, </a:t>
            </a:r>
            <a:r>
              <a:rPr lang="ru-RU" sz="2400" b="1" smtClean="0">
                <a:solidFill>
                  <a:schemeClr val="tx1"/>
                </a:solidFill>
              </a:rPr>
              <a:t>если </a:t>
            </a:r>
            <a:r>
              <a:rPr lang="ru-RU" sz="2400" b="1" i="1" smtClean="0">
                <a:solidFill>
                  <a:schemeClr val="tx1"/>
                </a:solidFill>
              </a:rPr>
              <a:t>Е</a:t>
            </a:r>
            <a:r>
              <a:rPr lang="en-US" sz="2400" b="1" i="1" baseline="-25000" smtClean="0">
                <a:solidFill>
                  <a:schemeClr val="tx1"/>
                </a:solidFill>
              </a:rPr>
              <a:t>1</a:t>
            </a:r>
            <a:r>
              <a:rPr lang="ru-RU" sz="2400" b="1" smtClean="0">
                <a:solidFill>
                  <a:schemeClr val="tx1"/>
                </a:solidFill>
              </a:rPr>
              <a:t>=</a:t>
            </a:r>
            <a:r>
              <a:rPr lang="ru-RU" sz="2400" b="1" i="1" smtClean="0">
                <a:solidFill>
                  <a:schemeClr val="tx1"/>
                </a:solidFill>
              </a:rPr>
              <a:t>123В</a:t>
            </a:r>
            <a:r>
              <a:rPr lang="ru-RU" sz="2400" b="1" smtClean="0">
                <a:solidFill>
                  <a:schemeClr val="tx1"/>
                </a:solidFill>
              </a:rPr>
              <a:t>, </a:t>
            </a:r>
            <a:r>
              <a:rPr lang="ru-RU" sz="2400" b="1" i="1" smtClean="0">
                <a:solidFill>
                  <a:schemeClr val="tx1"/>
                </a:solidFill>
              </a:rPr>
              <a:t>Е</a:t>
            </a:r>
            <a:r>
              <a:rPr lang="en-US" sz="2400" b="1" i="1" baseline="-25000" smtClean="0">
                <a:solidFill>
                  <a:schemeClr val="tx1"/>
                </a:solidFill>
              </a:rPr>
              <a:t>2</a:t>
            </a:r>
            <a:r>
              <a:rPr lang="ru-RU" sz="2400" b="1" smtClean="0">
                <a:solidFill>
                  <a:schemeClr val="tx1"/>
                </a:solidFill>
              </a:rPr>
              <a:t>=</a:t>
            </a:r>
            <a:r>
              <a:rPr lang="ru-RU" sz="2400" b="1" i="1" smtClean="0">
                <a:solidFill>
                  <a:schemeClr val="tx1"/>
                </a:solidFill>
              </a:rPr>
              <a:t>115В</a:t>
            </a:r>
            <a:r>
              <a:rPr lang="ru-RU" sz="2400" b="1" smtClean="0">
                <a:solidFill>
                  <a:schemeClr val="tx1"/>
                </a:solidFill>
              </a:rPr>
              <a:t>, </a:t>
            </a:r>
            <a:r>
              <a:rPr lang="en-US" sz="2400" b="1" i="1" smtClean="0">
                <a:solidFill>
                  <a:schemeClr val="tx1"/>
                </a:solidFill>
              </a:rPr>
              <a:t>r</a:t>
            </a:r>
            <a:r>
              <a:rPr lang="en-US" sz="2400" b="1" i="1" baseline="-25000" smtClean="0">
                <a:solidFill>
                  <a:schemeClr val="tx1"/>
                </a:solidFill>
              </a:rPr>
              <a:t>1</a:t>
            </a:r>
            <a:r>
              <a:rPr lang="en-US" sz="2400" b="1" i="1" smtClean="0">
                <a:solidFill>
                  <a:schemeClr val="tx1"/>
                </a:solidFill>
              </a:rPr>
              <a:t>= </a:t>
            </a:r>
            <a:r>
              <a:rPr lang="ru-RU" sz="2400" b="1" i="1" smtClean="0">
                <a:solidFill>
                  <a:schemeClr val="tx1"/>
                </a:solidFill>
              </a:rPr>
              <a:t>0,15 Ом</a:t>
            </a:r>
            <a:r>
              <a:rPr lang="ru-RU" sz="2400" b="1" smtClean="0">
                <a:solidFill>
                  <a:schemeClr val="tx1"/>
                </a:solidFill>
              </a:rPr>
              <a:t>, </a:t>
            </a:r>
            <a:r>
              <a:rPr lang="en-US" sz="2400" b="1" i="1" smtClean="0">
                <a:solidFill>
                  <a:schemeClr val="tx1"/>
                </a:solidFill>
              </a:rPr>
              <a:t>r</a:t>
            </a:r>
            <a:r>
              <a:rPr lang="en-US" sz="2400" b="1" i="1" baseline="-25000" smtClean="0">
                <a:solidFill>
                  <a:schemeClr val="tx1"/>
                </a:solidFill>
              </a:rPr>
              <a:t>2</a:t>
            </a:r>
            <a:r>
              <a:rPr lang="en-US" sz="2400" b="1" i="1" smtClean="0">
                <a:solidFill>
                  <a:schemeClr val="tx1"/>
                </a:solidFill>
              </a:rPr>
              <a:t>=</a:t>
            </a:r>
            <a:r>
              <a:rPr lang="ru-RU" sz="2400" b="1" i="1" smtClean="0">
                <a:solidFill>
                  <a:schemeClr val="tx1"/>
                </a:solidFill>
              </a:rPr>
              <a:t>0,5 Ом</a:t>
            </a:r>
            <a:r>
              <a:rPr lang="ru-RU" sz="2400" b="1" smtClean="0">
                <a:solidFill>
                  <a:schemeClr val="tx1"/>
                </a:solidFill>
              </a:rPr>
              <a:t>, </a:t>
            </a:r>
            <a:r>
              <a:rPr lang="en-US" sz="2400" b="1" i="1" smtClean="0">
                <a:solidFill>
                  <a:schemeClr val="tx1"/>
                </a:solidFill>
              </a:rPr>
              <a:t>r</a:t>
            </a:r>
            <a:r>
              <a:rPr lang="en-US" sz="2400" b="1" i="1" baseline="-25000" smtClean="0">
                <a:solidFill>
                  <a:schemeClr val="tx1"/>
                </a:solidFill>
              </a:rPr>
              <a:t>3</a:t>
            </a:r>
            <a:r>
              <a:rPr lang="en-US" sz="2400" b="1" i="1" smtClean="0">
                <a:solidFill>
                  <a:schemeClr val="tx1"/>
                </a:solidFill>
              </a:rPr>
              <a:t>=</a:t>
            </a:r>
            <a:r>
              <a:rPr lang="ru-RU" sz="2400" b="1" i="1" smtClean="0">
                <a:solidFill>
                  <a:schemeClr val="tx1"/>
                </a:solidFill>
              </a:rPr>
              <a:t>12 Ом</a:t>
            </a:r>
            <a:r>
              <a:rPr lang="ru-RU" sz="2400" b="1" smtClean="0">
                <a:solidFill>
                  <a:schemeClr val="tx1"/>
                </a:solidFill>
              </a:rPr>
              <a:t>.</a:t>
            </a:r>
            <a:br>
              <a:rPr lang="ru-RU" sz="2400" b="1" smtClean="0">
                <a:solidFill>
                  <a:schemeClr val="tx1"/>
                </a:solidFill>
              </a:rPr>
            </a:br>
            <a:endParaRPr lang="ru-RU" sz="2400" b="1" smtClean="0">
              <a:solidFill>
                <a:schemeClr val="tx1"/>
              </a:solidFill>
            </a:endParaRPr>
          </a:p>
        </p:txBody>
      </p:sp>
      <p:graphicFrame>
        <p:nvGraphicFramePr>
          <p:cNvPr id="209930" name="Object 10"/>
          <p:cNvGraphicFramePr>
            <a:graphicFrameLocks noChangeAspect="1"/>
          </p:cNvGraphicFramePr>
          <p:nvPr>
            <p:ph sz="half" idx="1"/>
          </p:nvPr>
        </p:nvGraphicFramePr>
        <p:xfrm>
          <a:off x="5638800" y="2971800"/>
          <a:ext cx="2514600" cy="581025"/>
        </p:xfrm>
        <a:graphic>
          <a:graphicData uri="http://schemas.openxmlformats.org/presentationml/2006/ole">
            <p:oleObj spid="_x0000_s7170" name="Формула" r:id="rId3" imgW="990600" imgH="228600" progId="Equation.3">
              <p:embed/>
            </p:oleObj>
          </a:graphicData>
        </a:graphic>
      </p:graphicFrame>
      <p:graphicFrame>
        <p:nvGraphicFramePr>
          <p:cNvPr id="209932" name="Object 12"/>
          <p:cNvGraphicFramePr>
            <a:graphicFrameLocks noChangeAspect="1"/>
          </p:cNvGraphicFramePr>
          <p:nvPr>
            <p:ph sz="quarter" idx="2"/>
          </p:nvPr>
        </p:nvGraphicFramePr>
        <p:xfrm>
          <a:off x="6096000" y="3886200"/>
          <a:ext cx="2514600" cy="923925"/>
        </p:xfrm>
        <a:graphic>
          <a:graphicData uri="http://schemas.openxmlformats.org/presentationml/2006/ole">
            <p:oleObj spid="_x0000_s7171" name="Формула" r:id="rId4" imgW="1244600" imgH="457200" progId="Equation.3">
              <p:embed/>
            </p:oleObj>
          </a:graphicData>
        </a:graphic>
      </p:graphicFrame>
      <p:sp>
        <p:nvSpPr>
          <p:cNvPr id="7174"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209924" name="Rectangle 4"/>
          <p:cNvSpPr>
            <a:spLocks noChangeArrowheads="1"/>
          </p:cNvSpPr>
          <p:nvPr/>
        </p:nvSpPr>
        <p:spPr bwMode="auto">
          <a:xfrm>
            <a:off x="4038600" y="1905000"/>
            <a:ext cx="4648200" cy="762000"/>
          </a:xfrm>
          <a:prstGeom prst="rect">
            <a:avLst/>
          </a:prstGeom>
          <a:noFill/>
          <a:ln w="9525">
            <a:noFill/>
            <a:miter lim="800000"/>
            <a:headEnd/>
            <a:tailEnd/>
          </a:ln>
        </p:spPr>
        <p:txBody>
          <a:bodyPr anchor="ctr">
            <a:spAutoFit/>
          </a:bodyPr>
          <a:lstStyle/>
          <a:p>
            <a:pPr>
              <a:spcBef>
                <a:spcPct val="40000"/>
              </a:spcBef>
            </a:pPr>
            <a:r>
              <a:rPr kumimoji="0" lang="ru-RU" sz="2200" b="1">
                <a:latin typeface="Arial Narrow" pitchFamily="34" charset="0"/>
              </a:rPr>
              <a:t>Выберем произвольно направления токов на всех участках цепи (см. рис.).</a:t>
            </a:r>
          </a:p>
        </p:txBody>
      </p:sp>
      <p:sp>
        <p:nvSpPr>
          <p:cNvPr id="209927" name="Rectangle 7"/>
          <p:cNvSpPr>
            <a:spLocks noChangeArrowheads="1"/>
          </p:cNvSpPr>
          <p:nvPr/>
        </p:nvSpPr>
        <p:spPr bwMode="auto">
          <a:xfrm>
            <a:off x="685800" y="3048000"/>
            <a:ext cx="4953000" cy="427038"/>
          </a:xfrm>
          <a:prstGeom prst="rect">
            <a:avLst/>
          </a:prstGeom>
          <a:noFill/>
          <a:ln w="9525">
            <a:noFill/>
            <a:miter lim="800000"/>
            <a:headEnd/>
            <a:tailEnd/>
          </a:ln>
        </p:spPr>
        <p:txBody>
          <a:bodyPr anchor="ctr">
            <a:spAutoFit/>
          </a:bodyPr>
          <a:lstStyle/>
          <a:p>
            <a:pPr>
              <a:spcBef>
                <a:spcPct val="40000"/>
              </a:spcBef>
            </a:pPr>
            <a:r>
              <a:rPr kumimoji="0" lang="ru-RU" sz="2200" b="1">
                <a:latin typeface="Arial Narrow" pitchFamily="34" charset="0"/>
              </a:rPr>
              <a:t>Составим первое уравнение для узла </a:t>
            </a:r>
            <a:r>
              <a:rPr kumimoji="0" lang="ru-RU" sz="2200" b="1" i="1">
                <a:latin typeface="Arial Narrow" pitchFamily="34" charset="0"/>
              </a:rPr>
              <a:t>В</a:t>
            </a:r>
            <a:r>
              <a:rPr kumimoji="0" lang="ru-RU" sz="2200" b="1">
                <a:latin typeface="Arial Narrow" pitchFamily="34" charset="0"/>
              </a:rPr>
              <a:t>:</a:t>
            </a:r>
          </a:p>
        </p:txBody>
      </p:sp>
      <p:sp>
        <p:nvSpPr>
          <p:cNvPr id="209928" name="Rectangle 8"/>
          <p:cNvSpPr>
            <a:spLocks noChangeArrowheads="1"/>
          </p:cNvSpPr>
          <p:nvPr/>
        </p:nvSpPr>
        <p:spPr bwMode="auto">
          <a:xfrm>
            <a:off x="685800" y="5029200"/>
            <a:ext cx="5105400" cy="427038"/>
          </a:xfrm>
          <a:prstGeom prst="rect">
            <a:avLst/>
          </a:prstGeom>
          <a:noFill/>
          <a:ln w="9525">
            <a:noFill/>
            <a:miter lim="800000"/>
            <a:headEnd/>
            <a:tailEnd/>
          </a:ln>
        </p:spPr>
        <p:txBody>
          <a:bodyPr anchor="ctr">
            <a:spAutoFit/>
          </a:bodyPr>
          <a:lstStyle/>
          <a:p>
            <a:pPr>
              <a:spcBef>
                <a:spcPct val="40000"/>
              </a:spcBef>
            </a:pPr>
            <a:r>
              <a:rPr kumimoji="0" lang="ru-RU" sz="2200" b="1">
                <a:latin typeface="Arial Narrow" pitchFamily="34" charset="0"/>
              </a:rPr>
              <a:t>Третье уравнение – для контура  </a:t>
            </a:r>
            <a:r>
              <a:rPr kumimoji="0" lang="ru-RU" sz="2200" b="1" i="1">
                <a:latin typeface="Arial Narrow" pitchFamily="34" charset="0"/>
              </a:rPr>
              <a:t>ДГВЖЗД</a:t>
            </a:r>
            <a:r>
              <a:rPr kumimoji="0" lang="ru-RU" sz="2200" b="1">
                <a:latin typeface="Arial Narrow" pitchFamily="34" charset="0"/>
              </a:rPr>
              <a:t>:</a:t>
            </a:r>
          </a:p>
        </p:txBody>
      </p:sp>
      <p:sp>
        <p:nvSpPr>
          <p:cNvPr id="209929" name="Rectangle 9"/>
          <p:cNvSpPr>
            <a:spLocks noChangeArrowheads="1"/>
          </p:cNvSpPr>
          <p:nvPr/>
        </p:nvSpPr>
        <p:spPr bwMode="auto">
          <a:xfrm>
            <a:off x="685800" y="3886200"/>
            <a:ext cx="5410200" cy="427038"/>
          </a:xfrm>
          <a:prstGeom prst="rect">
            <a:avLst/>
          </a:prstGeom>
          <a:noFill/>
          <a:ln w="9525">
            <a:noFill/>
            <a:miter lim="800000"/>
            <a:headEnd/>
            <a:tailEnd/>
          </a:ln>
        </p:spPr>
        <p:txBody>
          <a:bodyPr anchor="ctr">
            <a:spAutoFit/>
          </a:bodyPr>
          <a:lstStyle/>
          <a:p>
            <a:pPr>
              <a:spcBef>
                <a:spcPct val="40000"/>
              </a:spcBef>
            </a:pPr>
            <a:r>
              <a:rPr kumimoji="0" lang="ru-RU" sz="2200" b="1">
                <a:latin typeface="Arial Narrow" pitchFamily="34" charset="0"/>
              </a:rPr>
              <a:t>Второе уравнение – для контура  </a:t>
            </a:r>
            <a:r>
              <a:rPr kumimoji="0" lang="ru-RU" sz="2200" b="1" i="1">
                <a:latin typeface="Arial Narrow" pitchFamily="34" charset="0"/>
              </a:rPr>
              <a:t>АБВЖЗДА</a:t>
            </a:r>
            <a:r>
              <a:rPr kumimoji="0" lang="ru-RU" sz="2200" b="1">
                <a:latin typeface="Arial Narrow" pitchFamily="34" charset="0"/>
              </a:rPr>
              <a:t>:</a:t>
            </a:r>
          </a:p>
        </p:txBody>
      </p:sp>
      <p:graphicFrame>
        <p:nvGraphicFramePr>
          <p:cNvPr id="209934" name="Object 14"/>
          <p:cNvGraphicFramePr>
            <a:graphicFrameLocks noChangeAspect="1"/>
          </p:cNvGraphicFramePr>
          <p:nvPr>
            <p:ph sz="quarter" idx="3"/>
          </p:nvPr>
        </p:nvGraphicFramePr>
        <p:xfrm>
          <a:off x="5867400" y="5051425"/>
          <a:ext cx="2667000" cy="942975"/>
        </p:xfrm>
        <a:graphic>
          <a:graphicData uri="http://schemas.openxmlformats.org/presentationml/2006/ole">
            <p:oleObj spid="_x0000_s7172" name="Формула" r:id="rId5" imgW="1295400" imgH="457200" progId="Equation.3">
              <p:embed/>
            </p:oleObj>
          </a:graphicData>
        </a:graphic>
      </p:graphicFrame>
      <p:pic>
        <p:nvPicPr>
          <p:cNvPr id="7179" name="Picture 16" descr="1"/>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533400" y="533400"/>
            <a:ext cx="3352800" cy="23828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9924"/>
                                        </p:tgtEl>
                                        <p:attrNameLst>
                                          <p:attrName>style.visibility</p:attrName>
                                        </p:attrNameLst>
                                      </p:cBhvr>
                                      <p:to>
                                        <p:strVal val="visible"/>
                                      </p:to>
                                    </p:set>
                                    <p:animEffect transition="in" filter="wipe(up)">
                                      <p:cBhvr>
                                        <p:cTn id="7" dur="2000"/>
                                        <p:tgtEl>
                                          <p:spTgt spid="2099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9927"/>
                                        </p:tgtEl>
                                        <p:attrNameLst>
                                          <p:attrName>style.visibility</p:attrName>
                                        </p:attrNameLst>
                                      </p:cBhvr>
                                      <p:to>
                                        <p:strVal val="visible"/>
                                      </p:to>
                                    </p:set>
                                    <p:animEffect transition="in" filter="wipe(up)">
                                      <p:cBhvr>
                                        <p:cTn id="12" dur="2000"/>
                                        <p:tgtEl>
                                          <p:spTgt spid="209927"/>
                                        </p:tgtEl>
                                      </p:cBhvr>
                                    </p:animEffect>
                                  </p:childTnLst>
                                </p:cTn>
                              </p:par>
                            </p:childTnLst>
                          </p:cTn>
                        </p:par>
                        <p:par>
                          <p:cTn id="13" fill="hold" nodeType="afterGroup">
                            <p:stCondLst>
                              <p:cond delay="2000"/>
                            </p:stCondLst>
                            <p:childTnLst>
                              <p:par>
                                <p:cTn id="14" presetID="22" presetClass="entr" presetSubtype="1" fill="hold" nodeType="afterEffect">
                                  <p:stCondLst>
                                    <p:cond delay="0"/>
                                  </p:stCondLst>
                                  <p:childTnLst>
                                    <p:set>
                                      <p:cBhvr>
                                        <p:cTn id="15" dur="1" fill="hold">
                                          <p:stCondLst>
                                            <p:cond delay="0"/>
                                          </p:stCondLst>
                                        </p:cTn>
                                        <p:tgtEl>
                                          <p:spTgt spid="209930"/>
                                        </p:tgtEl>
                                        <p:attrNameLst>
                                          <p:attrName>style.visibility</p:attrName>
                                        </p:attrNameLst>
                                      </p:cBhvr>
                                      <p:to>
                                        <p:strVal val="visible"/>
                                      </p:to>
                                    </p:set>
                                    <p:animEffect transition="in" filter="wipe(up)">
                                      <p:cBhvr>
                                        <p:cTn id="16" dur="2000"/>
                                        <p:tgtEl>
                                          <p:spTgt spid="20993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09929"/>
                                        </p:tgtEl>
                                        <p:attrNameLst>
                                          <p:attrName>style.visibility</p:attrName>
                                        </p:attrNameLst>
                                      </p:cBhvr>
                                      <p:to>
                                        <p:strVal val="visible"/>
                                      </p:to>
                                    </p:set>
                                    <p:animEffect transition="in" filter="wipe(up)">
                                      <p:cBhvr>
                                        <p:cTn id="21" dur="2000"/>
                                        <p:tgtEl>
                                          <p:spTgt spid="209929"/>
                                        </p:tgtEl>
                                      </p:cBhvr>
                                    </p:animEffect>
                                  </p:childTnLst>
                                </p:cTn>
                              </p:par>
                            </p:childTnLst>
                          </p:cTn>
                        </p:par>
                        <p:par>
                          <p:cTn id="22" fill="hold" nodeType="afterGroup">
                            <p:stCondLst>
                              <p:cond delay="2000"/>
                            </p:stCondLst>
                            <p:childTnLst>
                              <p:par>
                                <p:cTn id="23" presetID="22" presetClass="entr" presetSubtype="1" fill="hold" nodeType="afterEffect">
                                  <p:stCondLst>
                                    <p:cond delay="0"/>
                                  </p:stCondLst>
                                  <p:childTnLst>
                                    <p:set>
                                      <p:cBhvr>
                                        <p:cTn id="24" dur="1" fill="hold">
                                          <p:stCondLst>
                                            <p:cond delay="0"/>
                                          </p:stCondLst>
                                        </p:cTn>
                                        <p:tgtEl>
                                          <p:spTgt spid="209932"/>
                                        </p:tgtEl>
                                        <p:attrNameLst>
                                          <p:attrName>style.visibility</p:attrName>
                                        </p:attrNameLst>
                                      </p:cBhvr>
                                      <p:to>
                                        <p:strVal val="visible"/>
                                      </p:to>
                                    </p:set>
                                    <p:animEffect transition="in" filter="wipe(up)">
                                      <p:cBhvr>
                                        <p:cTn id="25" dur="2000"/>
                                        <p:tgtEl>
                                          <p:spTgt spid="20993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09928"/>
                                        </p:tgtEl>
                                        <p:attrNameLst>
                                          <p:attrName>style.visibility</p:attrName>
                                        </p:attrNameLst>
                                      </p:cBhvr>
                                      <p:to>
                                        <p:strVal val="visible"/>
                                      </p:to>
                                    </p:set>
                                    <p:animEffect transition="in" filter="wipe(up)">
                                      <p:cBhvr>
                                        <p:cTn id="30" dur="2000"/>
                                        <p:tgtEl>
                                          <p:spTgt spid="209928"/>
                                        </p:tgtEl>
                                      </p:cBhvr>
                                    </p:animEffect>
                                  </p:childTnLst>
                                </p:cTn>
                              </p:par>
                            </p:childTnLst>
                          </p:cTn>
                        </p:par>
                        <p:par>
                          <p:cTn id="31" fill="hold" nodeType="afterGroup">
                            <p:stCondLst>
                              <p:cond delay="2000"/>
                            </p:stCondLst>
                            <p:childTnLst>
                              <p:par>
                                <p:cTn id="32" presetID="22" presetClass="entr" presetSubtype="1" fill="hold" nodeType="afterEffect">
                                  <p:stCondLst>
                                    <p:cond delay="0"/>
                                  </p:stCondLst>
                                  <p:childTnLst>
                                    <p:set>
                                      <p:cBhvr>
                                        <p:cTn id="33" dur="1" fill="hold">
                                          <p:stCondLst>
                                            <p:cond delay="0"/>
                                          </p:stCondLst>
                                        </p:cTn>
                                        <p:tgtEl>
                                          <p:spTgt spid="209934"/>
                                        </p:tgtEl>
                                        <p:attrNameLst>
                                          <p:attrName>style.visibility</p:attrName>
                                        </p:attrNameLst>
                                      </p:cBhvr>
                                      <p:to>
                                        <p:strVal val="visible"/>
                                      </p:to>
                                    </p:set>
                                    <p:animEffect transition="in" filter="wipe(up)">
                                      <p:cBhvr>
                                        <p:cTn id="34" dur="2000"/>
                                        <p:tgtEl>
                                          <p:spTgt spid="209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4" grpId="0"/>
      <p:bldP spid="209927" grpId="0"/>
      <p:bldP spid="209928" grpId="0"/>
      <p:bldP spid="20992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609600" y="4495800"/>
            <a:ext cx="8001000" cy="1905000"/>
          </a:xfrm>
        </p:spPr>
        <p:txBody>
          <a:bodyPr/>
          <a:lstStyle/>
          <a:p>
            <a:pPr algn="l" eaLnBrk="1" hangingPunct="1"/>
            <a:r>
              <a:rPr lang="ru-RU" sz="2400" b="1" i="1" smtClean="0">
                <a:solidFill>
                  <a:srgbClr val="FF0000"/>
                </a:solidFill>
              </a:rPr>
              <a:t>Ответ:</a:t>
            </a:r>
            <a:r>
              <a:rPr lang="ru-RU" sz="2400" b="1" smtClean="0">
                <a:solidFill>
                  <a:srgbClr val="FF0000"/>
                </a:solidFill>
              </a:rPr>
              <a:t> </a:t>
            </a:r>
            <a:r>
              <a:rPr lang="en-US" sz="2400" b="1" i="1" smtClean="0">
                <a:solidFill>
                  <a:srgbClr val="FF0000"/>
                </a:solidFill>
                <a:latin typeface="Times New Roman" pitchFamily="18" charset="0"/>
              </a:rPr>
              <a:t>I</a:t>
            </a:r>
            <a:r>
              <a:rPr lang="en-US" sz="2400" b="1" i="1" baseline="-25000" smtClean="0">
                <a:solidFill>
                  <a:srgbClr val="FF0000"/>
                </a:solidFill>
              </a:rPr>
              <a:t>1</a:t>
            </a:r>
            <a:r>
              <a:rPr lang="ru-RU" sz="2400" b="1" smtClean="0">
                <a:solidFill>
                  <a:srgbClr val="FF0000"/>
                </a:solidFill>
              </a:rPr>
              <a:t>=</a:t>
            </a:r>
            <a:r>
              <a:rPr lang="ru-RU" sz="2400" b="1" i="1" smtClean="0">
                <a:solidFill>
                  <a:srgbClr val="FF0000"/>
                </a:solidFill>
              </a:rPr>
              <a:t>20А</a:t>
            </a:r>
            <a:r>
              <a:rPr lang="ru-RU" sz="2400" b="1" smtClean="0">
                <a:solidFill>
                  <a:srgbClr val="FF0000"/>
                </a:solidFill>
              </a:rPr>
              <a:t>,</a:t>
            </a:r>
            <a:r>
              <a:rPr lang="en-US" sz="2400" b="1" smtClean="0">
                <a:solidFill>
                  <a:srgbClr val="FF0000"/>
                </a:solidFill>
              </a:rPr>
              <a:t> </a:t>
            </a:r>
            <a:r>
              <a:rPr lang="en-US" sz="2400" b="1" i="1" smtClean="0">
                <a:solidFill>
                  <a:srgbClr val="FF0000"/>
                </a:solidFill>
                <a:latin typeface="Times New Roman" pitchFamily="18" charset="0"/>
              </a:rPr>
              <a:t>I</a:t>
            </a:r>
            <a:r>
              <a:rPr lang="en-US" sz="2400" b="1" i="1" baseline="-25000" smtClean="0">
                <a:solidFill>
                  <a:srgbClr val="FF0000"/>
                </a:solidFill>
              </a:rPr>
              <a:t>2</a:t>
            </a:r>
            <a:r>
              <a:rPr lang="ru-RU" sz="2400" b="1" smtClean="0">
                <a:solidFill>
                  <a:srgbClr val="FF0000"/>
                </a:solidFill>
              </a:rPr>
              <a:t>=</a:t>
            </a:r>
            <a:r>
              <a:rPr lang="en-US" sz="2400" b="1" smtClean="0">
                <a:solidFill>
                  <a:srgbClr val="FF0000"/>
                </a:solidFill>
              </a:rPr>
              <a:t> </a:t>
            </a:r>
            <a:r>
              <a:rPr lang="ru-RU" sz="2400" b="1" i="1" smtClean="0">
                <a:solidFill>
                  <a:srgbClr val="FF0000"/>
                </a:solidFill>
              </a:rPr>
              <a:t>-10А</a:t>
            </a:r>
            <a:r>
              <a:rPr lang="ru-RU" sz="2400" b="1" smtClean="0">
                <a:solidFill>
                  <a:srgbClr val="FF0000"/>
                </a:solidFill>
              </a:rPr>
              <a:t>, </a:t>
            </a:r>
            <a:r>
              <a:rPr lang="en-US" sz="2400" b="1" i="1" smtClean="0">
                <a:solidFill>
                  <a:srgbClr val="FF0000"/>
                </a:solidFill>
                <a:latin typeface="Times New Roman" pitchFamily="18" charset="0"/>
              </a:rPr>
              <a:t>I</a:t>
            </a:r>
            <a:r>
              <a:rPr lang="en-US" sz="2400" b="1" i="1" baseline="-25000" smtClean="0">
                <a:solidFill>
                  <a:srgbClr val="FF0000"/>
                </a:solidFill>
              </a:rPr>
              <a:t>3</a:t>
            </a:r>
            <a:r>
              <a:rPr lang="ru-RU" sz="2400" b="1" i="1" smtClean="0">
                <a:solidFill>
                  <a:srgbClr val="FF0000"/>
                </a:solidFill>
              </a:rPr>
              <a:t>=10А</a:t>
            </a:r>
            <a:r>
              <a:rPr lang="ru-RU" sz="2400" b="1" smtClean="0">
                <a:solidFill>
                  <a:srgbClr val="FF0000"/>
                </a:solidFill>
              </a:rPr>
              <a:t>.</a:t>
            </a:r>
            <a:r>
              <a:rPr lang="en-US" sz="2400" b="1" smtClean="0">
                <a:solidFill>
                  <a:srgbClr val="FF0000"/>
                </a:solidFill>
              </a:rPr>
              <a:t> </a:t>
            </a:r>
            <a:r>
              <a:rPr lang="ru-RU" sz="2400" b="1" smtClean="0">
                <a:solidFill>
                  <a:schemeClr val="tx1"/>
                </a:solidFill>
              </a:rPr>
              <a:t>Знак «минус» у тока</a:t>
            </a:r>
            <a:r>
              <a:rPr lang="en-US" sz="2400" b="1" smtClean="0">
                <a:solidFill>
                  <a:schemeClr val="tx1"/>
                </a:solidFill>
              </a:rPr>
              <a:t> </a:t>
            </a:r>
            <a:r>
              <a:rPr lang="ru-RU" sz="2400" b="1" smtClean="0">
                <a:solidFill>
                  <a:schemeClr val="tx1"/>
                </a:solidFill>
              </a:rPr>
              <a:t> </a:t>
            </a:r>
            <a:r>
              <a:rPr lang="en-US" sz="2400" b="1" i="1" smtClean="0">
                <a:solidFill>
                  <a:schemeClr val="tx1"/>
                </a:solidFill>
                <a:latin typeface="Times New Roman" pitchFamily="18" charset="0"/>
              </a:rPr>
              <a:t>I</a:t>
            </a:r>
            <a:r>
              <a:rPr lang="en-US" sz="2400" b="1" i="1" baseline="-25000" smtClean="0">
                <a:solidFill>
                  <a:schemeClr val="tx1"/>
                </a:solidFill>
              </a:rPr>
              <a:t>1</a:t>
            </a:r>
            <a:r>
              <a:rPr lang="en-US" sz="2400" b="1" smtClean="0">
                <a:solidFill>
                  <a:schemeClr val="tx1"/>
                </a:solidFill>
              </a:rPr>
              <a:t> </a:t>
            </a:r>
            <a:r>
              <a:rPr lang="ru-RU" sz="2400" b="1" smtClean="0">
                <a:solidFill>
                  <a:schemeClr val="tx1"/>
                </a:solidFill>
              </a:rPr>
              <a:t>показывает, что действительное направление этого тока противоположно указанному на рисунке и что, следовательно, источник </a:t>
            </a:r>
            <a:r>
              <a:rPr lang="ru-RU" sz="2400" b="1" i="1" smtClean="0">
                <a:solidFill>
                  <a:schemeClr val="tx1"/>
                </a:solidFill>
              </a:rPr>
              <a:t>Е</a:t>
            </a:r>
            <a:r>
              <a:rPr lang="en-US" sz="2400" b="1" i="1" baseline="-25000" smtClean="0">
                <a:solidFill>
                  <a:schemeClr val="tx1"/>
                </a:solidFill>
              </a:rPr>
              <a:t>2</a:t>
            </a:r>
            <a:r>
              <a:rPr lang="ru-RU" sz="2400" b="1" i="1" baseline="-25000" smtClean="0">
                <a:solidFill>
                  <a:schemeClr val="tx1"/>
                </a:solidFill>
              </a:rPr>
              <a:t> </a:t>
            </a:r>
            <a:r>
              <a:rPr lang="ru-RU" sz="2400" b="1" smtClean="0">
                <a:solidFill>
                  <a:schemeClr val="tx1"/>
                </a:solidFill>
              </a:rPr>
              <a:t>работает в режиме потребителя.</a:t>
            </a:r>
            <a:r>
              <a:rPr lang="ru-RU" sz="2400" b="1" smtClean="0">
                <a:solidFill>
                  <a:srgbClr val="FF0000"/>
                </a:solidFill>
              </a:rPr>
              <a:t/>
            </a:r>
            <a:br>
              <a:rPr lang="ru-RU" sz="2400" b="1" smtClean="0">
                <a:solidFill>
                  <a:srgbClr val="FF0000"/>
                </a:solidFill>
              </a:rPr>
            </a:br>
            <a:endParaRPr lang="ru-RU" sz="2400" b="1" smtClean="0">
              <a:solidFill>
                <a:srgbClr val="FF0000"/>
              </a:solidFill>
            </a:endParaRPr>
          </a:p>
        </p:txBody>
      </p:sp>
      <p:graphicFrame>
        <p:nvGraphicFramePr>
          <p:cNvPr id="8194" name="Object 3"/>
          <p:cNvGraphicFramePr>
            <a:graphicFrameLocks noChangeAspect="1"/>
          </p:cNvGraphicFramePr>
          <p:nvPr>
            <p:ph sz="half" idx="1"/>
          </p:nvPr>
        </p:nvGraphicFramePr>
        <p:xfrm>
          <a:off x="2895600" y="1676400"/>
          <a:ext cx="3276600" cy="1471613"/>
        </p:xfrm>
        <a:graphic>
          <a:graphicData uri="http://schemas.openxmlformats.org/presentationml/2006/ole">
            <p:oleObj spid="_x0000_s8194" name="Формула" r:id="rId3" imgW="1308100" imgH="711200" progId="Equation.3">
              <p:embed/>
            </p:oleObj>
          </a:graphicData>
        </a:graphic>
      </p:graphicFrame>
      <p:sp>
        <p:nvSpPr>
          <p:cNvPr id="8196" name="Rectangle 5"/>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8197" name="Rectangle 6"/>
          <p:cNvSpPr>
            <a:spLocks noChangeArrowheads="1"/>
          </p:cNvSpPr>
          <p:nvPr/>
        </p:nvSpPr>
        <p:spPr bwMode="auto">
          <a:xfrm>
            <a:off x="685800" y="476250"/>
            <a:ext cx="7924800" cy="118745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Таким образом, при расчете электрической цепи необходимо решить систему трех линейных уравнений с тремя неизвестными  </a:t>
            </a:r>
            <a:r>
              <a:rPr kumimoji="0" lang="en-US" sz="2400" b="1" i="1"/>
              <a:t>I</a:t>
            </a:r>
            <a:r>
              <a:rPr kumimoji="0" lang="en-US" sz="2400" b="1" i="1" baseline="-25000">
                <a:latin typeface="Arial Narrow" pitchFamily="34" charset="0"/>
              </a:rPr>
              <a:t>1</a:t>
            </a:r>
            <a:r>
              <a:rPr kumimoji="0" lang="en-US" sz="2400" b="1" i="1" baseline="-25000"/>
              <a:t> </a:t>
            </a:r>
            <a:r>
              <a:rPr kumimoji="0" lang="en-US" sz="2400" b="1" i="1"/>
              <a:t>, I</a:t>
            </a:r>
            <a:r>
              <a:rPr kumimoji="0" lang="en-US" sz="2400" b="1" i="1" baseline="-25000">
                <a:latin typeface="Arial Narrow" pitchFamily="34" charset="0"/>
              </a:rPr>
              <a:t>2</a:t>
            </a:r>
            <a:r>
              <a:rPr kumimoji="0" lang="en-US" sz="2400" b="1" i="1"/>
              <a:t> , I</a:t>
            </a:r>
            <a:r>
              <a:rPr kumimoji="0" lang="en-US" sz="2400" b="1" i="1" baseline="-25000">
                <a:latin typeface="Arial Narrow" pitchFamily="34" charset="0"/>
              </a:rPr>
              <a:t>3</a:t>
            </a:r>
            <a:r>
              <a:rPr kumimoji="0" lang="en-US" sz="2400" b="1" i="1"/>
              <a:t> </a:t>
            </a:r>
            <a:r>
              <a:rPr kumimoji="0" lang="en-US" sz="2400" b="1"/>
              <a:t>:</a:t>
            </a:r>
            <a:endParaRPr kumimoji="0" lang="ru-RU" sz="2400"/>
          </a:p>
        </p:txBody>
      </p:sp>
      <p:sp>
        <p:nvSpPr>
          <p:cNvPr id="213001" name="Rectangle 9"/>
          <p:cNvSpPr>
            <a:spLocks noChangeArrowheads="1"/>
          </p:cNvSpPr>
          <p:nvPr/>
        </p:nvSpPr>
        <p:spPr bwMode="auto">
          <a:xfrm>
            <a:off x="609600" y="3124200"/>
            <a:ext cx="7848600" cy="1187450"/>
          </a:xfrm>
          <a:prstGeom prst="rect">
            <a:avLst/>
          </a:prstGeom>
          <a:noFill/>
          <a:ln w="9525">
            <a:noFill/>
            <a:miter lim="800000"/>
            <a:headEnd/>
            <a:tailEnd/>
          </a:ln>
        </p:spPr>
        <p:txBody>
          <a:bodyPr anchor="ctr">
            <a:spAutoFit/>
          </a:bodyPr>
          <a:lstStyle/>
          <a:p>
            <a:pPr>
              <a:spcBef>
                <a:spcPct val="40000"/>
              </a:spcBef>
            </a:pPr>
            <a:r>
              <a:rPr kumimoji="0" lang="ru-RU" sz="2400" b="1">
                <a:latin typeface="Arial Narrow" pitchFamily="34" charset="0"/>
              </a:rPr>
              <a:t>Выразив из первого уравнения  </a:t>
            </a:r>
            <a:r>
              <a:rPr kumimoji="0" lang="en-US" sz="2400" b="1" i="1"/>
              <a:t>I</a:t>
            </a:r>
            <a:r>
              <a:rPr kumimoji="0" lang="en-US" sz="2400" b="1" i="1" baseline="-25000">
                <a:latin typeface="Arial Narrow" pitchFamily="34" charset="0"/>
              </a:rPr>
              <a:t>2</a:t>
            </a:r>
            <a:r>
              <a:rPr kumimoji="0" lang="en-US" sz="2400" b="1">
                <a:latin typeface="Arial Narrow" pitchFamily="34" charset="0"/>
              </a:rPr>
              <a:t> </a:t>
            </a:r>
            <a:r>
              <a:rPr kumimoji="0" lang="ru-RU" sz="2400" b="1">
                <a:latin typeface="Arial Narrow" pitchFamily="34" charset="0"/>
              </a:rPr>
              <a:t>и</a:t>
            </a:r>
            <a:r>
              <a:rPr kumimoji="0" lang="en-US" sz="2400" b="1">
                <a:latin typeface="Arial Narrow" pitchFamily="34" charset="0"/>
              </a:rPr>
              <a:t> </a:t>
            </a:r>
            <a:r>
              <a:rPr kumimoji="0" lang="ru-RU" sz="2400" b="1">
                <a:latin typeface="Arial Narrow" pitchFamily="34" charset="0"/>
              </a:rPr>
              <a:t>подставив это значение в третье уравнение, получите систему с 2 уравнениями и найдите значения токов.</a:t>
            </a:r>
            <a:endParaRPr kumimoji="0" lang="ru-RU" sz="2400" b="1" i="1"/>
          </a:p>
        </p:txBody>
      </p:sp>
      <p:sp>
        <p:nvSpPr>
          <p:cNvPr id="8199" name="AutoShape 4">
            <a:hlinkClick r:id="rId4" action="ppaction://hlinksldjump" highlightClick="1"/>
          </p:cNvPr>
          <p:cNvSpPr>
            <a:spLocks noChangeArrowheads="1"/>
          </p:cNvSpPr>
          <p:nvPr/>
        </p:nvSpPr>
        <p:spPr bwMode="auto">
          <a:xfrm>
            <a:off x="7772400" y="6019800"/>
            <a:ext cx="685800" cy="381000"/>
          </a:xfrm>
          <a:prstGeom prst="actionButtonBackPrevious">
            <a:avLst/>
          </a:prstGeom>
          <a:solidFill>
            <a:srgbClr val="FF0000"/>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3001"/>
                                        </p:tgtEl>
                                        <p:attrNameLst>
                                          <p:attrName>style.visibility</p:attrName>
                                        </p:attrNameLst>
                                      </p:cBhvr>
                                      <p:to>
                                        <p:strVal val="visible"/>
                                      </p:to>
                                    </p:set>
                                    <p:animEffect transition="in" filter="wipe(up)">
                                      <p:cBhvr>
                                        <p:cTn id="7" dur="2000"/>
                                        <p:tgtEl>
                                          <p:spTgt spid="2130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2994"/>
                                        </p:tgtEl>
                                        <p:attrNameLst>
                                          <p:attrName>style.visibility</p:attrName>
                                        </p:attrNameLst>
                                      </p:cBhvr>
                                      <p:to>
                                        <p:strVal val="visible"/>
                                      </p:to>
                                    </p:set>
                                    <p:animEffect transition="in" filter="wipe(up)">
                                      <p:cBhvr>
                                        <p:cTn id="12" dur="2000"/>
                                        <p:tgtEl>
                                          <p:spTgt spid="212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4" grpId="0"/>
      <p:bldP spid="21300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14400" y="2362200"/>
            <a:ext cx="7315200" cy="1143000"/>
          </a:xfrm>
        </p:spPr>
        <p:txBody>
          <a:bodyPr/>
          <a:lstStyle/>
          <a:p>
            <a:pPr algn="l" eaLnBrk="1" hangingPunct="1"/>
            <a:r>
              <a:rPr lang="ru-RU" sz="3200" b="1" smtClean="0">
                <a:solidFill>
                  <a:schemeClr val="tx1"/>
                </a:solidFill>
              </a:rPr>
              <a:t>1. Численный масштаб плана 1:2500. Определите длину линии на местности (в метрах), если длина этой линии на плане 1 см.</a:t>
            </a:r>
            <a:br>
              <a:rPr lang="ru-RU" sz="3200" b="1" smtClean="0">
                <a:solidFill>
                  <a:schemeClr val="tx1"/>
                </a:solidFill>
              </a:rPr>
            </a:br>
            <a:endParaRPr lang="ru-RU" sz="3200" b="1" smtClean="0">
              <a:solidFill>
                <a:schemeClr val="tx1"/>
              </a:solidFill>
            </a:endParaRPr>
          </a:p>
        </p:txBody>
      </p:sp>
      <p:sp>
        <p:nvSpPr>
          <p:cNvPr id="155655" name="Rectangle 7"/>
          <p:cNvSpPr>
            <a:spLocks noChangeArrowheads="1"/>
          </p:cNvSpPr>
          <p:nvPr/>
        </p:nvSpPr>
        <p:spPr bwMode="auto">
          <a:xfrm>
            <a:off x="457200" y="609600"/>
            <a:ext cx="8305800" cy="8382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defRPr/>
            </a:pPr>
            <a:r>
              <a:rPr kumimoji="0" lang="ru-RU" sz="4000" b="1">
                <a:solidFill>
                  <a:srgbClr val="FF0000"/>
                </a:solidFill>
                <a:effectLst>
                  <a:outerShdw blurRad="38100" dist="38100" dir="2700000" algn="tl">
                    <a:srgbClr val="000000"/>
                  </a:outerShdw>
                </a:effectLst>
                <a:latin typeface="Arial Narrow" pitchFamily="34" charset="0"/>
              </a:rPr>
              <a:t>Математика в геодезии</a:t>
            </a:r>
          </a:p>
        </p:txBody>
      </p:sp>
      <p:sp>
        <p:nvSpPr>
          <p:cNvPr id="155656" name="Rectangle 8"/>
          <p:cNvSpPr>
            <a:spLocks noChangeArrowheads="1"/>
          </p:cNvSpPr>
          <p:nvPr/>
        </p:nvSpPr>
        <p:spPr bwMode="auto">
          <a:xfrm>
            <a:off x="1143000" y="4267200"/>
            <a:ext cx="4572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a:t>
            </a:r>
            <a:r>
              <a:rPr kumimoji="0" lang="en-US" sz="3200" b="1" i="1">
                <a:solidFill>
                  <a:srgbClr val="FF0000"/>
                </a:solidFill>
              </a:rPr>
              <a:t>l</a:t>
            </a:r>
            <a:r>
              <a:rPr kumimoji="0" lang="ru-RU" sz="3200" b="1" i="1" baseline="-25000">
                <a:solidFill>
                  <a:srgbClr val="FF0000"/>
                </a:solidFill>
                <a:latin typeface="Arial Narrow" pitchFamily="34" charset="0"/>
              </a:rPr>
              <a:t>м</a:t>
            </a:r>
            <a:r>
              <a:rPr kumimoji="0" lang="ru-RU" sz="3200" b="1" i="1">
                <a:solidFill>
                  <a:srgbClr val="FF0000"/>
                </a:solidFill>
                <a:latin typeface="Arial Narrow" pitchFamily="34" charset="0"/>
              </a:rPr>
              <a:t>=25м.</a:t>
            </a:r>
          </a:p>
        </p:txBody>
      </p:sp>
      <p:pic>
        <p:nvPicPr>
          <p:cNvPr id="58373" name="Picture 11" descr="BD05091_"/>
          <p:cNvPicPr>
            <a:picLocks noChangeAspect="1" noChangeArrowheads="1"/>
          </p:cNvPicPr>
          <p:nvPr/>
        </p:nvPicPr>
        <p:blipFill>
          <a:blip r:embed="rId2"/>
          <a:srcRect/>
          <a:stretch>
            <a:fillRect/>
          </a:stretch>
        </p:blipFill>
        <p:spPr bwMode="auto">
          <a:xfrm>
            <a:off x="5486400" y="3581400"/>
            <a:ext cx="2895600" cy="263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5656"/>
                                        </p:tgtEl>
                                        <p:attrNameLst>
                                          <p:attrName>style.visibility</p:attrName>
                                        </p:attrNameLst>
                                      </p:cBhvr>
                                      <p:to>
                                        <p:strVal val="visible"/>
                                      </p:to>
                                    </p:set>
                                    <p:animEffect transition="in" filter="wipe(up)">
                                      <p:cBhvr>
                                        <p:cTn id="7" dur="2000"/>
                                        <p:tgtEl>
                                          <p:spTgt spid="155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Grp="1" noChangeArrowheads="1"/>
          </p:cNvSpPr>
          <p:nvPr>
            <p:ph type="title"/>
          </p:nvPr>
        </p:nvSpPr>
        <p:spPr>
          <a:xfrm>
            <a:off x="685800" y="1066800"/>
            <a:ext cx="8077200" cy="2057400"/>
          </a:xfrm>
        </p:spPr>
        <p:txBody>
          <a:bodyPr/>
          <a:lstStyle/>
          <a:p>
            <a:pPr algn="l" eaLnBrk="1" hangingPunct="1"/>
            <a:r>
              <a:rPr lang="ru-RU" sz="3600" b="1" smtClean="0"/>
              <a:t>2. Длина линии на местности</a:t>
            </a:r>
            <a:r>
              <a:rPr lang="en-US" sz="3600" b="1" smtClean="0"/>
              <a:t> </a:t>
            </a:r>
            <a:r>
              <a:rPr lang="en-US" sz="3600" b="1" i="1" smtClean="0">
                <a:latin typeface="Times New Roman" pitchFamily="18" charset="0"/>
              </a:rPr>
              <a:t>l</a:t>
            </a:r>
            <a:r>
              <a:rPr lang="ru-RU" sz="3600" b="1" i="1" baseline="-25000" smtClean="0"/>
              <a:t>м</a:t>
            </a:r>
            <a:r>
              <a:rPr lang="ru-RU" sz="3600" b="1" smtClean="0"/>
              <a:t>=183,45 м. Определите с точностью до 1 мм ее длину</a:t>
            </a:r>
            <a:r>
              <a:rPr lang="en-US" sz="3600" b="1" smtClean="0"/>
              <a:t> </a:t>
            </a:r>
            <a:r>
              <a:rPr lang="ru-RU" sz="3600" b="1" smtClean="0"/>
              <a:t> </a:t>
            </a:r>
            <a:r>
              <a:rPr lang="en-US" sz="3600" b="1" i="1" smtClean="0">
                <a:latin typeface="Times New Roman" pitchFamily="18" charset="0"/>
              </a:rPr>
              <a:t>l</a:t>
            </a:r>
            <a:r>
              <a:rPr lang="ru-RU" sz="3600" b="1" i="1" baseline="-25000" smtClean="0"/>
              <a:t>пл</a:t>
            </a:r>
            <a:r>
              <a:rPr lang="ru-RU" sz="3600" b="1" smtClean="0"/>
              <a:t> на плане масштаба 1:1000.</a:t>
            </a:r>
          </a:p>
        </p:txBody>
      </p:sp>
      <p:sp>
        <p:nvSpPr>
          <p:cNvPr id="180229" name="Rectangle 5"/>
          <p:cNvSpPr>
            <a:spLocks noChangeArrowheads="1"/>
          </p:cNvSpPr>
          <p:nvPr/>
        </p:nvSpPr>
        <p:spPr bwMode="auto">
          <a:xfrm>
            <a:off x="990600" y="4267200"/>
            <a:ext cx="4572000" cy="685800"/>
          </a:xfrm>
          <a:prstGeom prst="rect">
            <a:avLst/>
          </a:prstGeom>
          <a:noFill/>
          <a:ln w="9525">
            <a:noFill/>
            <a:miter lim="800000"/>
            <a:headEnd/>
            <a:tailEnd/>
          </a:ln>
        </p:spPr>
        <p:txBody>
          <a:bodyPr lIns="92075" tIns="46038" rIns="92075" bIns="46038" anchor="ctr"/>
          <a:lstStyle/>
          <a:p>
            <a:r>
              <a:rPr kumimoji="0" lang="ru-RU" sz="3600" b="1" i="1">
                <a:solidFill>
                  <a:srgbClr val="FF0000"/>
                </a:solidFill>
                <a:latin typeface="Arial Narrow" pitchFamily="34" charset="0"/>
              </a:rPr>
              <a:t>Ответ: </a:t>
            </a:r>
            <a:r>
              <a:rPr kumimoji="0" lang="en-US" sz="3600" b="1" i="1">
                <a:solidFill>
                  <a:srgbClr val="FF0000"/>
                </a:solidFill>
              </a:rPr>
              <a:t>l</a:t>
            </a:r>
            <a:r>
              <a:rPr kumimoji="0" lang="ru-RU" sz="3600" b="1" i="1" baseline="-25000">
                <a:solidFill>
                  <a:srgbClr val="FF0000"/>
                </a:solidFill>
                <a:latin typeface="Arial Narrow" pitchFamily="34" charset="0"/>
              </a:rPr>
              <a:t>пл</a:t>
            </a:r>
            <a:r>
              <a:rPr kumimoji="0" lang="ru-RU" sz="3600" b="1" i="1">
                <a:solidFill>
                  <a:srgbClr val="FF0000"/>
                </a:solidFill>
                <a:latin typeface="Arial Narrow" pitchFamily="34" charset="0"/>
              </a:rPr>
              <a:t>≈183мм.</a:t>
            </a:r>
          </a:p>
        </p:txBody>
      </p:sp>
      <p:pic>
        <p:nvPicPr>
          <p:cNvPr id="59396" name="Picture 8" descr="BD05102_"/>
          <p:cNvPicPr>
            <a:picLocks noChangeAspect="1" noChangeArrowheads="1"/>
          </p:cNvPicPr>
          <p:nvPr/>
        </p:nvPicPr>
        <p:blipFill>
          <a:blip r:embed="rId2"/>
          <a:srcRect/>
          <a:stretch>
            <a:fillRect/>
          </a:stretch>
        </p:blipFill>
        <p:spPr bwMode="auto">
          <a:xfrm>
            <a:off x="5105400" y="3505200"/>
            <a:ext cx="3200400" cy="2270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0229"/>
                                        </p:tgtEl>
                                        <p:attrNameLst>
                                          <p:attrName>style.visibility</p:attrName>
                                        </p:attrNameLst>
                                      </p:cBhvr>
                                      <p:to>
                                        <p:strVal val="visible"/>
                                      </p:to>
                                    </p:set>
                                    <p:animEffect transition="in" filter="wipe(up)">
                                      <p:cBhvr>
                                        <p:cTn id="7" dur="2000"/>
                                        <p:tgtEl>
                                          <p:spTgt spid="180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14400" y="1828800"/>
            <a:ext cx="7315200" cy="1143000"/>
          </a:xfrm>
        </p:spPr>
        <p:txBody>
          <a:bodyPr/>
          <a:lstStyle/>
          <a:p>
            <a:pPr algn="l" eaLnBrk="1" hangingPunct="1"/>
            <a:r>
              <a:rPr lang="ru-RU" sz="3200" b="1" smtClean="0">
                <a:solidFill>
                  <a:schemeClr val="tx1"/>
                </a:solidFill>
              </a:rPr>
              <a:t>3. Численный масштаб плана 1:2000. Определите длину линии на местности (в метрах), если длина этой линии на плане 8,62 см.</a:t>
            </a:r>
            <a:br>
              <a:rPr lang="ru-RU" sz="3200" b="1" smtClean="0">
                <a:solidFill>
                  <a:schemeClr val="tx1"/>
                </a:solidFill>
              </a:rPr>
            </a:br>
            <a:endParaRPr lang="ru-RU" sz="3200" b="1" smtClean="0">
              <a:solidFill>
                <a:schemeClr val="tx1"/>
              </a:solidFill>
            </a:endParaRPr>
          </a:p>
        </p:txBody>
      </p:sp>
      <p:sp>
        <p:nvSpPr>
          <p:cNvPr id="182276" name="Rectangle 4"/>
          <p:cNvSpPr>
            <a:spLocks noChangeArrowheads="1"/>
          </p:cNvSpPr>
          <p:nvPr/>
        </p:nvSpPr>
        <p:spPr bwMode="auto">
          <a:xfrm>
            <a:off x="990600" y="4267200"/>
            <a:ext cx="4572000" cy="685800"/>
          </a:xfrm>
          <a:prstGeom prst="rect">
            <a:avLst/>
          </a:prstGeom>
          <a:noFill/>
          <a:ln w="9525">
            <a:noFill/>
            <a:miter lim="800000"/>
            <a:headEnd/>
            <a:tailEnd/>
          </a:ln>
        </p:spPr>
        <p:txBody>
          <a:bodyPr lIns="92075" tIns="46038" rIns="92075" bIns="46038" anchor="ctr"/>
          <a:lstStyle/>
          <a:p>
            <a:r>
              <a:rPr kumimoji="0" lang="ru-RU" sz="3200" b="1" i="1">
                <a:solidFill>
                  <a:srgbClr val="FF0000"/>
                </a:solidFill>
                <a:latin typeface="Arial Narrow" pitchFamily="34" charset="0"/>
              </a:rPr>
              <a:t>Ответ: </a:t>
            </a:r>
            <a:r>
              <a:rPr kumimoji="0" lang="en-US" sz="3200" b="1" i="1">
                <a:solidFill>
                  <a:srgbClr val="FF0000"/>
                </a:solidFill>
              </a:rPr>
              <a:t>l</a:t>
            </a:r>
            <a:r>
              <a:rPr kumimoji="0" lang="ru-RU" sz="3200" b="1" i="1" baseline="-25000">
                <a:solidFill>
                  <a:srgbClr val="FF0000"/>
                </a:solidFill>
                <a:latin typeface="Arial Narrow" pitchFamily="34" charset="0"/>
              </a:rPr>
              <a:t>м</a:t>
            </a:r>
            <a:r>
              <a:rPr kumimoji="0" lang="ru-RU" sz="3200" b="1" i="1">
                <a:solidFill>
                  <a:srgbClr val="FF0000"/>
                </a:solidFill>
                <a:latin typeface="Arial Narrow" pitchFamily="34" charset="0"/>
              </a:rPr>
              <a:t>=172,4 м.</a:t>
            </a:r>
          </a:p>
        </p:txBody>
      </p:sp>
      <p:pic>
        <p:nvPicPr>
          <p:cNvPr id="60420" name="Picture 5" descr="COMPASS"/>
          <p:cNvPicPr>
            <a:picLocks noChangeAspect="1" noChangeArrowheads="1"/>
          </p:cNvPicPr>
          <p:nvPr/>
        </p:nvPicPr>
        <p:blipFill>
          <a:blip r:embed="rId2"/>
          <a:srcRect/>
          <a:stretch>
            <a:fillRect/>
          </a:stretch>
        </p:blipFill>
        <p:spPr bwMode="auto">
          <a:xfrm>
            <a:off x="5638800" y="2743200"/>
            <a:ext cx="2624138"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2276"/>
                                        </p:tgtEl>
                                        <p:attrNameLst>
                                          <p:attrName>style.visibility</p:attrName>
                                        </p:attrNameLst>
                                      </p:cBhvr>
                                      <p:to>
                                        <p:strVal val="visible"/>
                                      </p:to>
                                    </p:set>
                                    <p:animEffect transition="in" filter="wipe(up)">
                                      <p:cBhvr>
                                        <p:cTn id="7" dur="2000"/>
                                        <p:tgtEl>
                                          <p:spTgt spid="182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1066800"/>
            <a:ext cx="7772400" cy="2057400"/>
          </a:xfrm>
        </p:spPr>
        <p:txBody>
          <a:bodyPr/>
          <a:lstStyle/>
          <a:p>
            <a:pPr algn="l" eaLnBrk="1" hangingPunct="1"/>
            <a:r>
              <a:rPr lang="ru-RU" sz="3600" b="1" smtClean="0"/>
              <a:t>4. Длина линии на плане </a:t>
            </a:r>
            <a:r>
              <a:rPr lang="en-US" sz="3600" b="1" smtClean="0"/>
              <a:t> </a:t>
            </a:r>
            <a:r>
              <a:rPr lang="en-US" sz="3600" b="1" i="1" smtClean="0">
                <a:latin typeface="Times New Roman" pitchFamily="18" charset="0"/>
              </a:rPr>
              <a:t>l</a:t>
            </a:r>
            <a:r>
              <a:rPr lang="ru-RU" sz="3600" b="1" i="1" baseline="-25000" smtClean="0"/>
              <a:t>пл</a:t>
            </a:r>
            <a:r>
              <a:rPr lang="ru-RU" sz="3600" b="1" smtClean="0"/>
              <a:t>=16,5 см, на местности ее длина равна </a:t>
            </a:r>
            <a:r>
              <a:rPr lang="en-US" sz="3600" b="1" smtClean="0"/>
              <a:t> </a:t>
            </a:r>
            <a:r>
              <a:rPr lang="en-US" sz="3600" b="1" i="1" smtClean="0">
                <a:latin typeface="Times New Roman" pitchFamily="18" charset="0"/>
              </a:rPr>
              <a:t>l</a:t>
            </a:r>
            <a:r>
              <a:rPr lang="ru-RU" sz="3600" b="1" i="1" baseline="-25000" smtClean="0"/>
              <a:t>м</a:t>
            </a:r>
            <a:r>
              <a:rPr lang="ru-RU" sz="3600" b="1" smtClean="0"/>
              <a:t>=825 м. Определите численный масштаб плана.</a:t>
            </a:r>
          </a:p>
        </p:txBody>
      </p:sp>
      <p:sp>
        <p:nvSpPr>
          <p:cNvPr id="181251" name="Rectangle 3"/>
          <p:cNvSpPr>
            <a:spLocks noChangeArrowheads="1"/>
          </p:cNvSpPr>
          <p:nvPr/>
        </p:nvSpPr>
        <p:spPr bwMode="auto">
          <a:xfrm>
            <a:off x="990600" y="4267200"/>
            <a:ext cx="4572000" cy="685800"/>
          </a:xfrm>
          <a:prstGeom prst="rect">
            <a:avLst/>
          </a:prstGeom>
          <a:noFill/>
          <a:ln w="9525">
            <a:noFill/>
            <a:miter lim="800000"/>
            <a:headEnd/>
            <a:tailEnd/>
          </a:ln>
        </p:spPr>
        <p:txBody>
          <a:bodyPr lIns="92075" tIns="46038" rIns="92075" bIns="46038" anchor="ctr"/>
          <a:lstStyle/>
          <a:p>
            <a:r>
              <a:rPr kumimoji="0" lang="ru-RU" sz="3600" b="1" i="1">
                <a:solidFill>
                  <a:srgbClr val="FF0000"/>
                </a:solidFill>
                <a:latin typeface="Arial Narrow" pitchFamily="34" charset="0"/>
              </a:rPr>
              <a:t>Ответ: 1:5000.</a:t>
            </a:r>
          </a:p>
        </p:txBody>
      </p:sp>
      <p:pic>
        <p:nvPicPr>
          <p:cNvPr id="61444" name="Picture 6" descr="BS01044_"/>
          <p:cNvPicPr>
            <a:picLocks noChangeAspect="1" noChangeArrowheads="1"/>
          </p:cNvPicPr>
          <p:nvPr/>
        </p:nvPicPr>
        <p:blipFill>
          <a:blip r:embed="rId2"/>
          <a:srcRect/>
          <a:stretch>
            <a:fillRect/>
          </a:stretch>
        </p:blipFill>
        <p:spPr bwMode="auto">
          <a:xfrm>
            <a:off x="5410200" y="3352800"/>
            <a:ext cx="2667000" cy="25161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1251"/>
                                        </p:tgtEl>
                                        <p:attrNameLst>
                                          <p:attrName>style.visibility</p:attrName>
                                        </p:attrNameLst>
                                      </p:cBhvr>
                                      <p:to>
                                        <p:strVal val="visible"/>
                                      </p:to>
                                    </p:set>
                                    <p:animEffect transition="in" filter="wipe(up)">
                                      <p:cBhvr>
                                        <p:cTn id="7" dur="2000"/>
                                        <p:tgtEl>
                                          <p:spTgt spid="181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1066800"/>
            <a:ext cx="7772400" cy="2057400"/>
          </a:xfrm>
        </p:spPr>
        <p:txBody>
          <a:bodyPr/>
          <a:lstStyle/>
          <a:p>
            <a:pPr algn="l" eaLnBrk="1" hangingPunct="1"/>
            <a:r>
              <a:rPr lang="ru-RU" sz="3600" b="1" smtClean="0"/>
              <a:t>5. На плане масштаба 1:5000 </a:t>
            </a:r>
            <a:r>
              <a:rPr lang="en-US" sz="3600" b="1" smtClean="0"/>
              <a:t> </a:t>
            </a:r>
            <a:r>
              <a:rPr lang="ru-RU" sz="3600" b="1" smtClean="0"/>
              <a:t>площадь участка равна </a:t>
            </a:r>
            <a:r>
              <a:rPr lang="en-US" sz="3600" b="1" i="1" smtClean="0"/>
              <a:t>S</a:t>
            </a:r>
            <a:r>
              <a:rPr lang="ru-RU" sz="3600" b="1" i="1" baseline="-25000" smtClean="0"/>
              <a:t>пл</a:t>
            </a:r>
            <a:r>
              <a:rPr lang="ru-RU" sz="3600" b="1" smtClean="0"/>
              <a:t>=1</a:t>
            </a:r>
            <a:r>
              <a:rPr lang="en-US" sz="3600" b="1" smtClean="0"/>
              <a:t>0,8 </a:t>
            </a:r>
            <a:r>
              <a:rPr lang="ru-RU" sz="3600" b="1" smtClean="0"/>
              <a:t>см</a:t>
            </a:r>
            <a:r>
              <a:rPr lang="en-US" sz="3600" b="1" baseline="30000" smtClean="0"/>
              <a:t>2</a:t>
            </a:r>
            <a:r>
              <a:rPr lang="ru-RU" sz="3600" b="1" smtClean="0"/>
              <a:t>. Определите его площадь на местности  </a:t>
            </a:r>
            <a:r>
              <a:rPr lang="en-US" sz="3600" b="1" i="1" smtClean="0"/>
              <a:t>S</a:t>
            </a:r>
            <a:r>
              <a:rPr lang="ru-RU" sz="3600" b="1" i="1" baseline="-25000" smtClean="0"/>
              <a:t>м</a:t>
            </a:r>
            <a:r>
              <a:rPr lang="ru-RU" sz="3600" b="1" smtClean="0"/>
              <a:t>  в гектарах.</a:t>
            </a:r>
          </a:p>
        </p:txBody>
      </p:sp>
      <p:sp>
        <p:nvSpPr>
          <p:cNvPr id="183299" name="Rectangle 3"/>
          <p:cNvSpPr>
            <a:spLocks noChangeArrowheads="1"/>
          </p:cNvSpPr>
          <p:nvPr/>
        </p:nvSpPr>
        <p:spPr bwMode="auto">
          <a:xfrm>
            <a:off x="990600" y="4267200"/>
            <a:ext cx="4572000" cy="685800"/>
          </a:xfrm>
          <a:prstGeom prst="rect">
            <a:avLst/>
          </a:prstGeom>
          <a:noFill/>
          <a:ln w="9525">
            <a:noFill/>
            <a:miter lim="800000"/>
            <a:headEnd/>
            <a:tailEnd/>
          </a:ln>
        </p:spPr>
        <p:txBody>
          <a:bodyPr lIns="92075" tIns="46038" rIns="92075" bIns="46038" anchor="ctr"/>
          <a:lstStyle/>
          <a:p>
            <a:r>
              <a:rPr kumimoji="0" lang="ru-RU" sz="3600" b="1" i="1">
                <a:solidFill>
                  <a:srgbClr val="FF0000"/>
                </a:solidFill>
                <a:latin typeface="Arial Narrow" pitchFamily="34" charset="0"/>
              </a:rPr>
              <a:t>Ответ: 2,7 га.</a:t>
            </a:r>
          </a:p>
        </p:txBody>
      </p:sp>
      <p:pic>
        <p:nvPicPr>
          <p:cNvPr id="62468" name="Picture 3" descr="COBJ063"/>
          <p:cNvPicPr>
            <a:picLocks noChangeAspect="1" noChangeArrowheads="1"/>
          </p:cNvPicPr>
          <p:nvPr/>
        </p:nvPicPr>
        <p:blipFill>
          <a:blip r:embed="rId2"/>
          <a:srcRect/>
          <a:stretch>
            <a:fillRect/>
          </a:stretch>
        </p:blipFill>
        <p:spPr bwMode="auto">
          <a:xfrm>
            <a:off x="3962400" y="2895600"/>
            <a:ext cx="4714875" cy="18446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3299"/>
                                        </p:tgtEl>
                                        <p:attrNameLst>
                                          <p:attrName>style.visibility</p:attrName>
                                        </p:attrNameLst>
                                      </p:cBhvr>
                                      <p:to>
                                        <p:strVal val="visible"/>
                                      </p:to>
                                    </p:set>
                                    <p:animEffect transition="in" filter="wipe(up)">
                                      <p:cBhvr>
                                        <p:cTn id="7" dur="2000"/>
                                        <p:tgtEl>
                                          <p:spTgt spid="183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3491" name="Rectangle 4"/>
          <p:cNvSpPr>
            <a:spLocks noChangeArrowheads="1"/>
          </p:cNvSpPr>
          <p:nvPr/>
        </p:nvSpPr>
        <p:spPr bwMode="auto">
          <a:xfrm>
            <a:off x="609600" y="1066800"/>
            <a:ext cx="8153400" cy="4789488"/>
          </a:xfrm>
          <a:prstGeom prst="rect">
            <a:avLst/>
          </a:prstGeom>
          <a:noFill/>
          <a:ln w="9525">
            <a:noFill/>
            <a:miter lim="800000"/>
            <a:headEnd/>
            <a:tailEnd/>
          </a:ln>
        </p:spPr>
        <p:txBody>
          <a:bodyPr anchor="ctr">
            <a:spAutoFit/>
          </a:bodyPr>
          <a:lstStyle/>
          <a:p>
            <a:r>
              <a:rPr kumimoji="0" lang="ru-RU" sz="2800" b="1">
                <a:latin typeface="Arial Narrow" pitchFamily="34" charset="0"/>
              </a:rPr>
              <a:t>   6. При проектировании трасс автомобильных дорог важным элементом является обеспечение безопасного движения автотранспорта на поворотах дороги, подъемах и спусках. </a:t>
            </a:r>
          </a:p>
          <a:p>
            <a:endParaRPr kumimoji="0" lang="ru-RU" sz="2800" b="1">
              <a:latin typeface="Arial Narrow" pitchFamily="34" charset="0"/>
            </a:endParaRPr>
          </a:p>
          <a:p>
            <a:r>
              <a:rPr kumimoji="0" lang="ru-RU" sz="2800" b="1">
                <a:latin typeface="Arial Narrow" pitchFamily="34" charset="0"/>
              </a:rPr>
              <a:t>   Для плавного перехода движущегося автомобиля от прямолинейного участка дороги на круговую орбиту и наоборот применяют переходные кривые.  В качестве переходных кривых могут быть использованы различные кривые ( кубическая парабола, лемниската, клотоида и т.д.).</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916b4b0ba789"/>
          <p:cNvPicPr>
            <a:picLocks noChangeAspect="1" noChangeArrowheads="1"/>
          </p:cNvPicPr>
          <p:nvPr/>
        </p:nvPicPr>
        <p:blipFill>
          <a:blip r:embed="rId2"/>
          <a:srcRect/>
          <a:stretch>
            <a:fillRect/>
          </a:stretch>
        </p:blipFill>
        <p:spPr bwMode="auto">
          <a:xfrm>
            <a:off x="457200" y="457200"/>
            <a:ext cx="8305800" cy="5919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4515" name="Rectangle 4"/>
          <p:cNvSpPr>
            <a:spLocks noChangeArrowheads="1"/>
          </p:cNvSpPr>
          <p:nvPr/>
        </p:nvSpPr>
        <p:spPr bwMode="auto">
          <a:xfrm>
            <a:off x="4267200" y="990600"/>
            <a:ext cx="4572000" cy="4838700"/>
          </a:xfrm>
          <a:prstGeom prst="rect">
            <a:avLst/>
          </a:prstGeom>
          <a:noFill/>
          <a:ln w="9525">
            <a:noFill/>
            <a:miter lim="800000"/>
            <a:headEnd/>
            <a:tailEnd/>
          </a:ln>
        </p:spPr>
        <p:txBody>
          <a:bodyPr anchor="ctr">
            <a:spAutoFit/>
          </a:bodyPr>
          <a:lstStyle/>
          <a:p>
            <a:r>
              <a:rPr kumimoji="0" lang="ru-RU" sz="2400" b="1">
                <a:latin typeface="Arial Narrow" pitchFamily="34" charset="0"/>
              </a:rPr>
              <a:t>Клотоида (радоида или радиоидальная спираль или спираль Корню) представляет собой спираль, для которой радиус кривизны обратно пропорционален длине дуги. Кривая симметрична относительно начала координат, которая одновременно является точкой перегиба кривой. Обычно используется часть клотоиды в     </a:t>
            </a:r>
            <a:r>
              <a:rPr kumimoji="0" lang="en-US" sz="2400" b="1">
                <a:latin typeface="Arial Narrow" pitchFamily="34" charset="0"/>
              </a:rPr>
              <a:t>I</a:t>
            </a:r>
            <a:r>
              <a:rPr kumimoji="0" lang="ru-RU" sz="2400" b="1">
                <a:latin typeface="Arial Narrow" pitchFamily="34" charset="0"/>
              </a:rPr>
              <a:t> четверти с асимптотической точкой М.</a:t>
            </a:r>
          </a:p>
        </p:txBody>
      </p:sp>
      <p:pic>
        <p:nvPicPr>
          <p:cNvPr id="64516" name="Picture 6" descr="10052011011"/>
          <p:cNvPicPr>
            <a:picLocks noChangeAspect="1" noChangeArrowheads="1"/>
          </p:cNvPicPr>
          <p:nvPr/>
        </p:nvPicPr>
        <p:blipFill>
          <a:blip r:embed="rId2" cstate="email"/>
          <a:srcRect/>
          <a:stretch>
            <a:fillRect/>
          </a:stretch>
        </p:blipFill>
        <p:spPr bwMode="auto">
          <a:xfrm>
            <a:off x="609600" y="1295400"/>
            <a:ext cx="3276600" cy="3810000"/>
          </a:xfrm>
          <a:prstGeom prst="rect">
            <a:avLst/>
          </a:prstGeom>
          <a:noFill/>
          <a:ln w="9525">
            <a:noFill/>
            <a:miter lim="800000"/>
            <a:headEnd/>
            <a:tailEnd/>
          </a:ln>
        </p:spPr>
      </p:pic>
      <p:sp>
        <p:nvSpPr>
          <p:cNvPr id="64517" name="Rectangle 7"/>
          <p:cNvSpPr>
            <a:spLocks noGrp="1" noChangeArrowheads="1"/>
          </p:cNvSpPr>
          <p:nvPr>
            <p:ph type="title"/>
          </p:nvPr>
        </p:nvSpPr>
        <p:spPr>
          <a:xfrm>
            <a:off x="685800" y="5105400"/>
            <a:ext cx="3352800" cy="533400"/>
          </a:xfrm>
          <a:noFill/>
        </p:spPr>
        <p:txBody>
          <a:bodyPr/>
          <a:lstStyle/>
          <a:p>
            <a:pPr algn="l" eaLnBrk="1" hangingPunct="1"/>
            <a:r>
              <a:rPr lang="ru-RU" sz="1800" b="1" smtClean="0"/>
              <a:t>Клотоидная кривая закругления</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5539" name="Rectangle 4"/>
          <p:cNvSpPr>
            <a:spLocks noChangeArrowheads="1"/>
          </p:cNvSpPr>
          <p:nvPr/>
        </p:nvSpPr>
        <p:spPr bwMode="auto">
          <a:xfrm>
            <a:off x="762000" y="3581400"/>
            <a:ext cx="7848600" cy="3013075"/>
          </a:xfrm>
          <a:prstGeom prst="rect">
            <a:avLst/>
          </a:prstGeom>
          <a:noFill/>
          <a:ln w="9525">
            <a:noFill/>
            <a:miter lim="800000"/>
            <a:headEnd/>
            <a:tailEnd/>
          </a:ln>
        </p:spPr>
        <p:txBody>
          <a:bodyPr anchor="ctr">
            <a:spAutoFit/>
          </a:bodyPr>
          <a:lstStyle/>
          <a:p>
            <a:r>
              <a:rPr kumimoji="0" lang="ru-RU" sz="2400" b="1">
                <a:latin typeface="Arial Narrow" pitchFamily="34" charset="0"/>
              </a:rPr>
              <a:t>Клотоида - кривая, у которой кривизна изменяется линейно как функция длины дуги.  </a:t>
            </a:r>
          </a:p>
          <a:p>
            <a:r>
              <a:rPr kumimoji="0" lang="ru-RU" sz="2400" b="1">
                <a:latin typeface="Arial Narrow" pitchFamily="34" charset="0"/>
              </a:rPr>
              <a:t>Она используется как переходная дуга в дорожном строительстве. Когда участок дороги имеет форму клотоиды, руль поворачивается равномерно. Такая форма дороги позволяет преодолевать поворот без существенного снижения скорости.</a:t>
            </a:r>
          </a:p>
          <a:p>
            <a:endParaRPr kumimoji="0" lang="ru-RU" sz="2400" b="1">
              <a:latin typeface="Arial Narrow" pitchFamily="34" charset="0"/>
            </a:endParaRPr>
          </a:p>
        </p:txBody>
      </p:sp>
      <p:pic>
        <p:nvPicPr>
          <p:cNvPr id="65540" name="Picture 6" descr="Image136"/>
          <p:cNvPicPr>
            <a:picLocks noChangeAspect="1" noChangeArrowheads="1"/>
          </p:cNvPicPr>
          <p:nvPr/>
        </p:nvPicPr>
        <p:blipFill>
          <a:blip r:embed="rId2"/>
          <a:srcRect/>
          <a:stretch>
            <a:fillRect/>
          </a:stretch>
        </p:blipFill>
        <p:spPr bwMode="auto">
          <a:xfrm>
            <a:off x="1752600" y="609600"/>
            <a:ext cx="5181600"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6563" name="Rectangle 3"/>
          <p:cNvSpPr>
            <a:spLocks noChangeArrowheads="1"/>
          </p:cNvSpPr>
          <p:nvPr/>
        </p:nvSpPr>
        <p:spPr bwMode="auto">
          <a:xfrm>
            <a:off x="838200" y="4373563"/>
            <a:ext cx="7391400" cy="1917700"/>
          </a:xfrm>
          <a:prstGeom prst="rect">
            <a:avLst/>
          </a:prstGeom>
          <a:noFill/>
          <a:ln w="9525">
            <a:noFill/>
            <a:miter lim="800000"/>
            <a:headEnd/>
            <a:tailEnd/>
          </a:ln>
        </p:spPr>
        <p:txBody>
          <a:bodyPr anchor="ctr">
            <a:spAutoFit/>
          </a:bodyPr>
          <a:lstStyle/>
          <a:p>
            <a:r>
              <a:rPr kumimoji="0" lang="ru-RU" sz="2400" b="1">
                <a:latin typeface="Arial Narrow" pitchFamily="34" charset="0"/>
              </a:rPr>
              <a:t>Исходные данные</a:t>
            </a:r>
            <a:r>
              <a:rPr kumimoji="0" lang="ru-RU"/>
              <a:t> </a:t>
            </a:r>
            <a:r>
              <a:rPr kumimoji="0" lang="ru-RU" sz="2400" b="1">
                <a:latin typeface="Arial Narrow" pitchFamily="34" charset="0"/>
              </a:rPr>
              <a:t>биклоиды с круговой вставкой:</a:t>
            </a:r>
          </a:p>
          <a:p>
            <a:r>
              <a:rPr kumimoji="0" lang="ru-RU" sz="2400">
                <a:latin typeface="Arial Narrow" pitchFamily="34" charset="0"/>
              </a:rPr>
              <a:t>параметр первой клотоиды </a:t>
            </a:r>
            <a:r>
              <a:rPr kumimoji="0" lang="ru-RU" sz="2400" i="1">
                <a:latin typeface="Arial Narrow" pitchFamily="34" charset="0"/>
              </a:rPr>
              <a:t>А</a:t>
            </a:r>
            <a:r>
              <a:rPr kumimoji="0" lang="ru-RU" sz="2400" i="1" baseline="-25000">
                <a:latin typeface="Arial Narrow" pitchFamily="34" charset="0"/>
              </a:rPr>
              <a:t>1</a:t>
            </a:r>
            <a:r>
              <a:rPr kumimoji="0" lang="ru-RU" sz="2400">
                <a:latin typeface="Arial Narrow" pitchFamily="34" charset="0"/>
              </a:rPr>
              <a:t>=1240 м,</a:t>
            </a:r>
          </a:p>
          <a:p>
            <a:r>
              <a:rPr kumimoji="0" lang="ru-RU" sz="2400">
                <a:latin typeface="Arial Narrow" pitchFamily="34" charset="0"/>
              </a:rPr>
              <a:t>параметр второй клотоиды </a:t>
            </a:r>
            <a:r>
              <a:rPr kumimoji="0" lang="ru-RU" sz="2400" i="1">
                <a:latin typeface="Arial Narrow" pitchFamily="34" charset="0"/>
              </a:rPr>
              <a:t>А</a:t>
            </a:r>
            <a:r>
              <a:rPr kumimoji="0" lang="ru-RU" sz="2400" i="1" baseline="-25000">
                <a:latin typeface="Arial Narrow" pitchFamily="34" charset="0"/>
              </a:rPr>
              <a:t>2</a:t>
            </a:r>
            <a:r>
              <a:rPr kumimoji="0" lang="ru-RU" sz="2400">
                <a:latin typeface="Arial Narrow" pitchFamily="34" charset="0"/>
              </a:rPr>
              <a:t>=1300 м,</a:t>
            </a:r>
          </a:p>
          <a:p>
            <a:r>
              <a:rPr kumimoji="0" lang="ru-RU" sz="2400">
                <a:latin typeface="Arial Narrow" pitchFamily="34" charset="0"/>
              </a:rPr>
              <a:t>радиус круговой кривой </a:t>
            </a:r>
            <a:r>
              <a:rPr kumimoji="0" lang="en-US" sz="2400" i="1">
                <a:latin typeface="Arial Narrow" pitchFamily="34" charset="0"/>
              </a:rPr>
              <a:t>R</a:t>
            </a:r>
            <a:r>
              <a:rPr kumimoji="0" lang="en-US" sz="2400" i="1" baseline="-25000">
                <a:latin typeface="Arial Narrow" pitchFamily="34" charset="0"/>
              </a:rPr>
              <a:t>k</a:t>
            </a:r>
            <a:r>
              <a:rPr kumimoji="0" lang="en-US" sz="2400">
                <a:latin typeface="Arial Narrow" pitchFamily="34" charset="0"/>
              </a:rPr>
              <a:t>=</a:t>
            </a:r>
            <a:r>
              <a:rPr kumimoji="0" lang="ru-RU" sz="2400">
                <a:latin typeface="Arial Narrow" pitchFamily="34" charset="0"/>
              </a:rPr>
              <a:t>2400 м,</a:t>
            </a:r>
          </a:p>
          <a:p>
            <a:r>
              <a:rPr kumimoji="0" lang="ru-RU" sz="2400">
                <a:latin typeface="Arial Narrow" pitchFamily="34" charset="0"/>
              </a:rPr>
              <a:t>угол поворота трассы </a:t>
            </a:r>
            <a:r>
              <a:rPr kumimoji="0" lang="el-GR" sz="2400"/>
              <a:t>γ</a:t>
            </a:r>
            <a:r>
              <a:rPr kumimoji="0" lang="ru-RU" sz="2400"/>
              <a:t>=28</a:t>
            </a:r>
            <a:r>
              <a:rPr kumimoji="0" lang="en-US" sz="2400">
                <a:cs typeface="Times New Roman" pitchFamily="18" charset="0"/>
              </a:rPr>
              <a:t>°</a:t>
            </a:r>
            <a:r>
              <a:rPr kumimoji="0" lang="ru-RU" sz="2400">
                <a:latin typeface="Arial Narrow" pitchFamily="34" charset="0"/>
              </a:rPr>
              <a:t>.</a:t>
            </a:r>
          </a:p>
        </p:txBody>
      </p:sp>
      <p:pic>
        <p:nvPicPr>
          <p:cNvPr id="66564" name="Picture 5" descr="10052011015"/>
          <p:cNvPicPr>
            <a:picLocks noChangeAspect="1" noChangeArrowheads="1"/>
          </p:cNvPicPr>
          <p:nvPr/>
        </p:nvPicPr>
        <p:blipFill>
          <a:blip r:embed="rId2" cstate="email"/>
          <a:srcRect/>
          <a:stretch>
            <a:fillRect/>
          </a:stretch>
        </p:blipFill>
        <p:spPr bwMode="auto">
          <a:xfrm>
            <a:off x="1295400" y="533400"/>
            <a:ext cx="6477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9222" name="Rectangle 3"/>
          <p:cNvSpPr>
            <a:spLocks noChangeArrowheads="1"/>
          </p:cNvSpPr>
          <p:nvPr/>
        </p:nvSpPr>
        <p:spPr bwMode="auto">
          <a:xfrm>
            <a:off x="381000" y="685800"/>
            <a:ext cx="8229600" cy="1187450"/>
          </a:xfrm>
          <a:prstGeom prst="rect">
            <a:avLst/>
          </a:prstGeom>
          <a:noFill/>
          <a:ln w="9525">
            <a:noFill/>
            <a:miter lim="800000"/>
            <a:headEnd/>
            <a:tailEnd/>
          </a:ln>
        </p:spPr>
        <p:txBody>
          <a:bodyPr anchor="ctr">
            <a:spAutoFit/>
          </a:bodyPr>
          <a:lstStyle/>
          <a:p>
            <a:r>
              <a:rPr kumimoji="0" lang="ru-RU" sz="2400" b="1">
                <a:latin typeface="Arial Narrow" pitchFamily="34" charset="0"/>
              </a:rPr>
              <a:t>Рассчитайте следующие элементы клотоидного закругления:</a:t>
            </a:r>
          </a:p>
          <a:p>
            <a:endParaRPr kumimoji="0" lang="ru-RU" sz="2400" b="1">
              <a:latin typeface="Arial Narrow" pitchFamily="34" charset="0"/>
            </a:endParaRPr>
          </a:p>
          <a:p>
            <a:r>
              <a:rPr kumimoji="0" lang="ru-RU" sz="2400" b="1">
                <a:latin typeface="Arial Narrow" pitchFamily="34" charset="0"/>
              </a:rPr>
              <a:t>1. Длины </a:t>
            </a:r>
            <a:r>
              <a:rPr kumimoji="0" lang="en-US" sz="2400" b="1" i="1">
                <a:latin typeface="Arial Narrow" pitchFamily="34" charset="0"/>
              </a:rPr>
              <a:t>L</a:t>
            </a:r>
            <a:r>
              <a:rPr kumimoji="0" lang="ru-RU" sz="2400" b="1" i="1" baseline="-25000">
                <a:latin typeface="Arial Narrow" pitchFamily="34" charset="0"/>
              </a:rPr>
              <a:t>1</a:t>
            </a:r>
            <a:r>
              <a:rPr kumimoji="0" lang="en-US" sz="2400" b="1">
                <a:latin typeface="Arial Narrow" pitchFamily="34" charset="0"/>
              </a:rPr>
              <a:t> </a:t>
            </a:r>
            <a:r>
              <a:rPr kumimoji="0" lang="ru-RU" sz="2400" b="1">
                <a:latin typeface="Arial Narrow" pitchFamily="34" charset="0"/>
              </a:rPr>
              <a:t>и </a:t>
            </a:r>
            <a:r>
              <a:rPr kumimoji="0" lang="en-US" sz="2400" b="1" i="1">
                <a:latin typeface="Arial Narrow" pitchFamily="34" charset="0"/>
              </a:rPr>
              <a:t>L</a:t>
            </a:r>
            <a:r>
              <a:rPr kumimoji="0" lang="ru-RU" sz="2400" b="1" i="1" baseline="-25000">
                <a:latin typeface="Arial Narrow" pitchFamily="34" charset="0"/>
              </a:rPr>
              <a:t>2</a:t>
            </a:r>
            <a:r>
              <a:rPr kumimoji="0" lang="ru-RU" sz="2400" b="1">
                <a:latin typeface="Arial Narrow" pitchFamily="34" charset="0"/>
              </a:rPr>
              <a:t> клотоидных кривых</a:t>
            </a:r>
          </a:p>
        </p:txBody>
      </p:sp>
      <p:graphicFrame>
        <p:nvGraphicFramePr>
          <p:cNvPr id="9218" name="Object 5"/>
          <p:cNvGraphicFramePr>
            <a:graphicFrameLocks noChangeAspect="1"/>
          </p:cNvGraphicFramePr>
          <p:nvPr>
            <p:ph sz="half" idx="1"/>
          </p:nvPr>
        </p:nvGraphicFramePr>
        <p:xfrm>
          <a:off x="5410200" y="1143000"/>
          <a:ext cx="3276600" cy="1117600"/>
        </p:xfrm>
        <a:graphic>
          <a:graphicData uri="http://schemas.openxmlformats.org/presentationml/2006/ole">
            <p:oleObj spid="_x0000_s9218" name="Формула" r:id="rId3" imgW="1308100" imgH="457200" progId="Equation.3">
              <p:embed/>
            </p:oleObj>
          </a:graphicData>
        </a:graphic>
      </p:graphicFrame>
      <p:graphicFrame>
        <p:nvGraphicFramePr>
          <p:cNvPr id="9219" name="Object 8"/>
          <p:cNvGraphicFramePr>
            <a:graphicFrameLocks noChangeAspect="1"/>
          </p:cNvGraphicFramePr>
          <p:nvPr>
            <p:ph sz="quarter" idx="2"/>
          </p:nvPr>
        </p:nvGraphicFramePr>
        <p:xfrm>
          <a:off x="3886200" y="2590800"/>
          <a:ext cx="4648200" cy="990600"/>
        </p:xfrm>
        <a:graphic>
          <a:graphicData uri="http://schemas.openxmlformats.org/presentationml/2006/ole">
            <p:oleObj spid="_x0000_s9219" name="Формула" r:id="rId4" imgW="1485900" imgH="457200" progId="Equation.3">
              <p:embed/>
            </p:oleObj>
          </a:graphicData>
        </a:graphic>
      </p:graphicFrame>
      <p:sp>
        <p:nvSpPr>
          <p:cNvPr id="9223" name="Rectangle 7"/>
          <p:cNvSpPr>
            <a:spLocks noChangeArrowheads="1"/>
          </p:cNvSpPr>
          <p:nvPr/>
        </p:nvSpPr>
        <p:spPr bwMode="auto">
          <a:xfrm>
            <a:off x="381000" y="2209800"/>
            <a:ext cx="8153400" cy="822325"/>
          </a:xfrm>
          <a:prstGeom prst="rect">
            <a:avLst/>
          </a:prstGeom>
          <a:noFill/>
          <a:ln w="9525">
            <a:noFill/>
            <a:miter lim="800000"/>
            <a:headEnd/>
            <a:tailEnd/>
          </a:ln>
        </p:spPr>
        <p:txBody>
          <a:bodyPr anchor="ctr">
            <a:spAutoFit/>
          </a:bodyPr>
          <a:lstStyle/>
          <a:p>
            <a:r>
              <a:rPr kumimoji="0" lang="ru-RU" sz="2400" b="1">
                <a:latin typeface="Arial Narrow" pitchFamily="34" charset="0"/>
              </a:rPr>
              <a:t>2. Углы поворота </a:t>
            </a:r>
            <a:r>
              <a:rPr kumimoji="0" lang="el-GR" sz="2400" b="1" i="1">
                <a:latin typeface="Arial Narrow" pitchFamily="34" charset="0"/>
              </a:rPr>
              <a:t>β</a:t>
            </a:r>
            <a:r>
              <a:rPr kumimoji="0" lang="ru-RU" sz="2400" b="1" i="1" baseline="-25000">
                <a:latin typeface="Arial Narrow" pitchFamily="34" charset="0"/>
              </a:rPr>
              <a:t>1</a:t>
            </a:r>
            <a:r>
              <a:rPr kumimoji="0" lang="en-US" sz="2400" b="1">
                <a:latin typeface="Arial Narrow" pitchFamily="34" charset="0"/>
              </a:rPr>
              <a:t>  </a:t>
            </a:r>
            <a:r>
              <a:rPr kumimoji="0" lang="ru-RU" sz="2400" b="1">
                <a:latin typeface="Arial Narrow" pitchFamily="34" charset="0"/>
              </a:rPr>
              <a:t>и</a:t>
            </a:r>
            <a:r>
              <a:rPr kumimoji="0" lang="en-US" sz="2400" b="1">
                <a:latin typeface="Arial Narrow" pitchFamily="34" charset="0"/>
              </a:rPr>
              <a:t> </a:t>
            </a:r>
            <a:r>
              <a:rPr kumimoji="0" lang="ru-RU" sz="2400" b="1">
                <a:latin typeface="Arial Narrow" pitchFamily="34" charset="0"/>
              </a:rPr>
              <a:t> </a:t>
            </a:r>
            <a:r>
              <a:rPr kumimoji="0" lang="el-GR" sz="2400" b="1" i="1">
                <a:latin typeface="Arial Narrow" pitchFamily="34" charset="0"/>
              </a:rPr>
              <a:t>β</a:t>
            </a:r>
            <a:r>
              <a:rPr kumimoji="0" lang="ru-RU" sz="2400" b="1" i="1" baseline="-25000">
                <a:latin typeface="Arial Narrow" pitchFamily="34" charset="0"/>
              </a:rPr>
              <a:t>2</a:t>
            </a:r>
            <a:r>
              <a:rPr kumimoji="0" lang="ru-RU" sz="2400" b="1">
                <a:latin typeface="Arial Narrow" pitchFamily="34" charset="0"/>
              </a:rPr>
              <a:t> клотоидных кривых (в радианах и</a:t>
            </a:r>
          </a:p>
          <a:p>
            <a:r>
              <a:rPr kumimoji="0" lang="ru-RU" sz="2400" b="1">
                <a:latin typeface="Arial Narrow" pitchFamily="34" charset="0"/>
              </a:rPr>
              <a:t>    градусах, минутах)</a:t>
            </a:r>
          </a:p>
        </p:txBody>
      </p:sp>
      <p:sp>
        <p:nvSpPr>
          <p:cNvPr id="9224" name="Rectangle 11"/>
          <p:cNvSpPr>
            <a:spLocks noChangeArrowheads="1"/>
          </p:cNvSpPr>
          <p:nvPr/>
        </p:nvSpPr>
        <p:spPr bwMode="auto">
          <a:xfrm>
            <a:off x="381000" y="3505200"/>
            <a:ext cx="8153400" cy="822325"/>
          </a:xfrm>
          <a:prstGeom prst="rect">
            <a:avLst/>
          </a:prstGeom>
          <a:noFill/>
          <a:ln w="9525">
            <a:noFill/>
            <a:miter lim="800000"/>
            <a:headEnd/>
            <a:tailEnd/>
          </a:ln>
        </p:spPr>
        <p:txBody>
          <a:bodyPr anchor="ctr">
            <a:spAutoFit/>
          </a:bodyPr>
          <a:lstStyle/>
          <a:p>
            <a:r>
              <a:rPr kumimoji="0" lang="ru-RU" sz="2400" b="1">
                <a:latin typeface="Arial Narrow" pitchFamily="34" charset="0"/>
              </a:rPr>
              <a:t>3. Координаты концов первой и второй клотоид в системах</a:t>
            </a:r>
          </a:p>
          <a:p>
            <a:r>
              <a:rPr kumimoji="0" lang="ru-RU" sz="2400" b="1">
                <a:latin typeface="Arial Narrow" pitchFamily="34" charset="0"/>
              </a:rPr>
              <a:t>    координат каждой клотоиды</a:t>
            </a:r>
          </a:p>
        </p:txBody>
      </p:sp>
      <p:graphicFrame>
        <p:nvGraphicFramePr>
          <p:cNvPr id="9220" name="Object 12"/>
          <p:cNvGraphicFramePr>
            <a:graphicFrameLocks noChangeAspect="1"/>
          </p:cNvGraphicFramePr>
          <p:nvPr>
            <p:ph sz="quarter" idx="3"/>
          </p:nvPr>
        </p:nvGraphicFramePr>
        <p:xfrm>
          <a:off x="1143000" y="4343400"/>
          <a:ext cx="6789738" cy="1968500"/>
        </p:xfrm>
        <a:graphic>
          <a:graphicData uri="http://schemas.openxmlformats.org/presentationml/2006/ole">
            <p:oleObj spid="_x0000_s9220" name="Формула" r:id="rId5" imgW="3987800" imgH="1155700" progId="Equation.3">
              <p:embed/>
            </p:oleObj>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10246" name="Rectangle 3"/>
          <p:cNvSpPr>
            <a:spLocks noChangeArrowheads="1"/>
          </p:cNvSpPr>
          <p:nvPr/>
        </p:nvSpPr>
        <p:spPr bwMode="auto">
          <a:xfrm>
            <a:off x="533400" y="762000"/>
            <a:ext cx="2514600" cy="946150"/>
          </a:xfrm>
          <a:prstGeom prst="rect">
            <a:avLst/>
          </a:prstGeom>
          <a:noFill/>
          <a:ln w="9525">
            <a:noFill/>
            <a:miter lim="800000"/>
            <a:headEnd/>
            <a:tailEnd/>
          </a:ln>
        </p:spPr>
        <p:txBody>
          <a:bodyPr anchor="ctr">
            <a:spAutoFit/>
          </a:bodyPr>
          <a:lstStyle/>
          <a:p>
            <a:r>
              <a:rPr kumimoji="0" lang="ru-RU" sz="3600" b="1" i="1">
                <a:solidFill>
                  <a:srgbClr val="FF0000"/>
                </a:solidFill>
                <a:latin typeface="Arial Narrow" pitchFamily="34" charset="0"/>
              </a:rPr>
              <a:t>Ответ:</a:t>
            </a:r>
          </a:p>
          <a:p>
            <a:endParaRPr kumimoji="0" lang="ru-RU" sz="2000" b="1" i="1">
              <a:solidFill>
                <a:srgbClr val="FF0000"/>
              </a:solidFill>
              <a:latin typeface="Arial Narrow" pitchFamily="34" charset="0"/>
            </a:endParaRPr>
          </a:p>
        </p:txBody>
      </p:sp>
      <p:graphicFrame>
        <p:nvGraphicFramePr>
          <p:cNvPr id="10242" name="Object 4"/>
          <p:cNvGraphicFramePr>
            <a:graphicFrameLocks noChangeAspect="1"/>
          </p:cNvGraphicFramePr>
          <p:nvPr>
            <p:ph sz="half" idx="1"/>
          </p:nvPr>
        </p:nvGraphicFramePr>
        <p:xfrm>
          <a:off x="2362200" y="609600"/>
          <a:ext cx="6019800" cy="920750"/>
        </p:xfrm>
        <a:graphic>
          <a:graphicData uri="http://schemas.openxmlformats.org/presentationml/2006/ole">
            <p:oleObj spid="_x0000_s10242" name="Формула" r:id="rId3" imgW="3009900" imgH="444500" progId="Equation.3">
              <p:embed/>
            </p:oleObj>
          </a:graphicData>
        </a:graphic>
      </p:graphicFrame>
      <p:graphicFrame>
        <p:nvGraphicFramePr>
          <p:cNvPr id="10243" name="Object 8"/>
          <p:cNvGraphicFramePr>
            <a:graphicFrameLocks noChangeAspect="1"/>
          </p:cNvGraphicFramePr>
          <p:nvPr>
            <p:ph sz="quarter" idx="3"/>
          </p:nvPr>
        </p:nvGraphicFramePr>
        <p:xfrm>
          <a:off x="990600" y="2819400"/>
          <a:ext cx="6477000" cy="3435350"/>
        </p:xfrm>
        <a:graphic>
          <a:graphicData uri="http://schemas.openxmlformats.org/presentationml/2006/ole">
            <p:oleObj spid="_x0000_s10243" name="Формула" r:id="rId4" imgW="3479800" imgH="2032000" progId="Equation.3">
              <p:embed/>
            </p:oleObj>
          </a:graphicData>
        </a:graphic>
      </p:graphicFrame>
      <p:graphicFrame>
        <p:nvGraphicFramePr>
          <p:cNvPr id="10244" name="Object 13"/>
          <p:cNvGraphicFramePr>
            <a:graphicFrameLocks noChangeAspect="1"/>
          </p:cNvGraphicFramePr>
          <p:nvPr>
            <p:ph sz="quarter" idx="2"/>
          </p:nvPr>
        </p:nvGraphicFramePr>
        <p:xfrm>
          <a:off x="685800" y="1752600"/>
          <a:ext cx="7924800" cy="1023938"/>
        </p:xfrm>
        <a:graphic>
          <a:graphicData uri="http://schemas.openxmlformats.org/presentationml/2006/ole">
            <p:oleObj spid="_x0000_s10244" name="Формула" r:id="rId5" imgW="4254500" imgH="508000" progId="Equation.3">
              <p:embed/>
            </p:oleObj>
          </a:graphicData>
        </a:graphic>
      </p:graphicFrame>
      <p:sp>
        <p:nvSpPr>
          <p:cNvPr id="10247" name="AutoShape 16">
            <a:hlinkClick r:id="rId6" action="ppaction://hlinksldjump" highlightClick="1"/>
          </p:cNvPr>
          <p:cNvSpPr>
            <a:spLocks noChangeArrowheads="1"/>
          </p:cNvSpPr>
          <p:nvPr/>
        </p:nvSpPr>
        <p:spPr bwMode="auto">
          <a:xfrm>
            <a:off x="7848600" y="5867400"/>
            <a:ext cx="685800" cy="381000"/>
          </a:xfrm>
          <a:prstGeom prst="actionButtonBackPrevious">
            <a:avLst/>
          </a:prstGeom>
          <a:solidFill>
            <a:srgbClr val="FF0000"/>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533400" y="304800"/>
            <a:ext cx="8305800" cy="1143000"/>
          </a:xfrm>
        </p:spPr>
        <p:txBody>
          <a:bodyPr/>
          <a:lstStyle/>
          <a:p>
            <a:pPr eaLnBrk="1" hangingPunct="1">
              <a:defRPr/>
            </a:pPr>
            <a:r>
              <a:rPr lang="ru-RU" sz="4000" b="1" smtClean="0">
                <a:solidFill>
                  <a:srgbClr val="FF0000"/>
                </a:solidFill>
                <a:effectLst>
                  <a:outerShdw blurRad="38100" dist="38100" dir="2700000" algn="tl">
                    <a:srgbClr val="000000"/>
                  </a:outerShdw>
                </a:effectLst>
              </a:rPr>
              <a:t>Математика в экономике отрасли</a:t>
            </a:r>
          </a:p>
        </p:txBody>
      </p:sp>
      <p:sp>
        <p:nvSpPr>
          <p:cNvPr id="67587" name="Rectangle 4"/>
          <p:cNvSpPr>
            <a:spLocks noChangeArrowheads="1"/>
          </p:cNvSpPr>
          <p:nvPr/>
        </p:nvSpPr>
        <p:spPr bwMode="auto">
          <a:xfrm>
            <a:off x="533400" y="1676400"/>
            <a:ext cx="8153400" cy="2898775"/>
          </a:xfrm>
          <a:prstGeom prst="rect">
            <a:avLst/>
          </a:prstGeom>
          <a:noFill/>
          <a:ln w="9525">
            <a:noFill/>
            <a:miter lim="800000"/>
            <a:headEnd/>
            <a:tailEnd/>
          </a:ln>
        </p:spPr>
        <p:txBody>
          <a:bodyPr anchor="ctr">
            <a:spAutoFit/>
          </a:bodyPr>
          <a:lstStyle/>
          <a:p>
            <a:r>
              <a:rPr kumimoji="0" lang="ru-RU" sz="3600" b="1">
                <a:latin typeface="Arial Narrow" pitchFamily="34" charset="0"/>
              </a:rPr>
              <a:t>1. Определите восстановительную</a:t>
            </a:r>
          </a:p>
          <a:p>
            <a:r>
              <a:rPr kumimoji="0" lang="ru-RU" sz="3600" b="1">
                <a:latin typeface="Arial Narrow" pitchFamily="34" charset="0"/>
              </a:rPr>
              <a:t>стоимость катка, если:</a:t>
            </a:r>
          </a:p>
          <a:p>
            <a:endParaRPr kumimoji="0" lang="ru-RU" sz="2800" b="1">
              <a:latin typeface="Arial Narrow" pitchFamily="34" charset="0"/>
            </a:endParaRPr>
          </a:p>
          <a:p>
            <a:r>
              <a:rPr kumimoji="0" lang="ru-RU" sz="2800" b="1">
                <a:latin typeface="Arial Narrow" pitchFamily="34" charset="0"/>
              </a:rPr>
              <a:t>балансовая стоимость катка – 580,0 тыс. руб.,</a:t>
            </a:r>
          </a:p>
          <a:p>
            <a:r>
              <a:rPr kumimoji="0" lang="ru-RU" sz="2800" b="1">
                <a:latin typeface="Arial Narrow" pitchFamily="34" charset="0"/>
              </a:rPr>
              <a:t>норматив повышения стоимости при переоценке – </a:t>
            </a:r>
          </a:p>
          <a:p>
            <a:r>
              <a:rPr kumimoji="0" lang="ru-RU" sz="2800" b="1">
                <a:latin typeface="Arial Narrow" pitchFamily="34" charset="0"/>
              </a:rPr>
              <a:t>30%.</a:t>
            </a:r>
          </a:p>
        </p:txBody>
      </p:sp>
      <p:pic>
        <p:nvPicPr>
          <p:cNvPr id="67588" name="Picture 5" descr="AG00021_"/>
          <p:cNvPicPr>
            <a:picLocks noChangeAspect="1" noChangeArrowheads="1" noCrop="1"/>
          </p:cNvPicPr>
          <p:nvPr/>
        </p:nvPicPr>
        <p:blipFill>
          <a:blip r:embed="rId2"/>
          <a:srcRect/>
          <a:stretch>
            <a:fillRect/>
          </a:stretch>
        </p:blipFill>
        <p:spPr bwMode="auto">
          <a:xfrm>
            <a:off x="6324600" y="4419600"/>
            <a:ext cx="1887538" cy="1881188"/>
          </a:xfrm>
          <a:prstGeom prst="rect">
            <a:avLst/>
          </a:prstGeom>
          <a:noFill/>
          <a:ln w="9525">
            <a:noFill/>
            <a:miter lim="800000"/>
            <a:headEnd/>
            <a:tailEnd/>
          </a:ln>
        </p:spPr>
      </p:pic>
      <p:sp>
        <p:nvSpPr>
          <p:cNvPr id="165894" name="Rectangle 6"/>
          <p:cNvSpPr>
            <a:spLocks noChangeArrowheads="1"/>
          </p:cNvSpPr>
          <p:nvPr/>
        </p:nvSpPr>
        <p:spPr bwMode="auto">
          <a:xfrm>
            <a:off x="838200" y="49530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a:t>
            </a:r>
            <a:r>
              <a:rPr kumimoji="0" lang="en-US" sz="2800" b="1" i="1">
                <a:solidFill>
                  <a:srgbClr val="FF0000"/>
                </a:solidFill>
                <a:latin typeface="Arial Narrow" pitchFamily="34" charset="0"/>
              </a:rPr>
              <a:t>754 </a:t>
            </a:r>
            <a:r>
              <a:rPr kumimoji="0" lang="ru-RU" sz="2800" b="1" i="1">
                <a:solidFill>
                  <a:srgbClr val="FF0000"/>
                </a:solidFill>
                <a:latin typeface="Arial Narrow" pitchFamily="34" charset="0"/>
              </a:rPr>
              <a:t>тыс.руб.</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5894"/>
                                        </p:tgtEl>
                                        <p:attrNameLst>
                                          <p:attrName>style.visibility</p:attrName>
                                        </p:attrNameLst>
                                      </p:cBhvr>
                                      <p:to>
                                        <p:strVal val="visible"/>
                                      </p:to>
                                    </p:set>
                                    <p:animEffect transition="in" filter="wipe(up)">
                                      <p:cBhvr>
                                        <p:cTn id="7" dur="2000"/>
                                        <p:tgtEl>
                                          <p:spTgt spid="165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8611" name="Rectangle 4"/>
          <p:cNvSpPr>
            <a:spLocks noChangeArrowheads="1"/>
          </p:cNvSpPr>
          <p:nvPr/>
        </p:nvSpPr>
        <p:spPr bwMode="auto">
          <a:xfrm>
            <a:off x="1219200" y="914400"/>
            <a:ext cx="6553200" cy="3019425"/>
          </a:xfrm>
          <a:prstGeom prst="rect">
            <a:avLst/>
          </a:prstGeom>
          <a:noFill/>
          <a:ln w="9525">
            <a:noFill/>
            <a:miter lim="800000"/>
            <a:headEnd/>
            <a:tailEnd/>
          </a:ln>
        </p:spPr>
        <p:txBody>
          <a:bodyPr anchor="ctr">
            <a:spAutoFit/>
          </a:bodyPr>
          <a:lstStyle/>
          <a:p>
            <a:r>
              <a:rPr kumimoji="0" lang="ru-RU" sz="3600" b="1">
                <a:latin typeface="Arial Narrow" pitchFamily="34" charset="0"/>
              </a:rPr>
              <a:t>2. Определите балансовую</a:t>
            </a:r>
          </a:p>
          <a:p>
            <a:r>
              <a:rPr kumimoji="0" lang="ru-RU" sz="3600" b="1">
                <a:latin typeface="Arial Narrow" pitchFamily="34" charset="0"/>
              </a:rPr>
              <a:t>стоимость катка, если:</a:t>
            </a:r>
          </a:p>
          <a:p>
            <a:endParaRPr kumimoji="0" lang="ru-RU" sz="3600" b="1">
              <a:latin typeface="Arial Narrow" pitchFamily="34" charset="0"/>
            </a:endParaRPr>
          </a:p>
          <a:p>
            <a:r>
              <a:rPr kumimoji="0" lang="ru-RU" sz="2800" b="1">
                <a:latin typeface="Arial Narrow" pitchFamily="34" charset="0"/>
              </a:rPr>
              <a:t>договорная цена катка – 730,0 тыс. руб.,</a:t>
            </a:r>
          </a:p>
          <a:p>
            <a:r>
              <a:rPr kumimoji="0" lang="ru-RU" sz="2800" b="1">
                <a:latin typeface="Arial Narrow" pitchFamily="34" charset="0"/>
              </a:rPr>
              <a:t>наценка сбытовой организации – 3%,</a:t>
            </a:r>
          </a:p>
          <a:p>
            <a:r>
              <a:rPr kumimoji="0" lang="ru-RU" sz="2800" b="1">
                <a:latin typeface="Arial Narrow" pitchFamily="34" charset="0"/>
              </a:rPr>
              <a:t>транспортные расходы – 50 тыс. руб.</a:t>
            </a:r>
          </a:p>
        </p:txBody>
      </p:sp>
      <p:sp>
        <p:nvSpPr>
          <p:cNvPr id="166919" name="Rectangle 7"/>
          <p:cNvSpPr>
            <a:spLocks noChangeArrowheads="1"/>
          </p:cNvSpPr>
          <p:nvPr/>
        </p:nvSpPr>
        <p:spPr bwMode="auto">
          <a:xfrm>
            <a:off x="1066800" y="48768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a:t>
            </a:r>
            <a:r>
              <a:rPr kumimoji="0" lang="ru-RU" sz="2800" b="1" i="1">
                <a:solidFill>
                  <a:srgbClr val="FF0000"/>
                </a:solidFill>
                <a:latin typeface="Arial" charset="0"/>
              </a:rPr>
              <a:t>801,9</a:t>
            </a:r>
            <a:r>
              <a:rPr kumimoji="0" lang="ru-RU" sz="2800" b="1" i="1">
                <a:solidFill>
                  <a:srgbClr val="FF0000"/>
                </a:solidFill>
                <a:latin typeface="Arial Narrow" pitchFamily="34" charset="0"/>
              </a:rPr>
              <a:t> тыс. руб.</a:t>
            </a:r>
          </a:p>
        </p:txBody>
      </p:sp>
      <p:pic>
        <p:nvPicPr>
          <p:cNvPr id="68613" name="Picture 7" descr="COBJ042"/>
          <p:cNvPicPr>
            <a:picLocks noChangeAspect="1" noChangeArrowheads="1"/>
          </p:cNvPicPr>
          <p:nvPr/>
        </p:nvPicPr>
        <p:blipFill>
          <a:blip r:embed="rId2"/>
          <a:srcRect/>
          <a:stretch>
            <a:fillRect/>
          </a:stretch>
        </p:blipFill>
        <p:spPr bwMode="auto">
          <a:xfrm>
            <a:off x="6848475" y="3733800"/>
            <a:ext cx="1612900"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6919"/>
                                        </p:tgtEl>
                                        <p:attrNameLst>
                                          <p:attrName>style.visibility</p:attrName>
                                        </p:attrNameLst>
                                      </p:cBhvr>
                                      <p:to>
                                        <p:strVal val="visible"/>
                                      </p:to>
                                    </p:set>
                                    <p:animEffect transition="in" filter="wipe(up)">
                                      <p:cBhvr>
                                        <p:cTn id="7" dur="2000"/>
                                        <p:tgtEl>
                                          <p:spTgt spid="166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990600" y="5029200"/>
            <a:ext cx="6858000" cy="396875"/>
          </a:xfrm>
          <a:prstGeom prst="rect">
            <a:avLst/>
          </a:prstGeom>
          <a:noFill/>
          <a:ln w="9525">
            <a:noFill/>
            <a:miter lim="800000"/>
            <a:headEnd/>
            <a:tailEnd/>
          </a:ln>
        </p:spPr>
        <p:txBody>
          <a:bodyPr>
            <a:spAutoFit/>
          </a:bodyPr>
          <a:lstStyle/>
          <a:p>
            <a:endParaRPr kumimoji="0" lang="ru-RU" sz="2000" b="1" i="1">
              <a:solidFill>
                <a:srgbClr val="333399"/>
              </a:solidFill>
            </a:endParaRPr>
          </a:p>
        </p:txBody>
      </p:sp>
      <p:sp>
        <p:nvSpPr>
          <p:cNvPr id="69635" name="Rectangle 3"/>
          <p:cNvSpPr>
            <a:spLocks noChangeArrowheads="1"/>
          </p:cNvSpPr>
          <p:nvPr/>
        </p:nvSpPr>
        <p:spPr bwMode="auto">
          <a:xfrm>
            <a:off x="533400" y="898525"/>
            <a:ext cx="8153400" cy="3875088"/>
          </a:xfrm>
          <a:prstGeom prst="rect">
            <a:avLst/>
          </a:prstGeom>
          <a:noFill/>
          <a:ln w="9525">
            <a:noFill/>
            <a:miter lim="800000"/>
            <a:headEnd/>
            <a:tailEnd/>
          </a:ln>
        </p:spPr>
        <p:txBody>
          <a:bodyPr anchor="ctr">
            <a:spAutoFit/>
          </a:bodyPr>
          <a:lstStyle/>
          <a:p>
            <a:r>
              <a:rPr kumimoji="0" lang="ru-RU" sz="3600" b="1">
                <a:latin typeface="Arial Narrow" pitchFamily="34" charset="0"/>
              </a:rPr>
              <a:t>3. Определите начисленный заработок</a:t>
            </a:r>
          </a:p>
          <a:p>
            <a:r>
              <a:rPr kumimoji="0" lang="ru-RU" sz="3600" b="1">
                <a:latin typeface="Arial Narrow" pitchFamily="34" charset="0"/>
              </a:rPr>
              <a:t>рабочего-повременщика по следующим</a:t>
            </a:r>
          </a:p>
          <a:p>
            <a:r>
              <a:rPr kumimoji="0" lang="ru-RU" sz="3600" b="1">
                <a:latin typeface="Arial Narrow" pitchFamily="34" charset="0"/>
              </a:rPr>
              <a:t>данным:</a:t>
            </a:r>
          </a:p>
          <a:p>
            <a:endParaRPr kumimoji="0" lang="ru-RU" sz="2800" b="1">
              <a:latin typeface="Arial Narrow" pitchFamily="34" charset="0"/>
            </a:endParaRPr>
          </a:p>
          <a:p>
            <a:r>
              <a:rPr kumimoji="0" lang="ru-RU" sz="2800" b="1">
                <a:latin typeface="Arial Narrow" pitchFamily="34" charset="0"/>
              </a:rPr>
              <a:t>рабочий 4-го разряда отработал 160 часов,</a:t>
            </a:r>
          </a:p>
          <a:p>
            <a:r>
              <a:rPr kumimoji="0" lang="ru-RU" sz="2800" b="1">
                <a:latin typeface="Arial Narrow" pitchFamily="34" charset="0"/>
              </a:rPr>
              <a:t>тариф 4-го разряда – 59,92 руб/час,</a:t>
            </a:r>
          </a:p>
          <a:p>
            <a:r>
              <a:rPr kumimoji="0" lang="ru-RU" sz="2800" b="1">
                <a:latin typeface="Arial Narrow" pitchFamily="34" charset="0"/>
              </a:rPr>
              <a:t>премия – 25%,</a:t>
            </a:r>
          </a:p>
          <a:p>
            <a:r>
              <a:rPr kumimoji="0" lang="ru-RU" sz="2800" b="1">
                <a:latin typeface="Arial Narrow" pitchFamily="34" charset="0"/>
              </a:rPr>
              <a:t>территориальный коэффициент – 1,15.</a:t>
            </a:r>
          </a:p>
        </p:txBody>
      </p:sp>
      <p:sp>
        <p:nvSpPr>
          <p:cNvPr id="167941" name="Rectangle 5"/>
          <p:cNvSpPr>
            <a:spLocks noChangeArrowheads="1"/>
          </p:cNvSpPr>
          <p:nvPr/>
        </p:nvSpPr>
        <p:spPr bwMode="auto">
          <a:xfrm>
            <a:off x="914400" y="52578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1</a:t>
            </a:r>
            <a:r>
              <a:rPr kumimoji="0" lang="ru-RU" sz="2800" b="1" i="1">
                <a:solidFill>
                  <a:srgbClr val="FF0000"/>
                </a:solidFill>
                <a:latin typeface="Arial" charset="0"/>
              </a:rPr>
              <a:t>3</a:t>
            </a:r>
            <a:r>
              <a:rPr kumimoji="0" lang="ru-RU" sz="2800" b="1" i="1">
                <a:solidFill>
                  <a:srgbClr val="FF0000"/>
                </a:solidFill>
                <a:latin typeface="Arial Narrow" pitchFamily="34" charset="0"/>
              </a:rPr>
              <a:t> </a:t>
            </a:r>
            <a:r>
              <a:rPr kumimoji="0" lang="ru-RU" sz="2800" b="1" i="1">
                <a:solidFill>
                  <a:srgbClr val="FF0000"/>
                </a:solidFill>
                <a:latin typeface="Arial" charset="0"/>
              </a:rPr>
              <a:t>781</a:t>
            </a:r>
            <a:r>
              <a:rPr kumimoji="0" lang="ru-RU" sz="2800" b="1" i="1">
                <a:solidFill>
                  <a:srgbClr val="FF0000"/>
                </a:solidFill>
                <a:latin typeface="Arial Narrow" pitchFamily="34" charset="0"/>
              </a:rPr>
              <a:t>,6 руб.</a:t>
            </a:r>
          </a:p>
        </p:txBody>
      </p:sp>
      <p:pic>
        <p:nvPicPr>
          <p:cNvPr id="69637" name="Рисунок 28" descr="PH02740U.BMP"/>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5943600" y="4419600"/>
            <a:ext cx="2819400" cy="190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7941"/>
                                        </p:tgtEl>
                                        <p:attrNameLst>
                                          <p:attrName>style.visibility</p:attrName>
                                        </p:attrNameLst>
                                      </p:cBhvr>
                                      <p:to>
                                        <p:strVal val="visible"/>
                                      </p:to>
                                    </p:set>
                                    <p:animEffect transition="in" filter="wipe(up)">
                                      <p:cBhvr>
                                        <p:cTn id="7" dur="2000"/>
                                        <p:tgtEl>
                                          <p:spTgt spid="167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381000"/>
            <a:ext cx="7924800" cy="5029200"/>
          </a:xfrm>
        </p:spPr>
        <p:txBody>
          <a:bodyPr/>
          <a:lstStyle/>
          <a:p>
            <a:pPr algn="l" eaLnBrk="1" hangingPunct="1"/>
            <a:r>
              <a:rPr lang="ru-RU" sz="2800" b="1" smtClean="0"/>
              <a:t>4. Прямые затраты на строительство дорожной одежды в 64,5 млн. руб. включают:</a:t>
            </a:r>
            <a:br>
              <a:rPr lang="ru-RU" sz="2800" b="1" smtClean="0"/>
            </a:br>
            <a:r>
              <a:rPr lang="ru-RU" sz="2800" b="1" smtClean="0"/>
              <a:t/>
            </a:r>
            <a:br>
              <a:rPr lang="ru-RU" sz="2800" b="1" smtClean="0"/>
            </a:br>
            <a:r>
              <a:rPr lang="ru-RU" sz="2800" b="1" smtClean="0"/>
              <a:t>затраты на материалы – 55%,</a:t>
            </a:r>
            <a:br>
              <a:rPr lang="ru-RU" sz="2800" b="1" smtClean="0"/>
            </a:br>
            <a:r>
              <a:rPr lang="ru-RU" sz="2800" b="1" smtClean="0"/>
              <a:t>затраты на оплату труда строителей – 15 %,</a:t>
            </a:r>
            <a:br>
              <a:rPr lang="ru-RU" sz="2800" b="1" smtClean="0"/>
            </a:br>
            <a:r>
              <a:rPr lang="ru-RU" sz="2800" b="1" smtClean="0"/>
              <a:t>затраты на эксплуатацию машин и механизмов - ?</a:t>
            </a:r>
            <a:br>
              <a:rPr lang="ru-RU" sz="2800" b="1" smtClean="0"/>
            </a:br>
            <a:r>
              <a:rPr lang="ru-RU" sz="2800" b="1" smtClean="0"/>
              <a:t> </a:t>
            </a:r>
            <a:br>
              <a:rPr lang="ru-RU" sz="2800" b="1" smtClean="0"/>
            </a:br>
            <a:r>
              <a:rPr lang="ru-RU" sz="2800" b="1" smtClean="0"/>
              <a:t>Определите затраты на эксплуатацию машин и механизмов (в млн. руб.).</a:t>
            </a:r>
            <a:endParaRPr lang="ru-RU" sz="2800" smtClean="0"/>
          </a:p>
        </p:txBody>
      </p:sp>
      <p:sp>
        <p:nvSpPr>
          <p:cNvPr id="154628" name="Rectangle 4"/>
          <p:cNvSpPr>
            <a:spLocks noChangeArrowheads="1"/>
          </p:cNvSpPr>
          <p:nvPr/>
        </p:nvSpPr>
        <p:spPr bwMode="auto">
          <a:xfrm>
            <a:off x="838200" y="5257800"/>
            <a:ext cx="4572000" cy="685800"/>
          </a:xfrm>
          <a:prstGeom prst="rect">
            <a:avLst/>
          </a:prstGeom>
          <a:noFill/>
          <a:ln w="9525">
            <a:noFill/>
            <a:miter lim="800000"/>
            <a:headEnd/>
            <a:tailEnd/>
          </a:ln>
        </p:spPr>
        <p:txBody>
          <a:bodyPr lIns="92075" tIns="46038" rIns="92075" bIns="46038" anchor="ctr"/>
          <a:lstStyle/>
          <a:p>
            <a:r>
              <a:rPr kumimoji="0" lang="ru-RU" sz="2800" b="1" i="1">
                <a:solidFill>
                  <a:srgbClr val="FF0000"/>
                </a:solidFill>
                <a:latin typeface="Arial Narrow" pitchFamily="34" charset="0"/>
              </a:rPr>
              <a:t>Ответ: 19,35 млн. руб.</a:t>
            </a:r>
          </a:p>
        </p:txBody>
      </p:sp>
      <p:pic>
        <p:nvPicPr>
          <p:cNvPr id="70660" name="Рисунок 4" descr="AG00038_"/>
          <p:cNvPicPr>
            <a:picLocks noChangeAspect="1" noChangeArrowheads="1" noCrop="1"/>
          </p:cNvPicPr>
          <p:nvPr/>
        </p:nvPicPr>
        <p:blipFill>
          <a:blip r:embed="rId2"/>
          <a:srcRect/>
          <a:stretch>
            <a:fillRect/>
          </a:stretch>
        </p:blipFill>
        <p:spPr bwMode="auto">
          <a:xfrm>
            <a:off x="5410200" y="4495800"/>
            <a:ext cx="3200400" cy="18399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4628"/>
                                        </p:tgtEl>
                                        <p:attrNameLst>
                                          <p:attrName>style.visibility</p:attrName>
                                        </p:attrNameLst>
                                      </p:cBhvr>
                                      <p:to>
                                        <p:strVal val="visible"/>
                                      </p:to>
                                    </p:set>
                                    <p:animEffect transition="in" filter="wipe(up)">
                                      <p:cBhvr>
                                        <p:cTn id="7" dur="2000"/>
                                        <p:tgtEl>
                                          <p:spTgt spid="154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533400" y="685800"/>
            <a:ext cx="8229600" cy="5562600"/>
          </a:xfrm>
        </p:spPr>
        <p:txBody>
          <a:bodyPr/>
          <a:lstStyle/>
          <a:p>
            <a:pPr algn="l" eaLnBrk="1" hangingPunct="1"/>
            <a:r>
              <a:rPr lang="ru-RU" sz="1800" b="1" smtClean="0"/>
              <a:t>      </a:t>
            </a:r>
            <a:r>
              <a:rPr lang="ru-RU" sz="2800" b="1" smtClean="0"/>
              <a:t>5. Сводный сметный расчет к рабочему проекту постройки автомобильной дороги является основным документом на весь период строительства, на основании которого осуществляется планирование капитальных вложений и финансирование строительства.</a:t>
            </a:r>
            <a:br>
              <a:rPr lang="ru-RU" sz="2800" b="1" smtClean="0"/>
            </a:br>
            <a:r>
              <a:rPr lang="ru-RU" sz="2800" b="1" smtClean="0"/>
              <a:t/>
            </a:r>
            <a:br>
              <a:rPr lang="ru-RU" sz="2800" b="1" smtClean="0"/>
            </a:br>
            <a:r>
              <a:rPr lang="ru-RU" sz="2800" b="1" smtClean="0"/>
              <a:t>       Курсовой проект «Планирование работы  бригады по устройству дорожной одежды» по дисциплине «Экономика отрасли»  включает составление сводного сметного расчета участка автомобильной дороги, рассчитанного по укрупненным сметным  ценам.</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11249"/>
          <p:cNvPicPr>
            <a:picLocks noChangeAspect="1" noChangeArrowheads="1"/>
          </p:cNvPicPr>
          <p:nvPr/>
        </p:nvPicPr>
        <p:blipFill>
          <a:blip r:embed="rId2"/>
          <a:srcRect/>
          <a:stretch>
            <a:fillRect/>
          </a:stretch>
        </p:blipFill>
        <p:spPr bwMode="auto">
          <a:xfrm>
            <a:off x="457200" y="457200"/>
            <a:ext cx="8229600" cy="593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09600" y="685800"/>
            <a:ext cx="8001000" cy="5562600"/>
          </a:xfrm>
        </p:spPr>
        <p:txBody>
          <a:bodyPr/>
          <a:lstStyle/>
          <a:p>
            <a:pPr algn="l" eaLnBrk="1" hangingPunct="1"/>
            <a:r>
              <a:rPr lang="ru-RU" sz="2800" b="1" smtClean="0"/>
              <a:t>       </a:t>
            </a:r>
            <a:r>
              <a:rPr lang="ru-RU" sz="2600" b="1" smtClean="0"/>
              <a:t>Определение сметной стоимости строительства по укрупненным показателям выполняется в таблице 1: объем работ (гр.4) заполняется студентами на основании задания, стоимость единицы работ (гр.5) проставляется из приложения №1 к методическим указаниям.</a:t>
            </a:r>
            <a:br>
              <a:rPr lang="ru-RU" sz="2600" b="1" smtClean="0"/>
            </a:br>
            <a:r>
              <a:rPr lang="ru-RU" sz="1400" b="1" smtClean="0"/>
              <a:t> </a:t>
            </a:r>
            <a:br>
              <a:rPr lang="ru-RU" sz="1400" b="1" smtClean="0"/>
            </a:br>
            <a:r>
              <a:rPr lang="ru-RU" sz="2600" b="1" smtClean="0"/>
              <a:t>       Общая стоимость (гр.6) определяется произведением соответствующих значений по строке в гр.4 и гр.5, итог переводится в измеритель «тысяча рублей». Итоги каждой главы подсчитываются только по гр.6.</a:t>
            </a:r>
            <a:br>
              <a:rPr lang="ru-RU" sz="2600" b="1" smtClean="0"/>
            </a:br>
            <a:r>
              <a:rPr lang="ru-RU" sz="1400" b="1" smtClean="0"/>
              <a:t/>
            </a:r>
            <a:br>
              <a:rPr lang="ru-RU" sz="1400" b="1" smtClean="0"/>
            </a:br>
            <a:r>
              <a:rPr lang="ru-RU" sz="2600" b="1" smtClean="0"/>
              <a:t>        Фрагмент таблицы включает пример расчета затрат на подготовительные работы.</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52400" y="381000"/>
            <a:ext cx="8534400" cy="1143000"/>
          </a:xfrm>
        </p:spPr>
        <p:txBody>
          <a:bodyPr/>
          <a:lstStyle/>
          <a:p>
            <a:pPr marL="914400" indent="-914400" eaLnBrk="1" hangingPunct="1"/>
            <a:r>
              <a:rPr lang="ru-RU" sz="3200" b="1" smtClean="0"/>
              <a:t>Расчет стоимости дороги </a:t>
            </a:r>
            <a:br>
              <a:rPr lang="ru-RU" sz="3200" b="1" smtClean="0"/>
            </a:br>
            <a:r>
              <a:rPr lang="ru-RU" sz="3200" b="1" smtClean="0"/>
              <a:t>по укрупненным показателям стоимости</a:t>
            </a:r>
          </a:p>
        </p:txBody>
      </p:sp>
      <p:graphicFrame>
        <p:nvGraphicFramePr>
          <p:cNvPr id="73768" name="Group 40"/>
          <p:cNvGraphicFramePr>
            <a:graphicFrameLocks noGrp="1"/>
          </p:cNvGraphicFramePr>
          <p:nvPr>
            <p:ph type="tbl" idx="1"/>
          </p:nvPr>
        </p:nvGraphicFramePr>
        <p:xfrm>
          <a:off x="685800" y="1676400"/>
          <a:ext cx="7772400" cy="4373880"/>
        </p:xfrm>
        <a:graphic>
          <a:graphicData uri="http://schemas.openxmlformats.org/drawingml/2006/table">
            <a:tbl>
              <a:tblPr/>
              <a:tblGrid>
                <a:gridCol w="457200"/>
                <a:gridCol w="3657600"/>
                <a:gridCol w="609600"/>
                <a:gridCol w="762000"/>
                <a:gridCol w="1143000"/>
                <a:gridCol w="1143000"/>
              </a:tblGrid>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Наименование работ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Ед.</a:t>
                      </a:r>
                    </a:p>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изм.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Объем работ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Стоимость ед. изм., руб.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Общая стоимость, тыс. руб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2000" b="1" i="0" u="sng" strike="noStrike" cap="none" normalizeH="0" baseline="0" smtClean="0">
                          <a:ln>
                            <a:noFill/>
                          </a:ln>
                          <a:solidFill>
                            <a:schemeClr val="tx1"/>
                          </a:solidFill>
                          <a:effectLst/>
                          <a:latin typeface="Arial Narrow" pitchFamily="34" charset="0"/>
                        </a:rPr>
                        <a:t>1. Подготовительные работы.</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1.1. Восстановление трассы и разбивка. </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1.2. Оформление отвода земель.</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1.3. Очистка полосы отвода.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1.3.1. Рубка крупного леса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1.3.2. то же среднего</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1.3.3. то же редкого </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1.3.4. то же мелкого и кустарника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1.3.5. Корчевка пней</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1.4. Рекультивация земель.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км</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км</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52,5</a:t>
                      </a:r>
                      <a:r>
                        <a:rPr kumimoji="0" lang="ru-RU" sz="1600" b="0" i="0" u="none" strike="noStrike" cap="none" normalizeH="0" baseline="0" smtClean="0">
                          <a:ln>
                            <a:noFill/>
                          </a:ln>
                          <a:solidFill>
                            <a:schemeClr val="tx1"/>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2400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4200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1200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4600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2000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3600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2180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80000</a:t>
                      </a:r>
                      <a:r>
                        <a:rPr kumimoji="0" lang="ru-RU" sz="1600" b="0" i="0" u="none" strike="noStrike" cap="none" normalizeH="0" baseline="0" smtClean="0">
                          <a:ln>
                            <a:noFill/>
                          </a:ln>
                          <a:solidFill>
                            <a:schemeClr val="tx1"/>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3375">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000" b="1" i="0" u="none" strike="noStrike" cap="none" normalizeH="0" baseline="0" smtClean="0">
                          <a:ln>
                            <a:noFill/>
                          </a:ln>
                          <a:solidFill>
                            <a:schemeClr val="tx1"/>
                          </a:solidFill>
                          <a:effectLst/>
                          <a:latin typeface="Arial Narrow" pitchFamily="34" charset="0"/>
                        </a:rPr>
                        <a:t>ИТОГО по гл.1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52400" y="381000"/>
            <a:ext cx="8534400" cy="1143000"/>
          </a:xfrm>
        </p:spPr>
        <p:txBody>
          <a:bodyPr/>
          <a:lstStyle/>
          <a:p>
            <a:pPr marL="914400" indent="-914400" eaLnBrk="1" hangingPunct="1"/>
            <a:r>
              <a:rPr lang="ru-RU" sz="3200" b="1" smtClean="0"/>
              <a:t>Расчет стоимости дороги </a:t>
            </a:r>
            <a:br>
              <a:rPr lang="ru-RU" sz="3200" b="1" smtClean="0"/>
            </a:br>
            <a:r>
              <a:rPr lang="ru-RU" sz="3200" b="1" smtClean="0"/>
              <a:t>по укрупненным показателям стоимости</a:t>
            </a:r>
          </a:p>
        </p:txBody>
      </p:sp>
      <p:sp>
        <p:nvSpPr>
          <p:cNvPr id="74755" name="AutoShape 3">
            <a:hlinkClick r:id="rId2" action="ppaction://hlinksldjump" highlightClick="1"/>
          </p:cNvPr>
          <p:cNvSpPr>
            <a:spLocks noChangeArrowheads="1"/>
          </p:cNvSpPr>
          <p:nvPr/>
        </p:nvSpPr>
        <p:spPr bwMode="auto">
          <a:xfrm>
            <a:off x="7696200" y="6096000"/>
            <a:ext cx="609600" cy="304800"/>
          </a:xfrm>
          <a:prstGeom prst="actionButtonBackPrevious">
            <a:avLst/>
          </a:prstGeom>
          <a:solidFill>
            <a:srgbClr val="FF0000"/>
          </a:solidFill>
          <a:ln w="9525">
            <a:noFill/>
            <a:miter lim="800000"/>
            <a:headEnd/>
            <a:tailEnd/>
          </a:ln>
        </p:spPr>
        <p:txBody>
          <a:bodyPr wrap="none" anchor="ctr"/>
          <a:lstStyle/>
          <a:p>
            <a:endParaRPr lang="ru-RU"/>
          </a:p>
        </p:txBody>
      </p:sp>
      <p:graphicFrame>
        <p:nvGraphicFramePr>
          <p:cNvPr id="74793" name="Group 41"/>
          <p:cNvGraphicFramePr>
            <a:graphicFrameLocks noGrp="1"/>
          </p:cNvGraphicFramePr>
          <p:nvPr>
            <p:ph type="tbl" idx="1"/>
          </p:nvPr>
        </p:nvGraphicFramePr>
        <p:xfrm>
          <a:off x="685800" y="1676400"/>
          <a:ext cx="7772400" cy="4373880"/>
        </p:xfrm>
        <a:graphic>
          <a:graphicData uri="http://schemas.openxmlformats.org/drawingml/2006/table">
            <a:tbl>
              <a:tblPr/>
              <a:tblGrid>
                <a:gridCol w="457200"/>
                <a:gridCol w="3657600"/>
                <a:gridCol w="609600"/>
                <a:gridCol w="762000"/>
                <a:gridCol w="1143000"/>
                <a:gridCol w="1143000"/>
              </a:tblGrid>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Наименование работ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Ед.</a:t>
                      </a:r>
                    </a:p>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изм.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Объем работ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Стоимость ед. изм., руб.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Общая стоимость, тыс. руб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Narrow" pitchFamily="34"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2000" b="1" i="0" u="sng" strike="noStrike" cap="none" normalizeH="0" baseline="0" smtClean="0">
                          <a:ln>
                            <a:noFill/>
                          </a:ln>
                          <a:solidFill>
                            <a:schemeClr val="tx1"/>
                          </a:solidFill>
                          <a:effectLst/>
                          <a:latin typeface="Arial Narrow" pitchFamily="34" charset="0"/>
                        </a:rPr>
                        <a:t>1. Подготовительные работы.</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1.1. Восстановление трассы и разбивка. </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1.2. Оформление отвода земель.</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1.3. Очистка полосы отвода.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1.3.1. Рубка крупного леса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1.3.2. то же среднего</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1.3.3. то же редкого </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1.3.4. то же мелкого и кустарника</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    1.3.5. Корчевка пней</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1.4. Рекультивация земель.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км</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км</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га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52,5</a:t>
                      </a:r>
                      <a:r>
                        <a:rPr kumimoji="0" lang="ru-RU" sz="1600" b="0" i="0" u="none" strike="noStrike" cap="none" normalizeH="0" baseline="0" smtClean="0">
                          <a:ln>
                            <a:noFill/>
                          </a:ln>
                          <a:solidFill>
                            <a:schemeClr val="tx1"/>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2400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4200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chemeClr val="tx1"/>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1200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4600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2000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3600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2180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Narrow" pitchFamily="34" charset="0"/>
                        </a:rPr>
                        <a:t>80000</a:t>
                      </a:r>
                      <a:r>
                        <a:rPr kumimoji="0" lang="ru-RU" sz="1600" b="0" i="0" u="none" strike="noStrike" cap="none" normalizeH="0" baseline="0" smtClean="0">
                          <a:ln>
                            <a:noFill/>
                          </a:ln>
                          <a:solidFill>
                            <a:schemeClr val="tx1"/>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rgbClr val="FF0000"/>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76,8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134,4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600" b="1" i="0" u="none" strike="noStrike" cap="none" normalizeH="0" baseline="0" smtClean="0">
                        <a:ln>
                          <a:noFill/>
                        </a:ln>
                        <a:solidFill>
                          <a:srgbClr val="FF0000"/>
                        </a:solidFill>
                        <a:effectLst/>
                        <a:latin typeface="Arial Narrow"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14,72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4,2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6,54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4200</a:t>
                      </a:r>
                      <a:r>
                        <a:rPr kumimoji="0" lang="ru-RU" sz="1600" b="0" i="0" u="none" strike="noStrike" cap="none" normalizeH="0" baseline="0" smtClean="0">
                          <a:ln>
                            <a:noFill/>
                          </a:ln>
                          <a:solidFill>
                            <a:srgbClr val="FF0000"/>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3375">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000" b="1" i="0" u="none" strike="noStrike" cap="none" normalizeH="0" baseline="0" smtClean="0">
                          <a:ln>
                            <a:noFill/>
                          </a:ln>
                          <a:solidFill>
                            <a:schemeClr val="tx1"/>
                          </a:solidFill>
                          <a:effectLst/>
                          <a:latin typeface="Arial Narrow" pitchFamily="34" charset="0"/>
                        </a:rPr>
                        <a:t>ИТОГО по гл.1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600" b="1" i="0" u="none" strike="noStrike" cap="none" normalizeH="0" baseline="0" smtClean="0">
                          <a:ln>
                            <a:noFill/>
                          </a:ln>
                          <a:solidFill>
                            <a:srgbClr val="FF0000"/>
                          </a:solidFill>
                          <a:effectLst/>
                          <a:latin typeface="Arial Narrow" pitchFamily="34" charset="0"/>
                        </a:rPr>
                        <a:t>4447,34</a:t>
                      </a:r>
                      <a:r>
                        <a:rPr kumimoji="0" lang="ru-RU" sz="1600" b="0" i="0" u="none" strike="noStrike" cap="none" normalizeH="0" baseline="0" smtClean="0">
                          <a:ln>
                            <a:noFill/>
                          </a:ln>
                          <a:solidFill>
                            <a:srgbClr val="FF0000"/>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4" descr="0_36727200_1200929351"/>
          <p:cNvPicPr>
            <a:picLocks noChangeAspect="1" noChangeArrowheads="1"/>
          </p:cNvPicPr>
          <p:nvPr/>
        </p:nvPicPr>
        <p:blipFill>
          <a:blip r:embed="rId2"/>
          <a:srcRect/>
          <a:stretch>
            <a:fillRect/>
          </a:stretch>
        </p:blipFill>
        <p:spPr bwMode="auto">
          <a:xfrm>
            <a:off x="533400" y="457200"/>
            <a:ext cx="1524000" cy="1524000"/>
          </a:xfrm>
          <a:prstGeom prst="rect">
            <a:avLst/>
          </a:prstGeom>
          <a:noFill/>
          <a:ln w="9525">
            <a:noFill/>
            <a:miter lim="800000"/>
            <a:headEnd/>
            <a:tailEnd/>
          </a:ln>
        </p:spPr>
      </p:pic>
      <p:pic>
        <p:nvPicPr>
          <p:cNvPr id="75779" name="Picture 15" descr="student"/>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431088" y="457200"/>
            <a:ext cx="1165225" cy="1524000"/>
          </a:xfrm>
          <a:prstGeom prst="rect">
            <a:avLst/>
          </a:prstGeom>
          <a:noFill/>
          <a:ln w="9525">
            <a:noFill/>
            <a:miter lim="800000"/>
            <a:headEnd/>
            <a:tailEnd/>
          </a:ln>
        </p:spPr>
      </p:pic>
      <p:sp>
        <p:nvSpPr>
          <p:cNvPr id="265222" name="Rectangle 6"/>
          <p:cNvSpPr>
            <a:spLocks noChangeArrowheads="1"/>
          </p:cNvSpPr>
          <p:nvPr/>
        </p:nvSpPr>
        <p:spPr bwMode="auto">
          <a:xfrm>
            <a:off x="2590800" y="990600"/>
            <a:ext cx="3886200" cy="4572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defRPr/>
            </a:pPr>
            <a:r>
              <a:rPr kumimoji="0" lang="ru-RU" sz="4800" b="1">
                <a:solidFill>
                  <a:srgbClr val="FF0000"/>
                </a:solidFill>
                <a:effectLst>
                  <a:outerShdw blurRad="38100" dist="38100" dir="2700000" algn="tl">
                    <a:srgbClr val="000000"/>
                  </a:outerShdw>
                </a:effectLst>
                <a:latin typeface="Arial Narrow" pitchFamily="34" charset="0"/>
              </a:rPr>
              <a:t>Напутствие</a:t>
            </a:r>
          </a:p>
        </p:txBody>
      </p:sp>
      <p:sp>
        <p:nvSpPr>
          <p:cNvPr id="265223" name="Rectangle 7"/>
          <p:cNvSpPr>
            <a:spLocks noChangeArrowheads="1"/>
          </p:cNvSpPr>
          <p:nvPr/>
        </p:nvSpPr>
        <p:spPr bwMode="auto">
          <a:xfrm>
            <a:off x="762000" y="1828800"/>
            <a:ext cx="7848600" cy="4419600"/>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spcBef>
                <a:spcPct val="50000"/>
              </a:spcBef>
              <a:spcAft>
                <a:spcPct val="35000"/>
              </a:spcAft>
              <a:buFontTx/>
              <a:buChar char="-"/>
              <a:defRPr/>
            </a:pPr>
            <a:r>
              <a:rPr kumimoji="0" lang="ru-RU" sz="2800" b="1">
                <a:solidFill>
                  <a:srgbClr val="000099"/>
                </a:solidFill>
                <a:effectLst>
                  <a:outerShdw blurRad="38100" dist="38100" dir="2700000" algn="tl">
                    <a:srgbClr val="C0C0C0"/>
                  </a:outerShdw>
                </a:effectLst>
                <a:latin typeface="Arial Narrow" pitchFamily="34" charset="0"/>
              </a:rPr>
              <a:t> пытайтесь узнать и понять окружающий  мир;</a:t>
            </a:r>
            <a:br>
              <a:rPr kumimoji="0" lang="ru-RU" sz="2800" b="1">
                <a:solidFill>
                  <a:srgbClr val="000099"/>
                </a:solidFill>
                <a:effectLst>
                  <a:outerShdw blurRad="38100" dist="38100" dir="2700000" algn="tl">
                    <a:srgbClr val="C0C0C0"/>
                  </a:outerShdw>
                </a:effectLst>
                <a:latin typeface="Arial Narrow" pitchFamily="34" charset="0"/>
              </a:rPr>
            </a:br>
            <a:r>
              <a:rPr kumimoji="0" lang="ru-RU" sz="1000" b="1">
                <a:solidFill>
                  <a:srgbClr val="000099"/>
                </a:solidFill>
                <a:effectLst>
                  <a:outerShdw blurRad="38100" dist="38100" dir="2700000" algn="tl">
                    <a:srgbClr val="C0C0C0"/>
                  </a:outerShdw>
                </a:effectLst>
                <a:latin typeface="Arial Narrow" pitchFamily="34" charset="0"/>
              </a:rPr>
              <a:t/>
            </a:r>
            <a:br>
              <a:rPr kumimoji="0" lang="ru-RU" sz="1000" b="1">
                <a:solidFill>
                  <a:srgbClr val="000099"/>
                </a:solidFill>
                <a:effectLst>
                  <a:outerShdw blurRad="38100" dist="38100" dir="2700000" algn="tl">
                    <a:srgbClr val="C0C0C0"/>
                  </a:outerShdw>
                </a:effectLst>
                <a:latin typeface="Arial Narrow" pitchFamily="34" charset="0"/>
              </a:rPr>
            </a:br>
            <a:r>
              <a:rPr kumimoji="0" lang="ru-RU" sz="2800" b="1">
                <a:solidFill>
                  <a:srgbClr val="000099"/>
                </a:solidFill>
                <a:effectLst>
                  <a:outerShdw blurRad="38100" dist="38100" dir="2700000" algn="tl">
                    <a:srgbClr val="C0C0C0"/>
                  </a:outerShdw>
                </a:effectLst>
                <a:latin typeface="Arial Narrow" pitchFamily="34" charset="0"/>
              </a:rPr>
              <a:t>- учитесь черпать силу духа в том светлом и вечном, что создано наукой и культурой;</a:t>
            </a:r>
            <a:br>
              <a:rPr kumimoji="0" lang="ru-RU" sz="2800" b="1">
                <a:solidFill>
                  <a:srgbClr val="000099"/>
                </a:solidFill>
                <a:effectLst>
                  <a:outerShdw blurRad="38100" dist="38100" dir="2700000" algn="tl">
                    <a:srgbClr val="C0C0C0"/>
                  </a:outerShdw>
                </a:effectLst>
                <a:latin typeface="Arial Narrow" pitchFamily="34" charset="0"/>
              </a:rPr>
            </a:br>
            <a:r>
              <a:rPr kumimoji="0" lang="ru-RU" sz="1000" b="1">
                <a:solidFill>
                  <a:srgbClr val="000099"/>
                </a:solidFill>
                <a:effectLst>
                  <a:outerShdw blurRad="38100" dist="38100" dir="2700000" algn="tl">
                    <a:srgbClr val="C0C0C0"/>
                  </a:outerShdw>
                </a:effectLst>
                <a:latin typeface="Arial Narrow" pitchFamily="34" charset="0"/>
              </a:rPr>
              <a:t/>
            </a:r>
            <a:br>
              <a:rPr kumimoji="0" lang="ru-RU" sz="1000" b="1">
                <a:solidFill>
                  <a:srgbClr val="000099"/>
                </a:solidFill>
                <a:effectLst>
                  <a:outerShdw blurRad="38100" dist="38100" dir="2700000" algn="tl">
                    <a:srgbClr val="C0C0C0"/>
                  </a:outerShdw>
                </a:effectLst>
                <a:latin typeface="Arial Narrow" pitchFamily="34" charset="0"/>
              </a:rPr>
            </a:br>
            <a:r>
              <a:rPr kumimoji="0" lang="ru-RU" sz="2800" b="1">
                <a:solidFill>
                  <a:srgbClr val="000099"/>
                </a:solidFill>
                <a:effectLst>
                  <a:outerShdw blurRad="38100" dist="38100" dir="2700000" algn="tl">
                    <a:srgbClr val="C0C0C0"/>
                  </a:outerShdw>
                </a:effectLst>
                <a:latin typeface="Arial Narrow" pitchFamily="34" charset="0"/>
              </a:rPr>
              <a:t>- своими знаниями, успехами  и достижениями укрепляйте  авторитет колледжа;</a:t>
            </a:r>
            <a:br>
              <a:rPr kumimoji="0" lang="ru-RU" sz="2800" b="1">
                <a:solidFill>
                  <a:srgbClr val="000099"/>
                </a:solidFill>
                <a:effectLst>
                  <a:outerShdw blurRad="38100" dist="38100" dir="2700000" algn="tl">
                    <a:srgbClr val="C0C0C0"/>
                  </a:outerShdw>
                </a:effectLst>
                <a:latin typeface="Arial Narrow" pitchFamily="34" charset="0"/>
              </a:rPr>
            </a:br>
            <a:r>
              <a:rPr kumimoji="0" lang="ru-RU" sz="1000" b="1">
                <a:solidFill>
                  <a:srgbClr val="000099"/>
                </a:solidFill>
                <a:effectLst>
                  <a:outerShdw blurRad="38100" dist="38100" dir="2700000" algn="tl">
                    <a:srgbClr val="C0C0C0"/>
                  </a:outerShdw>
                </a:effectLst>
                <a:latin typeface="Arial Narrow" pitchFamily="34" charset="0"/>
              </a:rPr>
              <a:t/>
            </a:r>
            <a:br>
              <a:rPr kumimoji="0" lang="ru-RU" sz="1000" b="1">
                <a:solidFill>
                  <a:srgbClr val="000099"/>
                </a:solidFill>
                <a:effectLst>
                  <a:outerShdw blurRad="38100" dist="38100" dir="2700000" algn="tl">
                    <a:srgbClr val="C0C0C0"/>
                  </a:outerShdw>
                </a:effectLst>
                <a:latin typeface="Arial Narrow" pitchFamily="34" charset="0"/>
              </a:rPr>
            </a:br>
            <a:r>
              <a:rPr kumimoji="0" lang="ru-RU" sz="2800" b="1">
                <a:solidFill>
                  <a:srgbClr val="000099"/>
                </a:solidFill>
                <a:effectLst>
                  <a:outerShdw blurRad="38100" dist="38100" dir="2700000" algn="tl">
                    <a:srgbClr val="C0C0C0"/>
                  </a:outerShdw>
                </a:effectLst>
                <a:latin typeface="Arial Narrow" pitchFamily="34" charset="0"/>
              </a:rPr>
              <a:t>- овладевайте знаниями и </a:t>
            </a:r>
            <a:r>
              <a:rPr kumimoji="0" lang="ru-RU" sz="2800" b="1">
                <a:solidFill>
                  <a:srgbClr val="000099"/>
                </a:solidFill>
                <a:effectLst>
                  <a:outerShdw blurRad="38100" dist="38100" dir="2700000" algn="tl">
                    <a:srgbClr val="C0C0C0"/>
                  </a:outerShdw>
                </a:effectLst>
                <a:latin typeface="Arial" charset="0"/>
              </a:rPr>
              <a:t>с</a:t>
            </a:r>
            <a:r>
              <a:rPr kumimoji="0" lang="ru-RU" sz="2800" b="1">
                <a:solidFill>
                  <a:srgbClr val="000099"/>
                </a:solidFill>
                <a:effectLst>
                  <a:outerShdw blurRad="38100" dist="38100" dir="2700000" algn="tl">
                    <a:srgbClr val="C0C0C0"/>
                  </a:outerShdw>
                </a:effectLst>
                <a:latin typeface="Arial Narrow" pitchFamily="34" charset="0"/>
              </a:rPr>
              <a:t>овершенствуйте  умения, которые дают вам преподаватели;</a:t>
            </a:r>
            <a:br>
              <a:rPr kumimoji="0" lang="ru-RU" sz="2800" b="1">
                <a:solidFill>
                  <a:srgbClr val="000099"/>
                </a:solidFill>
                <a:effectLst>
                  <a:outerShdw blurRad="38100" dist="38100" dir="2700000" algn="tl">
                    <a:srgbClr val="C0C0C0"/>
                  </a:outerShdw>
                </a:effectLst>
                <a:latin typeface="Arial Narrow" pitchFamily="34" charset="0"/>
              </a:rPr>
            </a:br>
            <a:r>
              <a:rPr kumimoji="0" lang="ru-RU" sz="1000" b="1">
                <a:solidFill>
                  <a:srgbClr val="000099"/>
                </a:solidFill>
                <a:effectLst>
                  <a:outerShdw blurRad="38100" dist="38100" dir="2700000" algn="tl">
                    <a:srgbClr val="C0C0C0"/>
                  </a:outerShdw>
                </a:effectLst>
                <a:latin typeface="Arial Narrow" pitchFamily="34" charset="0"/>
              </a:rPr>
              <a:t/>
            </a:r>
            <a:br>
              <a:rPr kumimoji="0" lang="ru-RU" sz="1000" b="1">
                <a:solidFill>
                  <a:srgbClr val="000099"/>
                </a:solidFill>
                <a:effectLst>
                  <a:outerShdw blurRad="38100" dist="38100" dir="2700000" algn="tl">
                    <a:srgbClr val="C0C0C0"/>
                  </a:outerShdw>
                </a:effectLst>
                <a:latin typeface="Arial Narrow" pitchFamily="34" charset="0"/>
              </a:rPr>
            </a:br>
            <a:r>
              <a:rPr kumimoji="0" lang="ru-RU" sz="2800" b="1">
                <a:solidFill>
                  <a:srgbClr val="000099"/>
                </a:solidFill>
                <a:effectLst>
                  <a:outerShdw blurRad="38100" dist="38100" dir="2700000" algn="tl">
                    <a:srgbClr val="C0C0C0"/>
                  </a:outerShdw>
                </a:effectLst>
                <a:latin typeface="Arial Narrow" pitchFamily="34" charset="0"/>
              </a:rPr>
              <a:t>- больше читайте, интересуйтесь, узнавайте.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572000" y="1371600"/>
            <a:ext cx="3886200" cy="3679825"/>
          </a:xfrm>
        </p:spPr>
        <p:txBody>
          <a:bodyPr/>
          <a:lstStyle/>
          <a:p>
            <a:pPr eaLnBrk="1" hangingPunct="1">
              <a:defRPr/>
            </a:pPr>
            <a:r>
              <a:rPr lang="ru-RU" sz="3200" b="1" smtClean="0">
                <a:solidFill>
                  <a:srgbClr val="FF0000"/>
                </a:solidFill>
                <a:effectLst>
                  <a:outerShdw blurRad="38100" dist="38100" dir="2700000" algn="tl">
                    <a:srgbClr val="000000"/>
                  </a:outerShdw>
                </a:effectLst>
              </a:rPr>
              <a:t>Науки юношей питают, </a:t>
            </a:r>
            <a:br>
              <a:rPr lang="ru-RU" sz="3200" b="1" smtClean="0">
                <a:solidFill>
                  <a:srgbClr val="FF0000"/>
                </a:solidFill>
                <a:effectLst>
                  <a:outerShdw blurRad="38100" dist="38100" dir="2700000" algn="tl">
                    <a:srgbClr val="000000"/>
                  </a:outerShdw>
                </a:effectLst>
              </a:rPr>
            </a:br>
            <a:r>
              <a:rPr lang="ru-RU" sz="3200" b="1" smtClean="0">
                <a:solidFill>
                  <a:srgbClr val="FF0000"/>
                </a:solidFill>
                <a:effectLst>
                  <a:outerShdw blurRad="38100" dist="38100" dir="2700000" algn="tl">
                    <a:srgbClr val="000000"/>
                  </a:outerShdw>
                </a:effectLst>
              </a:rPr>
              <a:t>Отраду старым подают,</a:t>
            </a:r>
            <a:br>
              <a:rPr lang="ru-RU" sz="3200" b="1" smtClean="0">
                <a:solidFill>
                  <a:srgbClr val="FF0000"/>
                </a:solidFill>
                <a:effectLst>
                  <a:outerShdw blurRad="38100" dist="38100" dir="2700000" algn="tl">
                    <a:srgbClr val="000000"/>
                  </a:outerShdw>
                </a:effectLst>
              </a:rPr>
            </a:br>
            <a:r>
              <a:rPr lang="ru-RU" sz="3200" b="1" smtClean="0">
                <a:solidFill>
                  <a:srgbClr val="FF0000"/>
                </a:solidFill>
                <a:effectLst>
                  <a:outerShdw blurRad="38100" dist="38100" dir="2700000" algn="tl">
                    <a:srgbClr val="000000"/>
                  </a:outerShdw>
                </a:effectLst>
              </a:rPr>
              <a:t>В счастливой жизни украшают,</a:t>
            </a:r>
            <a:br>
              <a:rPr lang="ru-RU" sz="3200" b="1" smtClean="0">
                <a:solidFill>
                  <a:srgbClr val="FF0000"/>
                </a:solidFill>
                <a:effectLst>
                  <a:outerShdw blurRad="38100" dist="38100" dir="2700000" algn="tl">
                    <a:srgbClr val="000000"/>
                  </a:outerShdw>
                </a:effectLst>
              </a:rPr>
            </a:br>
            <a:r>
              <a:rPr lang="ru-RU" sz="3200" b="1" smtClean="0">
                <a:solidFill>
                  <a:srgbClr val="FF0000"/>
                </a:solidFill>
                <a:effectLst>
                  <a:outerShdw blurRad="38100" dist="38100" dir="2700000" algn="tl">
                    <a:srgbClr val="000000"/>
                  </a:outerShdw>
                </a:effectLst>
              </a:rPr>
              <a:t>В несчастный случай берегут…</a:t>
            </a:r>
          </a:p>
        </p:txBody>
      </p:sp>
      <p:sp>
        <p:nvSpPr>
          <p:cNvPr id="76803" name="Rectangle 3"/>
          <p:cNvSpPr>
            <a:spLocks noGrp="1" noChangeArrowheads="1"/>
          </p:cNvSpPr>
          <p:nvPr>
            <p:ph type="subTitle" idx="1"/>
          </p:nvPr>
        </p:nvSpPr>
        <p:spPr>
          <a:xfrm>
            <a:off x="5638800" y="5257800"/>
            <a:ext cx="2819400" cy="533400"/>
          </a:xfrm>
        </p:spPr>
        <p:txBody>
          <a:bodyPr/>
          <a:lstStyle/>
          <a:p>
            <a:pPr algn="r" eaLnBrk="1" hangingPunct="1"/>
            <a:r>
              <a:rPr lang="ru-RU" sz="2400" b="1" i="1" smtClean="0">
                <a:latin typeface="Arial Narrow" pitchFamily="34" charset="0"/>
              </a:rPr>
              <a:t>М.В.Ломоносов</a:t>
            </a:r>
          </a:p>
        </p:txBody>
      </p:sp>
      <p:pic>
        <p:nvPicPr>
          <p:cNvPr id="76804" name="Picture 6" descr="preview"/>
          <p:cNvPicPr>
            <a:picLocks noChangeAspect="1" noChangeArrowheads="1"/>
          </p:cNvPicPr>
          <p:nvPr/>
        </p:nvPicPr>
        <p:blipFill>
          <a:blip r:embed="rId2" cstate="email"/>
          <a:srcRect/>
          <a:stretch>
            <a:fillRect/>
          </a:stretch>
        </p:blipFill>
        <p:spPr bwMode="auto">
          <a:xfrm>
            <a:off x="609600" y="685800"/>
            <a:ext cx="3735388"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5" descr="ED00019_"/>
          <p:cNvPicPr>
            <a:picLocks noChangeAspect="1" noChangeArrowheads="1"/>
          </p:cNvPicPr>
          <p:nvPr/>
        </p:nvPicPr>
        <p:blipFill>
          <a:blip r:embed="rId2"/>
          <a:srcRect/>
          <a:stretch>
            <a:fillRect/>
          </a:stretch>
        </p:blipFill>
        <p:spPr bwMode="auto">
          <a:xfrm>
            <a:off x="609600" y="533400"/>
            <a:ext cx="6629400" cy="4768850"/>
          </a:xfrm>
          <a:prstGeom prst="rect">
            <a:avLst/>
          </a:prstGeom>
          <a:noFill/>
          <a:ln w="9525">
            <a:noFill/>
            <a:miter lim="800000"/>
            <a:headEnd/>
            <a:tailEnd/>
          </a:ln>
        </p:spPr>
      </p:pic>
      <p:pic>
        <p:nvPicPr>
          <p:cNvPr id="77827" name="Picture 6" descr="j0288974"/>
          <p:cNvPicPr>
            <a:picLocks noChangeAspect="1" noChangeArrowheads="1"/>
          </p:cNvPicPr>
          <p:nvPr/>
        </p:nvPicPr>
        <p:blipFill>
          <a:blip r:embed="rId3"/>
          <a:srcRect/>
          <a:stretch>
            <a:fillRect/>
          </a:stretch>
        </p:blipFill>
        <p:spPr bwMode="auto">
          <a:xfrm>
            <a:off x="5943600" y="4470400"/>
            <a:ext cx="2701925" cy="185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descr="c7641b62dbaf"/>
          <p:cNvPicPr>
            <a:picLocks noChangeAspect="1" noChangeArrowheads="1"/>
          </p:cNvPicPr>
          <p:nvPr/>
        </p:nvPicPr>
        <p:blipFill>
          <a:blip r:embed="rId2"/>
          <a:srcRect/>
          <a:stretch>
            <a:fillRect/>
          </a:stretch>
        </p:blipFill>
        <p:spPr bwMode="auto">
          <a:xfrm>
            <a:off x="457200" y="487363"/>
            <a:ext cx="8229600" cy="588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572000" y="1371600"/>
            <a:ext cx="3886200" cy="3679825"/>
          </a:xfrm>
          <a:prstGeom prst="rect">
            <a:avLst/>
          </a:prstGeom>
          <a:noFill/>
          <a:ln>
            <a:noFill/>
          </a:ln>
          <a:effectLst/>
          <a:extLst>
            <a:ext uri="{909E8E84-426E-40DD-AFC4-6F175D3DCCD1}"/>
            <a:ext uri="{91240B29-F687-4F45-9708-019B960494DF}"/>
            <a:ext uri="{AF507438-7753-43E0-B8FC-AC1667EBCBE1}"/>
          </a:extLst>
        </p:spPr>
        <p:txBody>
          <a:bodyPr lIns="92075" tIns="46038" rIns="92075" bIns="46038" anchor="ctr"/>
          <a:lstStyle/>
          <a:p>
            <a:pPr algn="ctr">
              <a:defRPr/>
            </a:pPr>
            <a:endParaRPr kumimoji="0" lang="ru-RU" sz="3200" b="1">
              <a:solidFill>
                <a:srgbClr val="FF0000"/>
              </a:solidFill>
              <a:effectLst>
                <a:outerShdw blurRad="38100" dist="38100" dir="2700000" algn="tl">
                  <a:srgbClr val="C0C0C0"/>
                </a:outerShdw>
              </a:effectLst>
              <a:latin typeface="Arial Narrow" pitchFamily="34" charset="0"/>
            </a:endParaRPr>
          </a:p>
        </p:txBody>
      </p:sp>
      <p:sp>
        <p:nvSpPr>
          <p:cNvPr id="79882" name="Rectangle 10"/>
          <p:cNvSpPr>
            <a:spLocks noChangeArrowheads="1"/>
          </p:cNvSpPr>
          <p:nvPr/>
        </p:nvSpPr>
        <p:spPr bwMode="auto">
          <a:xfrm>
            <a:off x="685800" y="990600"/>
            <a:ext cx="4800600" cy="4854575"/>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kumimoji="0" lang="ru-RU" sz="2600" b="1">
                <a:solidFill>
                  <a:schemeClr val="accent2"/>
                </a:solidFill>
                <a:effectLst>
                  <a:outerShdw blurRad="38100" dist="38100" dir="2700000" algn="tl">
                    <a:srgbClr val="C0C0C0"/>
                  </a:outerShdw>
                </a:effectLst>
                <a:latin typeface="Arial Narrow" pitchFamily="34" charset="0"/>
              </a:rPr>
              <a:t>Да здравствуют музы, </a:t>
            </a:r>
          </a:p>
          <a:p>
            <a:pPr>
              <a:defRPr/>
            </a:pPr>
            <a:r>
              <a:rPr kumimoji="0" lang="ru-RU" sz="2600" b="1">
                <a:solidFill>
                  <a:schemeClr val="accent2"/>
                </a:solidFill>
                <a:effectLst>
                  <a:outerShdw blurRad="38100" dist="38100" dir="2700000" algn="tl">
                    <a:srgbClr val="C0C0C0"/>
                  </a:outerShdw>
                </a:effectLst>
                <a:latin typeface="Arial Narrow" pitchFamily="34" charset="0"/>
              </a:rPr>
              <a:t>Да здравствует разум!</a:t>
            </a:r>
          </a:p>
          <a:p>
            <a:pPr>
              <a:defRPr/>
            </a:pPr>
            <a:r>
              <a:rPr kumimoji="0" lang="ru-RU" sz="2600" b="1">
                <a:solidFill>
                  <a:schemeClr val="accent2"/>
                </a:solidFill>
                <a:effectLst>
                  <a:outerShdw blurRad="38100" dist="38100" dir="2700000" algn="tl">
                    <a:srgbClr val="C0C0C0"/>
                  </a:outerShdw>
                </a:effectLst>
                <a:latin typeface="Arial Narrow" pitchFamily="34" charset="0"/>
              </a:rPr>
              <a:t>Ты, солнце святое, гори!</a:t>
            </a:r>
          </a:p>
          <a:p>
            <a:pPr>
              <a:defRPr/>
            </a:pPr>
            <a:r>
              <a:rPr kumimoji="0" lang="ru-RU" sz="2600" b="1">
                <a:solidFill>
                  <a:schemeClr val="accent2"/>
                </a:solidFill>
                <a:effectLst>
                  <a:outerShdw blurRad="38100" dist="38100" dir="2700000" algn="tl">
                    <a:srgbClr val="C0C0C0"/>
                  </a:outerShdw>
                </a:effectLst>
                <a:latin typeface="Arial Narrow" pitchFamily="34" charset="0"/>
              </a:rPr>
              <a:t>Как эта лампада бледнеет</a:t>
            </a:r>
          </a:p>
          <a:p>
            <a:pPr>
              <a:defRPr/>
            </a:pPr>
            <a:r>
              <a:rPr kumimoji="0" lang="ru-RU" sz="2600" b="1">
                <a:solidFill>
                  <a:schemeClr val="accent2"/>
                </a:solidFill>
                <a:effectLst>
                  <a:outerShdw blurRad="38100" dist="38100" dir="2700000" algn="tl">
                    <a:srgbClr val="C0C0C0"/>
                  </a:outerShdw>
                </a:effectLst>
                <a:latin typeface="Arial Narrow" pitchFamily="34" charset="0"/>
              </a:rPr>
              <a:t>Пред ясным восходом зари,</a:t>
            </a:r>
          </a:p>
          <a:p>
            <a:pPr>
              <a:defRPr/>
            </a:pPr>
            <a:r>
              <a:rPr kumimoji="0" lang="ru-RU" sz="2600" b="1">
                <a:solidFill>
                  <a:schemeClr val="accent2"/>
                </a:solidFill>
                <a:effectLst>
                  <a:outerShdw blurRad="38100" dist="38100" dir="2700000" algn="tl">
                    <a:srgbClr val="C0C0C0"/>
                  </a:outerShdw>
                </a:effectLst>
                <a:latin typeface="Arial Narrow" pitchFamily="34" charset="0"/>
              </a:rPr>
              <a:t>Так ложная мудрость </a:t>
            </a:r>
          </a:p>
          <a:p>
            <a:pPr>
              <a:defRPr/>
            </a:pPr>
            <a:r>
              <a:rPr kumimoji="0" lang="ru-RU" sz="2600" b="1">
                <a:solidFill>
                  <a:schemeClr val="accent2"/>
                </a:solidFill>
                <a:effectLst>
                  <a:outerShdw blurRad="38100" dist="38100" dir="2700000" algn="tl">
                    <a:srgbClr val="C0C0C0"/>
                  </a:outerShdw>
                </a:effectLst>
                <a:latin typeface="Arial Narrow" pitchFamily="34" charset="0"/>
              </a:rPr>
              <a:t>Мерцает и тлеет</a:t>
            </a:r>
          </a:p>
          <a:p>
            <a:pPr>
              <a:defRPr/>
            </a:pPr>
            <a:r>
              <a:rPr kumimoji="0" lang="ru-RU" sz="2600" b="1">
                <a:solidFill>
                  <a:schemeClr val="accent2"/>
                </a:solidFill>
                <a:effectLst>
                  <a:outerShdw blurRad="38100" dist="38100" dir="2700000" algn="tl">
                    <a:srgbClr val="C0C0C0"/>
                  </a:outerShdw>
                </a:effectLst>
                <a:latin typeface="Arial Narrow" pitchFamily="34" charset="0"/>
              </a:rPr>
              <a:t>Пред солнцем бессмертным ума.</a:t>
            </a:r>
          </a:p>
          <a:p>
            <a:pPr>
              <a:defRPr/>
            </a:pPr>
            <a:r>
              <a:rPr kumimoji="0" lang="ru-RU" sz="2600" b="1">
                <a:solidFill>
                  <a:schemeClr val="accent2"/>
                </a:solidFill>
                <a:effectLst>
                  <a:outerShdw blurRad="38100" dist="38100" dir="2700000" algn="tl">
                    <a:srgbClr val="C0C0C0"/>
                  </a:outerShdw>
                </a:effectLst>
                <a:latin typeface="Arial Narrow" pitchFamily="34" charset="0"/>
              </a:rPr>
              <a:t>Да здравствует солнце, </a:t>
            </a:r>
          </a:p>
          <a:p>
            <a:pPr>
              <a:defRPr/>
            </a:pPr>
            <a:r>
              <a:rPr kumimoji="0" lang="ru-RU" sz="2600" b="1">
                <a:solidFill>
                  <a:schemeClr val="accent2"/>
                </a:solidFill>
                <a:effectLst>
                  <a:outerShdw blurRad="38100" dist="38100" dir="2700000" algn="tl">
                    <a:srgbClr val="C0C0C0"/>
                  </a:outerShdw>
                </a:effectLst>
                <a:latin typeface="Arial Narrow" pitchFamily="34" charset="0"/>
              </a:rPr>
              <a:t>Да скроется тьма!</a:t>
            </a:r>
          </a:p>
          <a:p>
            <a:pPr>
              <a:defRPr/>
            </a:pPr>
            <a:r>
              <a:rPr kumimoji="0" lang="ru-RU" sz="2600" b="1">
                <a:solidFill>
                  <a:schemeClr val="accent2"/>
                </a:solidFill>
                <a:effectLst>
                  <a:outerShdw blurRad="38100" dist="38100" dir="2700000" algn="tl">
                    <a:srgbClr val="C0C0C0"/>
                  </a:outerShdw>
                </a:effectLst>
                <a:latin typeface="Arial Narrow" pitchFamily="34" charset="0"/>
              </a:rPr>
              <a:t>Вперед все в науку! </a:t>
            </a:r>
          </a:p>
          <a:p>
            <a:pPr>
              <a:defRPr/>
            </a:pPr>
            <a:r>
              <a:rPr kumimoji="0" lang="ru-RU" sz="2600" b="1">
                <a:solidFill>
                  <a:schemeClr val="accent2"/>
                </a:solidFill>
                <a:effectLst>
                  <a:outerShdw blurRad="38100" dist="38100" dir="2700000" algn="tl">
                    <a:srgbClr val="C0C0C0"/>
                  </a:outerShdw>
                </a:effectLst>
                <a:latin typeface="Arial Narrow" pitchFamily="34" charset="0"/>
              </a:rPr>
              <a:t>Свершите  большие дела!</a:t>
            </a:r>
          </a:p>
        </p:txBody>
      </p:sp>
      <p:pic>
        <p:nvPicPr>
          <p:cNvPr id="79876" name="Picture 32" descr="j0332296"/>
          <p:cNvPicPr>
            <a:picLocks noChangeAspect="1" noChangeArrowheads="1"/>
          </p:cNvPicPr>
          <p:nvPr/>
        </p:nvPicPr>
        <p:blipFill>
          <a:blip r:embed="rId2"/>
          <a:srcRect/>
          <a:stretch>
            <a:fillRect/>
          </a:stretch>
        </p:blipFill>
        <p:spPr bwMode="auto">
          <a:xfrm>
            <a:off x="5486400" y="1371600"/>
            <a:ext cx="3040063"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2" name="Rectangle 6"/>
          <p:cNvSpPr>
            <a:spLocks noChangeArrowheads="1"/>
          </p:cNvSpPr>
          <p:nvPr/>
        </p:nvSpPr>
        <p:spPr bwMode="auto">
          <a:xfrm>
            <a:off x="990600" y="0"/>
            <a:ext cx="8610600" cy="5969000"/>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kumimoji="0" lang="ru-RU" sz="2400">
                <a:solidFill>
                  <a:srgbClr val="FF0000"/>
                </a:solidFill>
                <a:latin typeface="Arial" charset="0"/>
              </a:rPr>
              <a:t>                            </a:t>
            </a:r>
            <a:r>
              <a:rPr kumimoji="0" lang="ru-RU" sz="2200" b="1">
                <a:solidFill>
                  <a:srgbClr val="FF0000"/>
                </a:solidFill>
                <a:latin typeface="Arial Narrow" pitchFamily="34" charset="0"/>
              </a:rPr>
              <a:t>ГИМН МАТЕМАТИКЕ</a:t>
            </a:r>
          </a:p>
          <a:p>
            <a:pPr>
              <a:defRPr/>
            </a:pPr>
            <a:endParaRPr kumimoji="0" lang="ru-RU" sz="1000" b="1">
              <a:solidFill>
                <a:srgbClr val="FF0000"/>
              </a:solidFill>
              <a:latin typeface="Arial Narrow" pitchFamily="34" charset="0"/>
            </a:endParaRPr>
          </a:p>
          <a:p>
            <a:pPr>
              <a:defRPr/>
            </a:pPr>
            <a:r>
              <a:rPr kumimoji="0" lang="ru-RU" sz="2200" b="1">
                <a:solidFill>
                  <a:schemeClr val="accent2"/>
                </a:solidFill>
                <a:latin typeface="Arial Narrow" pitchFamily="34" charset="0"/>
              </a:rPr>
              <a:t> (на мелодию песни «Чему учат в школе?»)</a:t>
            </a:r>
          </a:p>
          <a:p>
            <a:pPr>
              <a:defRPr/>
            </a:pPr>
            <a:endParaRPr kumimoji="0" lang="ru-RU" sz="2200" b="1">
              <a:solidFill>
                <a:schemeClr val="accent2"/>
              </a:solidFill>
              <a:latin typeface="Arial Narrow" pitchFamily="34" charset="0"/>
            </a:endParaRPr>
          </a:p>
          <a:p>
            <a:pPr>
              <a:defRPr/>
            </a:pPr>
            <a:r>
              <a:rPr kumimoji="0" lang="ru-RU" sz="2200" b="1">
                <a:solidFill>
                  <a:schemeClr val="accent2"/>
                </a:solidFill>
                <a:latin typeface="Arial Narrow" pitchFamily="34" charset="0"/>
              </a:rPr>
              <a:t>Уравнения решать, радикалы вычислять </a:t>
            </a:r>
            <a:r>
              <a:rPr kumimoji="0" lang="ru-RU" sz="2200" b="1">
                <a:solidFill>
                  <a:schemeClr val="accent2"/>
                </a:solidFill>
                <a:effectLst>
                  <a:outerShdw blurRad="38100" dist="38100" dir="2700000" algn="tl">
                    <a:srgbClr val="C0C0C0"/>
                  </a:outerShdw>
                </a:effectLst>
                <a:latin typeface="Arial Narrow" pitchFamily="34" charset="0"/>
              </a:rPr>
              <a:t>– </a:t>
            </a:r>
            <a:endParaRPr kumimoji="0" lang="ru-RU" sz="2200" b="1">
              <a:solidFill>
                <a:schemeClr val="accent2"/>
              </a:solidFill>
              <a:latin typeface="Arial Narrow" pitchFamily="34" charset="0"/>
            </a:endParaRPr>
          </a:p>
          <a:p>
            <a:pPr>
              <a:defRPr/>
            </a:pPr>
            <a:r>
              <a:rPr kumimoji="0" lang="ru-RU" sz="2200" b="1">
                <a:solidFill>
                  <a:schemeClr val="accent2"/>
                </a:solidFill>
                <a:latin typeface="Arial Narrow" pitchFamily="34" charset="0"/>
              </a:rPr>
              <a:t>Интересная у алгебры задача!</a:t>
            </a:r>
          </a:p>
          <a:p>
            <a:pPr>
              <a:defRPr/>
            </a:pPr>
            <a:r>
              <a:rPr kumimoji="0" lang="ru-RU" sz="2200" b="1">
                <a:solidFill>
                  <a:schemeClr val="accent2"/>
                </a:solidFill>
                <a:latin typeface="Arial Narrow" pitchFamily="34" charset="0"/>
              </a:rPr>
              <a:t>Интегралы добывать, дробь делить и умножать</a:t>
            </a:r>
          </a:p>
          <a:p>
            <a:pPr>
              <a:defRPr/>
            </a:pPr>
            <a:r>
              <a:rPr kumimoji="0" lang="ru-RU" sz="2200" b="1">
                <a:solidFill>
                  <a:schemeClr val="accent2"/>
                </a:solidFill>
                <a:latin typeface="Arial Narrow" pitchFamily="34" charset="0"/>
              </a:rPr>
              <a:t>Постараешься - придет к тебе удача!</a:t>
            </a:r>
          </a:p>
          <a:p>
            <a:pPr>
              <a:defRPr/>
            </a:pPr>
            <a:endParaRPr kumimoji="0" lang="ru-RU" sz="2200" b="1">
              <a:solidFill>
                <a:schemeClr val="accent2"/>
              </a:solidFill>
              <a:latin typeface="Arial Narrow" pitchFamily="34" charset="0"/>
            </a:endParaRPr>
          </a:p>
          <a:p>
            <a:pPr>
              <a:defRPr/>
            </a:pPr>
            <a:r>
              <a:rPr kumimoji="0" lang="ru-RU" sz="2200" b="1">
                <a:solidFill>
                  <a:schemeClr val="accent2"/>
                </a:solidFill>
                <a:latin typeface="Arial Narrow" pitchFamily="34" charset="0"/>
              </a:rPr>
              <a:t>   Геометрия нужна, но она ведь так сложна!</a:t>
            </a:r>
          </a:p>
          <a:p>
            <a:pPr>
              <a:defRPr/>
            </a:pPr>
            <a:r>
              <a:rPr kumimoji="0" lang="ru-RU" sz="2200" b="1">
                <a:solidFill>
                  <a:schemeClr val="accent2"/>
                </a:solidFill>
                <a:latin typeface="Arial Narrow" pitchFamily="34" charset="0"/>
              </a:rPr>
              <a:t>   То фигуры, то тела </a:t>
            </a:r>
            <a:r>
              <a:rPr kumimoji="0" lang="ru-RU" sz="2200" b="1">
                <a:solidFill>
                  <a:schemeClr val="accent2"/>
                </a:solidFill>
                <a:effectLst>
                  <a:outerShdw blurRad="38100" dist="38100" dir="2700000" algn="tl">
                    <a:srgbClr val="C0C0C0"/>
                  </a:outerShdw>
                </a:effectLst>
                <a:latin typeface="Arial Narrow" pitchFamily="34" charset="0"/>
              </a:rPr>
              <a:t>– </a:t>
            </a:r>
            <a:r>
              <a:rPr kumimoji="0" lang="ru-RU" sz="2200" b="1">
                <a:solidFill>
                  <a:schemeClr val="accent2"/>
                </a:solidFill>
                <a:latin typeface="Arial Narrow" pitchFamily="34" charset="0"/>
              </a:rPr>
              <a:t>не разберешься!</a:t>
            </a:r>
          </a:p>
          <a:p>
            <a:pPr>
              <a:defRPr/>
            </a:pPr>
            <a:r>
              <a:rPr kumimoji="0" lang="ru-RU" sz="2200" b="1">
                <a:solidFill>
                  <a:schemeClr val="accent2"/>
                </a:solidFill>
                <a:latin typeface="Arial Narrow" pitchFamily="34" charset="0"/>
              </a:rPr>
              <a:t>   Аксиомы там нужны, теоремы так важны,</a:t>
            </a:r>
          </a:p>
          <a:p>
            <a:pPr>
              <a:defRPr/>
            </a:pPr>
            <a:r>
              <a:rPr kumimoji="0" lang="ru-RU" sz="2200" b="1">
                <a:solidFill>
                  <a:schemeClr val="accent2"/>
                </a:solidFill>
                <a:latin typeface="Arial Narrow" pitchFamily="34" charset="0"/>
              </a:rPr>
              <a:t>   Их учи - и результата ты добьешься!</a:t>
            </a:r>
          </a:p>
          <a:p>
            <a:pPr>
              <a:defRPr/>
            </a:pPr>
            <a:endParaRPr kumimoji="0" lang="ru-RU" sz="2200" b="1">
              <a:solidFill>
                <a:schemeClr val="accent2"/>
              </a:solidFill>
              <a:latin typeface="Arial Narrow" pitchFamily="34" charset="0"/>
            </a:endParaRPr>
          </a:p>
          <a:p>
            <a:pPr>
              <a:defRPr/>
            </a:pPr>
            <a:r>
              <a:rPr kumimoji="0" lang="ru-RU" sz="2200" b="1">
                <a:solidFill>
                  <a:schemeClr val="accent2"/>
                </a:solidFill>
                <a:latin typeface="Arial Narrow" pitchFamily="34" charset="0"/>
              </a:rPr>
              <a:t>Есть науки хороши для развития души,</a:t>
            </a:r>
          </a:p>
          <a:p>
            <a:pPr>
              <a:defRPr/>
            </a:pPr>
            <a:r>
              <a:rPr kumimoji="0" lang="ru-RU" sz="2200" b="1">
                <a:solidFill>
                  <a:schemeClr val="accent2"/>
                </a:solidFill>
                <a:latin typeface="Arial Narrow" pitchFamily="34" charset="0"/>
              </a:rPr>
              <a:t>Их и сами все вы знаете, конечно.</a:t>
            </a:r>
          </a:p>
          <a:p>
            <a:pPr>
              <a:defRPr/>
            </a:pPr>
            <a:r>
              <a:rPr kumimoji="0" lang="ru-RU" sz="2200" b="1">
                <a:solidFill>
                  <a:schemeClr val="accent2"/>
                </a:solidFill>
                <a:latin typeface="Arial Narrow" pitchFamily="34" charset="0"/>
              </a:rPr>
              <a:t>А для развития ума математика нужна.</a:t>
            </a:r>
          </a:p>
          <a:p>
            <a:pPr>
              <a:defRPr/>
            </a:pPr>
            <a:r>
              <a:rPr kumimoji="0" lang="ru-RU" sz="2200" b="1">
                <a:solidFill>
                  <a:schemeClr val="accent2"/>
                </a:solidFill>
                <a:latin typeface="Arial Narrow" pitchFamily="34" charset="0"/>
              </a:rPr>
              <a:t>Это было, это будет, это вечно!</a:t>
            </a:r>
          </a:p>
        </p:txBody>
      </p:sp>
      <p:sp>
        <p:nvSpPr>
          <p:cNvPr id="80899" name="Rectangle 7"/>
          <p:cNvSpPr>
            <a:spLocks noChangeArrowheads="1"/>
          </p:cNvSpPr>
          <p:nvPr/>
        </p:nvSpPr>
        <p:spPr bwMode="auto">
          <a:xfrm>
            <a:off x="6858000" y="2209800"/>
            <a:ext cx="1511300" cy="396875"/>
          </a:xfrm>
          <a:prstGeom prst="rect">
            <a:avLst/>
          </a:prstGeom>
          <a:noFill/>
          <a:ln w="9525">
            <a:noFill/>
            <a:miter lim="800000"/>
            <a:headEnd/>
            <a:tailEnd/>
          </a:ln>
        </p:spPr>
        <p:txBody>
          <a:bodyPr>
            <a:spAutoFit/>
          </a:bodyPr>
          <a:lstStyle/>
          <a:p>
            <a:r>
              <a:rPr kumimoji="0" lang="en-US" sz="2000" b="1">
                <a:solidFill>
                  <a:schemeClr val="accent2"/>
                </a:solidFill>
                <a:latin typeface="Arial" charset="0"/>
              </a:rPr>
              <a:t>2 </a:t>
            </a:r>
            <a:r>
              <a:rPr kumimoji="0" lang="ru-RU" sz="2000" b="1">
                <a:solidFill>
                  <a:schemeClr val="accent2"/>
                </a:solidFill>
                <a:latin typeface="Arial" charset="0"/>
              </a:rPr>
              <a:t>раза</a:t>
            </a:r>
          </a:p>
        </p:txBody>
      </p:sp>
      <p:sp>
        <p:nvSpPr>
          <p:cNvPr id="80900" name="AutoShape 12"/>
          <p:cNvSpPr>
            <a:spLocks/>
          </p:cNvSpPr>
          <p:nvPr/>
        </p:nvSpPr>
        <p:spPr bwMode="auto">
          <a:xfrm>
            <a:off x="6705600" y="1981200"/>
            <a:ext cx="152400" cy="533400"/>
          </a:xfrm>
          <a:prstGeom prst="rightBrace">
            <a:avLst>
              <a:gd name="adj1" fmla="val 29167"/>
              <a:gd name="adj2" fmla="val 50000"/>
            </a:avLst>
          </a:prstGeom>
          <a:noFill/>
          <a:ln w="9525">
            <a:solidFill>
              <a:schemeClr val="accent2"/>
            </a:solidFill>
            <a:round/>
            <a:headEnd/>
            <a:tailEnd/>
          </a:ln>
        </p:spPr>
        <p:txBody>
          <a:bodyPr wrap="none" anchor="ctr"/>
          <a:lstStyle/>
          <a:p>
            <a:pPr algn="ctr"/>
            <a:endParaRPr kumimoji="0" lang="ru-RU" sz="3600">
              <a:solidFill>
                <a:schemeClr val="accent2"/>
              </a:solidFill>
              <a:latin typeface="Arial" charset="0"/>
            </a:endParaRPr>
          </a:p>
        </p:txBody>
      </p:sp>
      <p:sp>
        <p:nvSpPr>
          <p:cNvPr id="80901" name="AutoShape 13"/>
          <p:cNvSpPr>
            <a:spLocks/>
          </p:cNvSpPr>
          <p:nvPr/>
        </p:nvSpPr>
        <p:spPr bwMode="auto">
          <a:xfrm>
            <a:off x="6096000" y="3657600"/>
            <a:ext cx="152400" cy="533400"/>
          </a:xfrm>
          <a:prstGeom prst="rightBrace">
            <a:avLst>
              <a:gd name="adj1" fmla="val 29167"/>
              <a:gd name="adj2" fmla="val 50000"/>
            </a:avLst>
          </a:prstGeom>
          <a:noFill/>
          <a:ln w="9525">
            <a:solidFill>
              <a:schemeClr val="accent2"/>
            </a:solidFill>
            <a:round/>
            <a:headEnd/>
            <a:tailEnd/>
          </a:ln>
        </p:spPr>
        <p:txBody>
          <a:bodyPr wrap="none" anchor="ctr"/>
          <a:lstStyle/>
          <a:p>
            <a:pPr algn="ctr"/>
            <a:endParaRPr kumimoji="0" lang="ru-RU" sz="3600">
              <a:solidFill>
                <a:schemeClr val="accent2"/>
              </a:solidFill>
              <a:latin typeface="Arial" charset="0"/>
            </a:endParaRPr>
          </a:p>
        </p:txBody>
      </p:sp>
      <p:sp>
        <p:nvSpPr>
          <p:cNvPr id="80902" name="AutoShape 14"/>
          <p:cNvSpPr>
            <a:spLocks/>
          </p:cNvSpPr>
          <p:nvPr/>
        </p:nvSpPr>
        <p:spPr bwMode="auto">
          <a:xfrm>
            <a:off x="5562600" y="5334000"/>
            <a:ext cx="152400" cy="533400"/>
          </a:xfrm>
          <a:prstGeom prst="rightBrace">
            <a:avLst>
              <a:gd name="adj1" fmla="val 29167"/>
              <a:gd name="adj2" fmla="val 50000"/>
            </a:avLst>
          </a:prstGeom>
          <a:noFill/>
          <a:ln w="9525">
            <a:solidFill>
              <a:schemeClr val="accent2"/>
            </a:solidFill>
            <a:round/>
            <a:headEnd/>
            <a:tailEnd/>
          </a:ln>
        </p:spPr>
        <p:txBody>
          <a:bodyPr wrap="none" anchor="ctr"/>
          <a:lstStyle/>
          <a:p>
            <a:pPr algn="ctr"/>
            <a:endParaRPr kumimoji="0" lang="ru-RU" sz="3600">
              <a:solidFill>
                <a:schemeClr val="accent2"/>
              </a:solidFill>
              <a:latin typeface="Arial" charset="0"/>
            </a:endParaRPr>
          </a:p>
        </p:txBody>
      </p:sp>
      <p:sp>
        <p:nvSpPr>
          <p:cNvPr id="80903" name="Rectangle 15"/>
          <p:cNvSpPr>
            <a:spLocks noChangeArrowheads="1"/>
          </p:cNvSpPr>
          <p:nvPr/>
        </p:nvSpPr>
        <p:spPr bwMode="auto">
          <a:xfrm>
            <a:off x="6248400" y="3810000"/>
            <a:ext cx="1511300" cy="396875"/>
          </a:xfrm>
          <a:prstGeom prst="rect">
            <a:avLst/>
          </a:prstGeom>
          <a:noFill/>
          <a:ln w="9525">
            <a:noFill/>
            <a:miter lim="800000"/>
            <a:headEnd/>
            <a:tailEnd/>
          </a:ln>
        </p:spPr>
        <p:txBody>
          <a:bodyPr>
            <a:spAutoFit/>
          </a:bodyPr>
          <a:lstStyle/>
          <a:p>
            <a:r>
              <a:rPr kumimoji="0" lang="en-US" sz="2000" b="1">
                <a:solidFill>
                  <a:schemeClr val="accent2"/>
                </a:solidFill>
                <a:latin typeface="Arial" charset="0"/>
              </a:rPr>
              <a:t>2 </a:t>
            </a:r>
            <a:r>
              <a:rPr kumimoji="0" lang="ru-RU" sz="2000" b="1">
                <a:solidFill>
                  <a:schemeClr val="accent2"/>
                </a:solidFill>
                <a:latin typeface="Arial" charset="0"/>
              </a:rPr>
              <a:t>раза</a:t>
            </a:r>
          </a:p>
        </p:txBody>
      </p:sp>
      <p:sp>
        <p:nvSpPr>
          <p:cNvPr id="80904" name="Rectangle 16"/>
          <p:cNvSpPr>
            <a:spLocks noChangeArrowheads="1"/>
          </p:cNvSpPr>
          <p:nvPr/>
        </p:nvSpPr>
        <p:spPr bwMode="auto">
          <a:xfrm>
            <a:off x="5791200" y="5486400"/>
            <a:ext cx="1511300" cy="396875"/>
          </a:xfrm>
          <a:prstGeom prst="rect">
            <a:avLst/>
          </a:prstGeom>
          <a:noFill/>
          <a:ln w="9525">
            <a:noFill/>
            <a:miter lim="800000"/>
            <a:headEnd/>
            <a:tailEnd/>
          </a:ln>
        </p:spPr>
        <p:txBody>
          <a:bodyPr>
            <a:spAutoFit/>
          </a:bodyPr>
          <a:lstStyle/>
          <a:p>
            <a:r>
              <a:rPr kumimoji="0" lang="en-US" sz="2000" b="1">
                <a:solidFill>
                  <a:schemeClr val="accent2"/>
                </a:solidFill>
                <a:latin typeface="Arial" charset="0"/>
              </a:rPr>
              <a:t>2 </a:t>
            </a:r>
            <a:r>
              <a:rPr kumimoji="0" lang="ru-RU" sz="2000" b="1">
                <a:solidFill>
                  <a:schemeClr val="accent2"/>
                </a:solidFill>
                <a:latin typeface="Arial" charset="0"/>
              </a:rPr>
              <a:t>раза</a:t>
            </a:r>
          </a:p>
        </p:txBody>
      </p:sp>
      <p:pic>
        <p:nvPicPr>
          <p:cNvPr id="80908" name="чему учат в школе (минус).mp3">
            <a:hlinkClick r:id="" action="ppaction://media"/>
          </p:cNvPr>
          <p:cNvPicPr>
            <a:picLocks noRot="1" noChangeAspect="1" noChangeArrowheads="1"/>
          </p:cNvPicPr>
          <p:nvPr>
            <a:audioFile r:link="rId1"/>
          </p:nvPr>
        </p:nvPicPr>
        <p:blipFill>
          <a:blip r:embed="rId3"/>
          <a:srcRect/>
          <a:stretch>
            <a:fillRect/>
          </a:stretch>
        </p:blipFill>
        <p:spPr bwMode="auto">
          <a:xfrm>
            <a:off x="7772400" y="5562600"/>
            <a:ext cx="533400" cy="533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090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0908"/>
                                        </p:tgtEl>
                                      </p:cBhvr>
                                    </p:cmd>
                                  </p:childTnLst>
                                </p:cTn>
                              </p:par>
                            </p:childTnLst>
                          </p:cTn>
                        </p:par>
                      </p:childTnLst>
                    </p:cTn>
                  </p:par>
                </p:childTnLst>
              </p:cTn>
              <p:nextCondLst>
                <p:cond evt="onClick" delay="0">
                  <p:tgtEl>
                    <p:spTgt spid="8090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090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1286644185_screenshot"/>
          <p:cNvPicPr>
            <a:picLocks noChangeAspect="1" noChangeArrowheads="1"/>
          </p:cNvPicPr>
          <p:nvPr/>
        </p:nvPicPr>
        <p:blipFill>
          <a:blip r:embed="rId2"/>
          <a:srcRect/>
          <a:stretch>
            <a:fillRect/>
          </a:stretch>
        </p:blipFill>
        <p:spPr bwMode="auto">
          <a:xfrm>
            <a:off x="457200" y="477838"/>
            <a:ext cx="8229600" cy="589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1" name="Rectangle 5"/>
          <p:cNvSpPr>
            <a:spLocks noGrp="1" noChangeArrowheads="1"/>
          </p:cNvSpPr>
          <p:nvPr>
            <p:ph type="title"/>
          </p:nvPr>
        </p:nvSpPr>
        <p:spPr>
          <a:xfrm>
            <a:off x="685800" y="1295400"/>
            <a:ext cx="7772400" cy="1143000"/>
          </a:xfrm>
        </p:spPr>
        <p:txBody>
          <a:bodyPr/>
          <a:lstStyle/>
          <a:p>
            <a:pPr eaLnBrk="1" hangingPunct="1">
              <a:defRPr/>
            </a:pPr>
            <a:r>
              <a:rPr lang="ru-RU" sz="6000" b="1" smtClean="0">
                <a:solidFill>
                  <a:srgbClr val="FF0000"/>
                </a:solidFill>
                <a:effectLst>
                  <a:outerShdw blurRad="38100" dist="38100" dir="2700000" algn="tl">
                    <a:srgbClr val="000000"/>
                  </a:outerShdw>
                </a:effectLst>
              </a:rPr>
              <a:t>«Это мы уже прошли,</a:t>
            </a:r>
            <a:br>
              <a:rPr lang="ru-RU" sz="6000" b="1" smtClean="0">
                <a:solidFill>
                  <a:srgbClr val="FF0000"/>
                </a:solidFill>
                <a:effectLst>
                  <a:outerShdw blurRad="38100" dist="38100" dir="2700000" algn="tl">
                    <a:srgbClr val="000000"/>
                  </a:outerShdw>
                </a:effectLst>
              </a:rPr>
            </a:br>
            <a:r>
              <a:rPr lang="ru-RU" sz="6000" b="1" smtClean="0">
                <a:solidFill>
                  <a:srgbClr val="FF0000"/>
                </a:solidFill>
                <a:effectLst>
                  <a:outerShdw blurRad="38100" dist="38100" dir="2700000" algn="tl">
                    <a:srgbClr val="000000"/>
                  </a:outerShdw>
                </a:effectLst>
              </a:rPr>
              <a:t>Это мы уже забыли!»</a:t>
            </a:r>
          </a:p>
        </p:txBody>
      </p:sp>
      <p:pic>
        <p:nvPicPr>
          <p:cNvPr id="20483" name="Picture 10" descr="j0343343"/>
          <p:cNvPicPr>
            <a:picLocks noChangeAspect="1" noChangeArrowheads="1"/>
          </p:cNvPicPr>
          <p:nvPr/>
        </p:nvPicPr>
        <p:blipFill>
          <a:blip r:embed="rId2"/>
          <a:srcRect/>
          <a:stretch>
            <a:fillRect/>
          </a:stretch>
        </p:blipFill>
        <p:spPr bwMode="auto">
          <a:xfrm>
            <a:off x="1143000" y="3048000"/>
            <a:ext cx="3006725" cy="3124200"/>
          </a:xfrm>
          <a:prstGeom prst="rect">
            <a:avLst/>
          </a:prstGeom>
          <a:noFill/>
          <a:ln w="9525">
            <a:noFill/>
            <a:miter lim="800000"/>
            <a:headEnd/>
            <a:tailEnd/>
          </a:ln>
        </p:spPr>
      </p:pic>
      <p:pic>
        <p:nvPicPr>
          <p:cNvPr id="20484" name="Picture 11" descr="200804122340471"/>
          <p:cNvPicPr>
            <a:picLocks noChangeAspect="1" noChangeArrowheads="1"/>
          </p:cNvPicPr>
          <p:nvPr/>
        </p:nvPicPr>
        <p:blipFill>
          <a:blip r:embed="rId3">
            <a:clrChange>
              <a:clrFrom>
                <a:srgbClr val="C9B8DA"/>
              </a:clrFrom>
              <a:clrTo>
                <a:srgbClr val="C9B8DA">
                  <a:alpha val="0"/>
                </a:srgbClr>
              </a:clrTo>
            </a:clrChange>
          </a:blip>
          <a:srcRect/>
          <a:stretch>
            <a:fillRect/>
          </a:stretch>
        </p:blipFill>
        <p:spPr bwMode="auto">
          <a:xfrm>
            <a:off x="4962525" y="2971800"/>
            <a:ext cx="3084513"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ertificate">
  <a:themeElements>
    <a:clrScheme name="Certificate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fontScheme name="Certificate">
      <a:majorFont>
        <a:latin typeface="Arial Narrow"/>
        <a:ea typeface=""/>
        <a:cs typeface=""/>
      </a:majorFont>
      <a:minorFont>
        <a:latin typeface="Monotype Corsiv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ertificate 1">
        <a:dk1>
          <a:srgbClr val="000000"/>
        </a:dk1>
        <a:lt1>
          <a:srgbClr val="FFFFCC"/>
        </a:lt1>
        <a:dk2>
          <a:srgbClr val="333300"/>
        </a:dk2>
        <a:lt2>
          <a:srgbClr val="808000"/>
        </a:lt2>
        <a:accent1>
          <a:srgbClr val="339933"/>
        </a:accent1>
        <a:accent2>
          <a:srgbClr val="A50021"/>
        </a:accent2>
        <a:accent3>
          <a:srgbClr val="FFFFE2"/>
        </a:accent3>
        <a:accent4>
          <a:srgbClr val="000000"/>
        </a:accent4>
        <a:accent5>
          <a:srgbClr val="ADCAAD"/>
        </a:accent5>
        <a:accent6>
          <a:srgbClr val="95001D"/>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ertificate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clrMap bg1="lt1" tx1="dk1" bg2="lt2" tx2="dk2" accent1="accent1" accent2="accent2" accent3="accent3" accent4="accent4" accent5="accent5" accent6="accent6" hlink="hlink" folHlink="folHlink"/>
    </a:extraClrScheme>
    <a:extraClrScheme>
      <a:clrScheme name="Certificate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DDDDDD"/>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1968</TotalTime>
  <Words>2909</Words>
  <Application>Microsoft Office PowerPoint</Application>
  <PresentationFormat>Экран (4:3)</PresentationFormat>
  <Paragraphs>501</Paragraphs>
  <Slides>78</Slides>
  <Notes>2</Notes>
  <HiddenSlides>0</HiddenSlides>
  <MMClips>1</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78</vt:i4>
      </vt:variant>
    </vt:vector>
  </HeadingPairs>
  <TitlesOfParts>
    <vt:vector size="86" baseType="lpstr">
      <vt:lpstr>Times New Roman</vt:lpstr>
      <vt:lpstr>Arial</vt:lpstr>
      <vt:lpstr>Arial Narrow</vt:lpstr>
      <vt:lpstr>Monotype Corsiva</vt:lpstr>
      <vt:lpstr>Arial Black</vt:lpstr>
      <vt:lpstr>Wingdings</vt:lpstr>
      <vt:lpstr>Certificate</vt:lpstr>
      <vt:lpstr>Microsoft Equation 3.0</vt:lpstr>
      <vt:lpstr>Внеклассное мероприятие</vt:lpstr>
      <vt:lpstr>Слайд 2</vt:lpstr>
      <vt:lpstr>Слайд 3</vt:lpstr>
      <vt:lpstr>Слайд 4</vt:lpstr>
      <vt:lpstr>Слайд 5</vt:lpstr>
      <vt:lpstr>Слайд 6</vt:lpstr>
      <vt:lpstr>Слайд 7</vt:lpstr>
      <vt:lpstr>Слайд 8</vt:lpstr>
      <vt:lpstr>«Это мы уже прошли, Это мы уже забыли!»</vt:lpstr>
      <vt:lpstr>1. Сырок стоит 6 рублей 70 копеек. Какое наибольшее число сырков можно купить на 50 рублей?</vt:lpstr>
      <vt:lpstr>2. В 2010 году ЕГЭ сдавало 735 450 выпускников. Эту задачу (и ей аналогичные) не решило 40 817 человек. Сколько процентов выпускников не смогли сделать      это задание?</vt:lpstr>
      <vt:lpstr>3. В таблице указаны средние цены (в рублях) на некоторые основные продукты питания в трех городах России (по данным на начало 2010 года)</vt:lpstr>
      <vt:lpstr>Эту задачу (и ей аналогичные)   не решило 95 976 из 735 450 выпускников. </vt:lpstr>
      <vt:lpstr>4. Летом килограмм клубники стоил     80 рублей. Маша купила 1кг 750г клубники. Сколько рублей сдачи она должна получить с 200 рублей?</vt:lpstr>
      <vt:lpstr>Эту задачу (и ей аналогичные)   не решило 104 580 из 735 450 выпускников. </vt:lpstr>
      <vt:lpstr>5. Шоколадка стоит 31 рубль. В воскресенье в супермаркете действует специальное предложение: заплатив за 2 шоколадки, покупатель получает 3 (одну в подарок). Сколько шоколадок можно получить на 170 рублей в воскресенье?</vt:lpstr>
      <vt:lpstr>Эту задачу (и ей аналогичные)   не решило 138 485 из 735 450 выпускников. </vt:lpstr>
      <vt:lpstr>6. Семья из 3 человек планирует поехать из Санкт-Петербурга в Вологду. Можно ехать поездом, а можно – на своей машине. Билет на 1 человека стоит 770 рублей. Автомобиль расходует 8 литров бензина на 100 км пути, расстояние по шоссе равно 700 км, а цена бензина равна 17,5 рубля за литр. Сколько рублей придется заплатить за наиболее дешевую поездку семьи из трех человек?</vt:lpstr>
      <vt:lpstr>Эту задачу (и ей аналогичные)   не решило 208 720 из 735 450 выпускников. </vt:lpstr>
      <vt:lpstr>7. В цилиндрическом сосуде уровень жидкости достигает 48 см. На какой высоте (в см) будет находиться уровень жидкости, если ее перелить во второй цилиндрический сосуд, диаметр которого в 2 раза больше диаметра первого?   (При решении задачи используйте формулу объема цилиндра                     , где R – радиус цилиндра, Н – высота уровня жидкости). </vt:lpstr>
      <vt:lpstr>8. Эту задачу (и ей аналогичные)   не решило 512 608 из 735 450 человек, сдающих ЕГЭ. Сколько процентов выпускников не смогли сделать это задание?</vt:lpstr>
      <vt:lpstr>«Это всё мы проходили, Это всё нам задавали, Это всё нам пригодится!»</vt:lpstr>
      <vt:lpstr>1. Сумма отрицательных чисел есть число отрицательное, модуль которого равен сумме модулей слагаемых.                 -5 + (-3) = -8    или    -5 – 3 = -8</vt:lpstr>
      <vt:lpstr>3. Чтобы вычесть из числа  a  число  b, достаточно к уменьшаемому  a  прибавить число, противоположное вычитаемому  b:    a – b = a + (-b) .  2 – 5 = 2 + (-5) = -3,        -2 – 5 = -2 + (-5) = -7  2 – (-5) = 2 + 5 = 7,         -2 – (-5) = -2 + 5 = 3</vt:lpstr>
      <vt:lpstr>1. Сложение (вычитание) к обеим частям (из обеих частей) уравнения одного и того же числа. Другими словами: перенос слагаемых из одной части уравнения в другую с противоположным знаком.</vt:lpstr>
      <vt:lpstr>1. Графический метод.</vt:lpstr>
      <vt:lpstr>1. Синусом острого угла в прямоугольном треугольнике называется отношение противолежащего катета к гипотенузе.</vt:lpstr>
      <vt:lpstr>1. Правило треугольника</vt:lpstr>
      <vt:lpstr>Слайд 29</vt:lpstr>
      <vt:lpstr>Слайд 30</vt:lpstr>
      <vt:lpstr>Правила вычитания векторов</vt:lpstr>
      <vt:lpstr>Правила вычитания векторов</vt:lpstr>
      <vt:lpstr>«Это мы не проходили, Это нам не задавали!»</vt:lpstr>
      <vt:lpstr>Слайд 34</vt:lpstr>
      <vt:lpstr>Математика и ТО автомобиля</vt:lpstr>
      <vt:lpstr>Слайд 36</vt:lpstr>
      <vt:lpstr>Слайд 37</vt:lpstr>
      <vt:lpstr>Слайд 38</vt:lpstr>
      <vt:lpstr>Влияние полезной нагрузки  на рациональный расход горючего</vt:lpstr>
      <vt:lpstr>Математика и ремонт автомобиля</vt:lpstr>
      <vt:lpstr>2. Рассчитайте объем металла, необходимого для наплавки 4 отверстий диаметром 14 мм и длиной 1 см под болты крепления фланца карданного вала (ответ в см3).</vt:lpstr>
      <vt:lpstr>Математика в технической механике</vt:lpstr>
      <vt:lpstr>Слайд 43</vt:lpstr>
      <vt:lpstr>При решении задачи составляется система уравнений, выражающих сумму проекций всех сил на оси координат ОХ и ОУ:</vt:lpstr>
      <vt:lpstr>Известно, что</vt:lpstr>
      <vt:lpstr>Математика в электротехнике</vt:lpstr>
      <vt:lpstr>Слайд 47</vt:lpstr>
      <vt:lpstr>Слайд 48</vt:lpstr>
      <vt:lpstr>Слайд 49</vt:lpstr>
      <vt:lpstr>Слайд 50</vt:lpstr>
      <vt:lpstr>Слайд 51</vt:lpstr>
      <vt:lpstr>Задача. Определить токи  I1, I2, I3 , если Е1=123В, Е2=115В, r1= 0,15 Ом, r2=0,5 Ом, r3=12 Ом. </vt:lpstr>
      <vt:lpstr>Ответ: I1=20А, I2= -10А, I3=10А. Знак «минус» у тока  I1 показывает, что действительное направление этого тока противоположно указанному на рисунке и что, следовательно, источник Е2 работает в режиме потребителя. </vt:lpstr>
      <vt:lpstr>1. Численный масштаб плана 1:2500. Определите длину линии на местности (в метрах), если длина этой линии на плане 1 см. </vt:lpstr>
      <vt:lpstr>2. Длина линии на местности lм=183,45 м. Определите с точностью до 1 мм ее длину  lпл на плане масштаба 1:1000.</vt:lpstr>
      <vt:lpstr>3. Численный масштаб плана 1:2000. Определите длину линии на местности (в метрах), если длина этой линии на плане 8,62 см. </vt:lpstr>
      <vt:lpstr>4. Длина линии на плане  lпл=16,5 см, на местности ее длина равна  lм=825 м. Определите численный масштаб плана.</vt:lpstr>
      <vt:lpstr>5. На плане масштаба 1:5000  площадь участка равна Sпл=10,8 см2. Определите его площадь на местности  Sм  в гектарах.</vt:lpstr>
      <vt:lpstr>Слайд 59</vt:lpstr>
      <vt:lpstr>Клотоидная кривая закругления</vt:lpstr>
      <vt:lpstr>Слайд 61</vt:lpstr>
      <vt:lpstr>Слайд 62</vt:lpstr>
      <vt:lpstr>Слайд 63</vt:lpstr>
      <vt:lpstr>Слайд 64</vt:lpstr>
      <vt:lpstr>Математика в экономике отрасли</vt:lpstr>
      <vt:lpstr>Слайд 66</vt:lpstr>
      <vt:lpstr>Слайд 67</vt:lpstr>
      <vt:lpstr>4. Прямые затраты на строительство дорожной одежды в 64,5 млн. руб. включают:  затраты на материалы – 55%, затраты на оплату труда строителей – 15 %, затраты на эксплуатацию машин и механизмов - ?   Определите затраты на эксплуатацию машин и механизмов (в млн. руб.).</vt:lpstr>
      <vt:lpstr>      5. Сводный сметный расчет к рабочему проекту постройки автомобильной дороги является основным документом на весь период строительства, на основании которого осуществляется планирование капитальных вложений и финансирование строительства.         Курсовой проект «Планирование работы  бригады по устройству дорожной одежды» по дисциплине «Экономика отрасли»  включает составление сводного сметного расчета участка автомобильной дороги, рассчитанного по укрупненным сметным  ценам.</vt:lpstr>
      <vt:lpstr>       Определение сметной стоимости строительства по укрупненным показателям выполняется в таблице 1: объем работ (гр.4) заполняется студентами на основании задания, стоимость единицы работ (гр.5) проставляется из приложения №1 к методическим указаниям.          Общая стоимость (гр.6) определяется произведением соответствующих значений по строке в гр.4 и гр.5, итог переводится в измеритель «тысяча рублей». Итоги каждой главы подсчитываются только по гр.6.          Фрагмент таблицы включает пример расчета затрат на подготовительные работы.</vt:lpstr>
      <vt:lpstr>Расчет стоимости дороги  по укрупненным показателям стоимости</vt:lpstr>
      <vt:lpstr>Расчет стоимости дороги  по укрупненным показателям стоимости</vt:lpstr>
      <vt:lpstr>Слайд 73</vt:lpstr>
      <vt:lpstr>Науки юношей питают,  Отраду старым подают, В счастливой жизни украшают, В несчастный случай берегут…</vt:lpstr>
      <vt:lpstr>Слайд 75</vt:lpstr>
      <vt:lpstr>Слайд 76</vt:lpstr>
      <vt:lpstr>Слайд 77</vt:lpstr>
      <vt:lpstr>Слайд 78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Tata</cp:lastModifiedBy>
  <cp:revision>76</cp:revision>
  <cp:lastPrinted>1601-01-01T00:00:00Z</cp:lastPrinted>
  <dcterms:created xsi:type="dcterms:W3CDTF">1601-01-01T00:00:00Z</dcterms:created>
  <dcterms:modified xsi:type="dcterms:W3CDTF">2014-04-09T17:52:16Z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