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wmv" ContentType="video/x-ms-wmv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56" r:id="rId3"/>
    <p:sldId id="257" r:id="rId4"/>
    <p:sldId id="261" r:id="rId5"/>
    <p:sldId id="258" r:id="rId6"/>
    <p:sldId id="278" r:id="rId7"/>
    <p:sldId id="272" r:id="rId8"/>
    <p:sldId id="300" r:id="rId9"/>
    <p:sldId id="275" r:id="rId10"/>
    <p:sldId id="270" r:id="rId11"/>
    <p:sldId id="273" r:id="rId12"/>
    <p:sldId id="277" r:id="rId13"/>
    <p:sldId id="271" r:id="rId14"/>
    <p:sldId id="281" r:id="rId15"/>
    <p:sldId id="260" r:id="rId16"/>
    <p:sldId id="274" r:id="rId17"/>
    <p:sldId id="298" r:id="rId18"/>
    <p:sldId id="266" r:id="rId19"/>
    <p:sldId id="259" r:id="rId20"/>
    <p:sldId id="297" r:id="rId21"/>
    <p:sldId id="264" r:id="rId22"/>
    <p:sldId id="299" r:id="rId23"/>
    <p:sldId id="269" r:id="rId24"/>
    <p:sldId id="263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  <a:srgbClr val="F1EB6B"/>
    <a:srgbClr val="EDE53F"/>
    <a:srgbClr val="F5F095"/>
    <a:srgbClr val="DCBA98"/>
    <a:srgbClr val="FFE7FF"/>
    <a:srgbClr val="FFCCFF"/>
    <a:srgbClr val="96ED65"/>
    <a:srgbClr val="F98BF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204" autoAdjust="0"/>
    <p:restoredTop sz="97869" autoAdjust="0"/>
  </p:normalViewPr>
  <p:slideViewPr>
    <p:cSldViewPr>
      <p:cViewPr varScale="1">
        <p:scale>
          <a:sx n="81" d="100"/>
          <a:sy n="81" d="100"/>
        </p:scale>
        <p:origin x="-30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openxmlformats.org/officeDocument/2006/relationships/image" Target="../media/image33.jpeg"/><Relationship Id="rId7" Type="http://schemas.openxmlformats.org/officeDocument/2006/relationships/image" Target="../media/image35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Relationship Id="rId6" Type="http://schemas.microsoft.com/office/2007/relationships/hdphoto" Target="../media/hdphoto8.wdp"/><Relationship Id="rId5" Type="http://schemas.openxmlformats.org/officeDocument/2006/relationships/image" Target="../media/image34.png"/><Relationship Id="rId4" Type="http://schemas.microsoft.com/office/2007/relationships/hdphoto" Target="../media/hdphoto7.wdp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13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38.png"/><Relationship Id="rId12" Type="http://schemas.microsoft.com/office/2007/relationships/hdphoto" Target="../media/hdphoto13.wdp"/><Relationship Id="rId2" Type="http://schemas.openxmlformats.org/officeDocument/2006/relationships/image" Target="../media/image32.jpeg"/><Relationship Id="rId16" Type="http://schemas.microsoft.com/office/2007/relationships/hdphoto" Target="../media/hdphoto15.wdp"/><Relationship Id="rId1" Type="http://schemas.openxmlformats.org/officeDocument/2006/relationships/slideLayout" Target="../slideLayouts/slideLayout6.xml"/><Relationship Id="rId6" Type="http://schemas.microsoft.com/office/2007/relationships/hdphoto" Target="../media/hdphoto10.wdp"/><Relationship Id="rId11" Type="http://schemas.openxmlformats.org/officeDocument/2006/relationships/image" Target="../media/image40.png"/><Relationship Id="rId5" Type="http://schemas.openxmlformats.org/officeDocument/2006/relationships/image" Target="../media/image37.png"/><Relationship Id="rId15" Type="http://schemas.openxmlformats.org/officeDocument/2006/relationships/image" Target="../media/image42.png"/><Relationship Id="rId10" Type="http://schemas.microsoft.com/office/2007/relationships/hdphoto" Target="../media/hdphoto12.wdp"/><Relationship Id="rId4" Type="http://schemas.microsoft.com/office/2007/relationships/hdphoto" Target="../media/hdphoto7.wdp"/><Relationship Id="rId9" Type="http://schemas.openxmlformats.org/officeDocument/2006/relationships/image" Target="../media/image39.png"/><Relationship Id="rId14" Type="http://schemas.microsoft.com/office/2007/relationships/hdphoto" Target="../media/hdphoto14.wdp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4" Type="http://schemas.openxmlformats.org/officeDocument/2006/relationships/image" Target="../media/image5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Relationship Id="rId6" Type="http://schemas.microsoft.com/office/2007/relationships/hdphoto" Target="../media/hdphoto17.wdp"/><Relationship Id="rId5" Type="http://schemas.openxmlformats.org/officeDocument/2006/relationships/image" Target="../media/image53.png"/><Relationship Id="rId4" Type="http://schemas.microsoft.com/office/2007/relationships/hdphoto" Target="../media/hdphoto16.wdp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13" Type="http://schemas.microsoft.com/office/2007/relationships/hdphoto" Target="../media/hdphoto22.wdp"/><Relationship Id="rId3" Type="http://schemas.openxmlformats.org/officeDocument/2006/relationships/image" Target="../media/image55.png"/><Relationship Id="rId7" Type="http://schemas.microsoft.com/office/2007/relationships/hdphoto" Target="../media/hdphoto19.wdp"/><Relationship Id="rId12" Type="http://schemas.openxmlformats.org/officeDocument/2006/relationships/image" Target="../media/image60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7.jpeg"/><Relationship Id="rId11" Type="http://schemas.microsoft.com/office/2007/relationships/hdphoto" Target="../media/hdphoto21.wdp"/><Relationship Id="rId5" Type="http://schemas.microsoft.com/office/2007/relationships/hdphoto" Target="../media/hdphoto18.wdp"/><Relationship Id="rId15" Type="http://schemas.openxmlformats.org/officeDocument/2006/relationships/image" Target="../media/image62.png"/><Relationship Id="rId10" Type="http://schemas.openxmlformats.org/officeDocument/2006/relationships/image" Target="../media/image59.jpeg"/><Relationship Id="rId4" Type="http://schemas.openxmlformats.org/officeDocument/2006/relationships/image" Target="../media/image56.jpeg"/><Relationship Id="rId9" Type="http://schemas.microsoft.com/office/2007/relationships/hdphoto" Target="../media/hdphoto20.wdp"/><Relationship Id="rId14" Type="http://schemas.openxmlformats.org/officeDocument/2006/relationships/image" Target="../media/image6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6.xml"/><Relationship Id="rId6" Type="http://schemas.microsoft.com/office/2007/relationships/hdphoto" Target="../media/hdphoto24.wdp"/><Relationship Id="rId5" Type="http://schemas.openxmlformats.org/officeDocument/2006/relationships/image" Target="../media/image65.png"/><Relationship Id="rId4" Type="http://schemas.microsoft.com/office/2007/relationships/hdphoto" Target="../media/hdphoto23.wdp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27.wdp"/><Relationship Id="rId13" Type="http://schemas.openxmlformats.org/officeDocument/2006/relationships/image" Target="../media/image71.jpeg"/><Relationship Id="rId18" Type="http://schemas.microsoft.com/office/2007/relationships/hdphoto" Target="../media/hdphoto32.wdp"/><Relationship Id="rId26" Type="http://schemas.microsoft.com/office/2007/relationships/hdphoto" Target="../media/hdphoto36.wdp"/><Relationship Id="rId3" Type="http://schemas.openxmlformats.org/officeDocument/2006/relationships/image" Target="../media/image66.jpeg"/><Relationship Id="rId21" Type="http://schemas.openxmlformats.org/officeDocument/2006/relationships/image" Target="../media/image75.jpeg"/><Relationship Id="rId7" Type="http://schemas.openxmlformats.org/officeDocument/2006/relationships/image" Target="../media/image68.jpeg"/><Relationship Id="rId12" Type="http://schemas.microsoft.com/office/2007/relationships/hdphoto" Target="../media/hdphoto29.wdp"/><Relationship Id="rId17" Type="http://schemas.openxmlformats.org/officeDocument/2006/relationships/image" Target="../media/image73.jpeg"/><Relationship Id="rId25" Type="http://schemas.openxmlformats.org/officeDocument/2006/relationships/image" Target="../media/image77.jpeg"/><Relationship Id="rId2" Type="http://schemas.openxmlformats.org/officeDocument/2006/relationships/image" Target="../media/image63.jpeg"/><Relationship Id="rId16" Type="http://schemas.microsoft.com/office/2007/relationships/hdphoto" Target="../media/hdphoto31.wdp"/><Relationship Id="rId20" Type="http://schemas.microsoft.com/office/2007/relationships/hdphoto" Target="../media/hdphoto33.wdp"/><Relationship Id="rId1" Type="http://schemas.openxmlformats.org/officeDocument/2006/relationships/slideLayout" Target="../slideLayouts/slideLayout6.xml"/><Relationship Id="rId6" Type="http://schemas.microsoft.com/office/2007/relationships/hdphoto" Target="../media/hdphoto26.wdp"/><Relationship Id="rId11" Type="http://schemas.openxmlformats.org/officeDocument/2006/relationships/image" Target="../media/image70.jpeg"/><Relationship Id="rId24" Type="http://schemas.microsoft.com/office/2007/relationships/hdphoto" Target="../media/hdphoto35.wdp"/><Relationship Id="rId5" Type="http://schemas.openxmlformats.org/officeDocument/2006/relationships/image" Target="../media/image67.jpeg"/><Relationship Id="rId15" Type="http://schemas.openxmlformats.org/officeDocument/2006/relationships/image" Target="../media/image72.jpeg"/><Relationship Id="rId23" Type="http://schemas.openxmlformats.org/officeDocument/2006/relationships/image" Target="../media/image76.jpeg"/><Relationship Id="rId28" Type="http://schemas.microsoft.com/office/2007/relationships/hdphoto" Target="../media/hdphoto37.wdp"/><Relationship Id="rId10" Type="http://schemas.microsoft.com/office/2007/relationships/hdphoto" Target="../media/hdphoto28.wdp"/><Relationship Id="rId19" Type="http://schemas.openxmlformats.org/officeDocument/2006/relationships/image" Target="../media/image74.jpeg"/><Relationship Id="rId4" Type="http://schemas.microsoft.com/office/2007/relationships/hdphoto" Target="../media/hdphoto25.wdp"/><Relationship Id="rId9" Type="http://schemas.openxmlformats.org/officeDocument/2006/relationships/image" Target="../media/image69.jpeg"/><Relationship Id="rId14" Type="http://schemas.microsoft.com/office/2007/relationships/hdphoto" Target="../media/hdphoto30.wdp"/><Relationship Id="rId22" Type="http://schemas.microsoft.com/office/2007/relationships/hdphoto" Target="../media/hdphoto34.wdp"/><Relationship Id="rId27" Type="http://schemas.openxmlformats.org/officeDocument/2006/relationships/image" Target="../media/image78.jpe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39.wdp"/><Relationship Id="rId3" Type="http://schemas.openxmlformats.org/officeDocument/2006/relationships/hyperlink" Target="http://www.trendus.com/images/news/small1/27_30032010122900.jpg" TargetMode="External"/><Relationship Id="rId7" Type="http://schemas.openxmlformats.org/officeDocument/2006/relationships/image" Target="../media/image81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radikal.ua/data/upload/49112/49112/3413971954.jpg" TargetMode="External"/><Relationship Id="rId11" Type="http://schemas.microsoft.com/office/2007/relationships/hdphoto" Target="../media/hdphoto40.wdp"/><Relationship Id="rId5" Type="http://schemas.microsoft.com/office/2007/relationships/hdphoto" Target="../media/hdphoto38.wdp"/><Relationship Id="rId10" Type="http://schemas.openxmlformats.org/officeDocument/2006/relationships/image" Target="../media/image82.jpeg"/><Relationship Id="rId4" Type="http://schemas.openxmlformats.org/officeDocument/2006/relationships/image" Target="../media/image80.jpeg"/><Relationship Id="rId9" Type="http://schemas.openxmlformats.org/officeDocument/2006/relationships/hyperlink" Target="http://www.exguides.org/photoshop-tutorials/images-age/5698_katie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!!!Festival\__Temp\649381\&#1087;&#1088;&#1077;&#1079;&#1077;&#1085;&#1090;&#1072;&#1094;&#1080;&#1103;\&#1093;&#1086;&#1088;&#1086;&#1096;&#1086;%20&#1073;&#1099;&#1090;&#1100;%20&#1089;&#1090;&#1072;&#1088;&#1080;&#1082;&#1086;&#1084;%20-%20&#1085;&#1080;&#1082;&#1080;&#1090;&#1080;&#1085;&#1099;.mp3.m3u" TargetMode="External"/><Relationship Id="rId6" Type="http://schemas.openxmlformats.org/officeDocument/2006/relationships/image" Target="../media/image87.png"/><Relationship Id="rId5" Type="http://schemas.microsoft.com/office/2007/relationships/hdphoto" Target="../media/hdphoto41.wdp"/><Relationship Id="rId4" Type="http://schemas.openxmlformats.org/officeDocument/2006/relationships/image" Target="../media/image8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gif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allforchildren.ru/" TargetMode="External"/><Relationship Id="rId3" Type="http://schemas.openxmlformats.org/officeDocument/2006/relationships/hyperlink" Target="http://www.nearyou.ru/" TargetMode="External"/><Relationship Id="rId7" Type="http://schemas.openxmlformats.org/officeDocument/2006/relationships/hyperlink" Target="http://www.amshilov.ru/index2.html" TargetMode="External"/><Relationship Id="rId2" Type="http://schemas.openxmlformats.org/officeDocument/2006/relationships/hyperlink" Target="http://4stor.ru/strashno-interesno/31082-deti-vospitannye-zhivotnymi.html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poslovicy.3dn.ru/publ/poslovicy_i_pogovorki_o_vozraste/1-1-0-24" TargetMode="External"/><Relationship Id="rId5" Type="http://schemas.openxmlformats.org/officeDocument/2006/relationships/hyperlink" Target="http://kolyan.net/" TargetMode="External"/><Relationship Id="rId4" Type="http://schemas.openxmlformats.org/officeDocument/2006/relationships/hyperlink" Target="http://pearl.7bb.ru/" TargetMode="External"/><Relationship Id="rId9" Type="http://schemas.openxmlformats.org/officeDocument/2006/relationships/hyperlink" Target="http://www.vitamarg.com/f/image/dolgogiteli.jpg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0.gif"/><Relationship Id="rId7" Type="http://schemas.openxmlformats.org/officeDocument/2006/relationships/image" Target="../media/image13.jpeg"/><Relationship Id="rId2" Type="http://schemas.openxmlformats.org/officeDocument/2006/relationships/hyperlink" Target="http://www.sunhome.ru/UsersGallery/112008/21171514.gif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gif"/><Relationship Id="rId5" Type="http://schemas.openxmlformats.org/officeDocument/2006/relationships/image" Target="../media/image11.jpeg"/><Relationship Id="rId4" Type="http://schemas.openxmlformats.org/officeDocument/2006/relationships/hyperlink" Target="http://petrushki.net/uploads/posts/2011-10/1318951382_petrushki.net_vzbodris-s-utra.jpg" TargetMode="External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itamarg.com/f/image/dolgogiteli.jpg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5" Type="http://schemas.microsoft.com/office/2007/relationships/hdphoto" Target="../media/hdphoto3.wdp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9.jpeg"/><Relationship Id="rId7" Type="http://schemas.microsoft.com/office/2007/relationships/hdphoto" Target="../media/hdphoto4.wdp"/><Relationship Id="rId12" Type="http://schemas.microsoft.com/office/2007/relationships/hdphoto" Target="../media/hdphoto6.wdp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11" Type="http://schemas.openxmlformats.org/officeDocument/2006/relationships/image" Target="../media/image31.png"/><Relationship Id="rId5" Type="http://schemas.openxmlformats.org/officeDocument/2006/relationships/image" Target="../media/image27.png"/><Relationship Id="rId10" Type="http://schemas.microsoft.com/office/2007/relationships/hdphoto" Target="../media/hdphoto5.wdp"/><Relationship Id="rId4" Type="http://schemas.openxmlformats.org/officeDocument/2006/relationships/image" Target="../media/image26.png"/><Relationship Id="rId9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67269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Documents and Settings\AdminPC\Рабочий стол\Мои рисунки\harem2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-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5534" y="0"/>
            <a:ext cx="9214452" cy="580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Documents and Settings\AdminPC\Рабочий стол\Мои рисунки\000063.pn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688042"/>
            <a:ext cx="6441381" cy="4364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272" y="133497"/>
            <a:ext cx="9020840" cy="2554545"/>
          </a:xfrm>
          <a:prstGeom prst="rect">
            <a:avLst/>
          </a:prstGeom>
          <a:solidFill>
            <a:srgbClr val="DCBA98"/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b="1" dirty="0"/>
              <a:t>Около 400 лет назад индийский падишах Акбар поспорил со своими придворными мудрецами. Их мнение было таково: каждый ребенок заговорит на языке своих родителей, даже если его этому никто не будет учить. Сын индийца заговорит на индийском, непальца - на непальском, а сын перса - на персидском... Акбар усомнился в справедливости такого мнения и поставил жестокий опыт. Несколько грудных детей поселили в отдельных покоях, ключ от которых висел у Акбара на груди. У слуг, которым было приказано прислуживать детям-пленникам, отрезали языки.</a:t>
            </a:r>
          </a:p>
        </p:txBody>
      </p:sp>
      <p:pic>
        <p:nvPicPr>
          <p:cNvPr id="5125" name="Picture 5" descr="D:\ШКОЛА\КАРТИНКИ\разное\предметы\9caf4962b628t.png"/>
          <p:cNvPicPr>
            <a:picLocks noChangeAspect="1" noChangeArrowheads="1"/>
          </p:cNvPicPr>
          <p:nvPr/>
        </p:nvPicPr>
        <p:blipFill rotWithShape="1">
          <a:blip r:embed="rId7" cstate="email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colorTemperature colorTemp="112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 rot="9919409">
            <a:off x="6417285" y="5814350"/>
            <a:ext cx="389021" cy="9136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81866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C:\Documents and Settings\AdminPC\Рабочий стол\Мои рисунки\harem2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-50000"/>
                    </a14:imgEffect>
                    <a14:imgEffect>
                      <a14:colorTemperature colorTemp="112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8490" y="23812"/>
            <a:ext cx="9172490" cy="5709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8" name="Picture 10" descr="C:\Documents and Settings\AdminPC\Рабочий стол\Мои рисунки\7dd9af00bf0cab429d7babc6a8a0bc4d.pn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artisticGlowEdges/>
                    </a14:imgEffect>
                    <a14:imgEffect>
                      <a14:sharpenSoften amount="50000"/>
                    </a14:imgEffect>
                    <a14:imgEffect>
                      <a14:saturation sat="33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931062"/>
            <a:ext cx="3888904" cy="2372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259" y="188640"/>
            <a:ext cx="8928992" cy="1912821"/>
          </a:xfrm>
          <a:solidFill>
            <a:srgbClr val="DCBA98"/>
          </a:solidFill>
        </p:spPr>
        <p:txBody>
          <a:bodyPr>
            <a:noAutofit/>
          </a:bodyPr>
          <a:lstStyle/>
          <a:p>
            <a:pPr algn="just"/>
            <a:r>
              <a:rPr lang="ru-RU" sz="2000" b="1" dirty="0"/>
              <a:t>Опыт, в общем-то злодейский, </a:t>
            </a:r>
            <a:r>
              <a:rPr lang="ru-RU" sz="2000" b="1" dirty="0" smtClean="0"/>
              <a:t>но был </a:t>
            </a:r>
            <a:r>
              <a:rPr lang="ru-RU" sz="2000" b="1" dirty="0"/>
              <a:t>поставлен, с точки зрения современной науки, "чисто" и тянулся семь лет. За все это время дети ни разу не услышали человеческий голос. В контрольный срок Акбар в сопровождении мудрецов собственной рукой сорвал с дверей печати. Вошедших в покои оглушили бессвязные вопли, вой, крики, мяуканье, шипенье молодых звероподобных </a:t>
            </a:r>
            <a:r>
              <a:rPr lang="ru-RU" sz="2000" b="1" dirty="0" smtClean="0"/>
              <a:t>существ.</a:t>
            </a:r>
            <a:endParaRPr lang="ru-RU" sz="2000" b="1" dirty="0"/>
          </a:p>
        </p:txBody>
      </p:sp>
      <p:pic>
        <p:nvPicPr>
          <p:cNvPr id="12293" name="Picture 5" descr="C:\Documents and Settings\AdminPC\Рабочий стол\Мои рисунки\21971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artisticGlowEdges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 flipH="1">
            <a:off x="832131" y="3219864"/>
            <a:ext cx="3456682" cy="3200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C:\Documents and Settings\AdminPC\Рабочий стол\Мои рисунки\005d26a7209b02d298a6e6439112f6fb51e3cb12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artisticGlowEdges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5280" y="4820331"/>
            <a:ext cx="1516864" cy="2194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artisticGlowEdges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 flipH="1">
            <a:off x="5376733" y="3789040"/>
            <a:ext cx="3347957" cy="2970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7" name="Picture 9" descr="C:\Documents and Settings\AdminPC\Рабочий стол\Мои рисунки\i .pn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BEBA8EAE-BF5A-486C-A8C5-ECC9F3942E4B}">
                <a14:imgProps xmlns:a14="http://schemas.microsoft.com/office/drawing/2010/main" xmlns="">
                  <a14:imgLayer r:embed="rId14">
                    <a14:imgEffect>
                      <a14:artisticGlowEdges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44408" y="5323295"/>
            <a:ext cx="1188317" cy="1188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300" name="Picture 12" descr="D:\ШКОЛА\КАРТИНКИ\дети-взрослые\малыши\7a74a310cf6a790189f0d14d26608242.pn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BEBA8EAE-BF5A-486C-A8C5-ECC9F3942E4B}">
                <a14:imgProps xmlns:a14="http://schemas.microsoft.com/office/drawing/2010/main" xmlns="">
                  <a14:imgLayer r:embed="rId16">
                    <a14:imgEffect>
                      <a14:artisticGlowEdges/>
                    </a14:imgEffect>
                    <a14:imgEffect>
                      <a14:saturation sat="33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20" y="5905161"/>
            <a:ext cx="1420385" cy="1109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78147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3000">
              <a:srgbClr val="80C373">
                <a:alpha val="64000"/>
              </a:srgbClr>
            </a:gs>
            <a:gs pos="33000">
              <a:srgbClr val="FFFF00">
                <a:alpha val="50000"/>
              </a:srgbClr>
            </a:gs>
            <a:gs pos="61000">
              <a:srgbClr val="FFC000">
                <a:lumMod val="32000"/>
                <a:lumOff val="68000"/>
              </a:srgbClr>
            </a:gs>
            <a:gs pos="100000">
              <a:srgbClr val="21D6E0">
                <a:lumMod val="85000"/>
                <a:lumOff val="15000"/>
                <a:alpha val="72000"/>
              </a:srgbClr>
            </a:gs>
            <a:gs pos="76000">
              <a:srgbClr val="0087E6">
                <a:alpha val="26000"/>
              </a:srgbClr>
            </a:gs>
            <a:gs pos="100000">
              <a:srgbClr val="005CB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Какие выводы можно сделать из всего этого?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691937"/>
            <a:ext cx="82809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Выходит</a:t>
            </a:r>
            <a:r>
              <a:rPr lang="ru-RU" sz="2800" b="1" dirty="0">
                <a:solidFill>
                  <a:srgbClr val="002060"/>
                </a:solidFill>
              </a:rPr>
              <a:t>, что человек формируется именно «как Человек» в возрасте с </a:t>
            </a:r>
            <a:r>
              <a:rPr lang="ru-RU" sz="2800" b="1" dirty="0" smtClean="0">
                <a:solidFill>
                  <a:srgbClr val="002060"/>
                </a:solidFill>
              </a:rPr>
              <a:t>рождения до семи лет</a:t>
            </a:r>
            <a:r>
              <a:rPr lang="ru-RU" sz="2800" b="1" dirty="0">
                <a:solidFill>
                  <a:srgbClr val="002060"/>
                </a:solidFill>
              </a:rPr>
              <a:t>, когда преподаваемые ему знания остаются базой на всю последующую жизнь. Именно тогда и происходит адаптация к членораздельной речи, к человеческому обществу. </a:t>
            </a:r>
          </a:p>
        </p:txBody>
      </p:sp>
    </p:spTree>
    <p:extLst>
      <p:ext uri="{BB962C8B-B14F-4D97-AF65-F5344CB8AC3E}">
        <p14:creationId xmlns:p14="http://schemas.microsoft.com/office/powerpoint/2010/main" xmlns="" val="2434346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3000">
              <a:srgbClr val="80C373">
                <a:alpha val="64000"/>
              </a:srgbClr>
            </a:gs>
            <a:gs pos="33000">
              <a:srgbClr val="FFFF00">
                <a:alpha val="50000"/>
              </a:srgbClr>
            </a:gs>
            <a:gs pos="61000">
              <a:srgbClr val="FFC000">
                <a:lumMod val="32000"/>
                <a:lumOff val="68000"/>
              </a:srgbClr>
            </a:gs>
            <a:gs pos="100000">
              <a:srgbClr val="21D6E0">
                <a:lumMod val="85000"/>
                <a:lumOff val="15000"/>
                <a:alpha val="72000"/>
              </a:srgbClr>
            </a:gs>
            <a:gs pos="76000">
              <a:srgbClr val="0087E6">
                <a:alpha val="26000"/>
              </a:srgbClr>
            </a:gs>
            <a:gs pos="100000">
              <a:srgbClr val="005CB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527776"/>
            <a:ext cx="2084271" cy="728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12496" y="527775"/>
            <a:ext cx="2084271" cy="728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2694769" y="180475"/>
            <a:ext cx="1671216" cy="215126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728570" y="180475"/>
            <a:ext cx="1634142" cy="2151267"/>
          </a:xfrm>
          <a:prstGeom prst="round2DiagRect">
            <a:avLst>
              <a:gd name="adj1" fmla="val 0"/>
              <a:gd name="adj2" fmla="val 21868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05643" y="2938082"/>
            <a:ext cx="3078163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732240" y="1236150"/>
            <a:ext cx="1603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Эдгар </a:t>
            </a:r>
            <a:r>
              <a:rPr lang="ru-RU" dirty="0" smtClean="0"/>
              <a:t>Берроуз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75324" y="1256109"/>
            <a:ext cx="19246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/>
              <a:t>Редьярд</a:t>
            </a:r>
            <a:r>
              <a:rPr lang="ru-RU" dirty="0"/>
              <a:t> Киплинг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043608" y="2708920"/>
            <a:ext cx="436296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Находясь под </a:t>
            </a:r>
            <a:r>
              <a:rPr lang="ru-RU" sz="2400" dirty="0"/>
              <a:t>воспитанием животных, дети не обретают нужного умственного развития, превращаясь в дикарей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829281">
            <a:off x="539615" y="4578049"/>
            <a:ext cx="1431925" cy="1457325"/>
          </a:xfrm>
          <a:prstGeom prst="round2DiagRect">
            <a:avLst>
              <a:gd name="adj1" fmla="val 0"/>
              <a:gd name="adj2" fmla="val 24956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32710">
            <a:off x="2415646" y="4725143"/>
            <a:ext cx="2809875" cy="1755775"/>
          </a:xfrm>
          <a:prstGeom prst="round2DiagRect">
            <a:avLst>
              <a:gd name="adj1" fmla="val 28041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12249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25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25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625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0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4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4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80_40_mpg - копия_converted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1643" y="368749"/>
            <a:ext cx="8802845" cy="5868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33650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23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grayscl/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311"/>
          <a:stretch/>
        </p:blipFill>
        <p:spPr bwMode="auto">
          <a:xfrm>
            <a:off x="0" y="-76200"/>
            <a:ext cx="9174967" cy="693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5" cstate="email">
            <a:grayscl/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2152" b="-2931"/>
          <a:stretch/>
        </p:blipFill>
        <p:spPr bwMode="auto">
          <a:xfrm rot="441653">
            <a:off x="212439" y="-88287"/>
            <a:ext cx="1408626" cy="1728705"/>
          </a:xfrm>
          <a:prstGeom prst="ellipse">
            <a:avLst/>
          </a:prstGeom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635896" y="400092"/>
            <a:ext cx="556976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Лев Николаевич Толстой </a:t>
            </a:r>
          </a:p>
        </p:txBody>
      </p:sp>
    </p:spTree>
    <p:extLst>
      <p:ext uri="{BB962C8B-B14F-4D97-AF65-F5344CB8AC3E}">
        <p14:creationId xmlns:p14="http://schemas.microsoft.com/office/powerpoint/2010/main" xmlns="" val="299460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5" name="Picture 13" descr="D:\ШКОЛА\КАРТИНКИ\школа\школьные принадлежности\mod_article588460_5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 rot="21053825">
            <a:off x="193408" y="838387"/>
            <a:ext cx="1253942" cy="5175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C:\Documents and Settings\AdminPC\Рабочий стол\Мои рисунки\18_4f249aef9c6d98a636e71bd85ff6ba45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2889387" y="836712"/>
            <a:ext cx="4484293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C:\Documents and Settings\AdminPC\Рабочий стол\Мои рисунки\18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2813015" y="836712"/>
            <a:ext cx="4637036" cy="4217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Documents and Settings\AdminPC\Рабочий стол\Мои рисунки\03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2"/>
          <a:stretch/>
        </p:blipFill>
        <p:spPr bwMode="auto">
          <a:xfrm>
            <a:off x="2813015" y="869571"/>
            <a:ext cx="4397247" cy="4027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201" name="Picture 9" descr="C:\Documents and Settings\AdminPC\Рабочий стол\Мои рисунки\25.jp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2828837" y="876265"/>
            <a:ext cx="4167191" cy="4261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C:\Documents and Settings\AdminPC\Рабочий стол\Мои рисунки\15.jpg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2813015" y="836712"/>
            <a:ext cx="4475305" cy="4146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D:\ШКОЛА\КАРТИНКИ\школа\книги\9941ecad2fab.pn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-531440"/>
            <a:ext cx="8514181" cy="7704856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203" name="Picture 11"/>
          <p:cNvPicPr>
            <a:picLocks noChangeAspect="1" noChangeArrowheads="1"/>
          </p:cNvPicPr>
          <p:nvPr/>
        </p:nvPicPr>
        <p:blipFill>
          <a:blip r:embed="rId15" cstate="email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28058">
            <a:off x="2331789" y="4875125"/>
            <a:ext cx="3688897" cy="1051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4186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027555"/>
            <a:ext cx="7043994" cy="566209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116632"/>
            <a:ext cx="6203032" cy="706090"/>
          </a:xfrm>
        </p:spPr>
        <p:txBody>
          <a:bodyPr>
            <a:noAutofit/>
          </a:bodyPr>
          <a:lstStyle/>
          <a:p>
            <a:r>
              <a:rPr lang="ru-RU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В.М.Васнецов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 квартиры на квартиру»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50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2009023" cy="22322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58097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8" name="Picture 10" descr="C:\Documents and Settings\AdminPC\Рабочий стол\Мои рисунки\shilov2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620000"/>
            <a:ext cx="1839310" cy="22528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96633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0" name="Picture 2" descr="C:\Documents and Settings\AdminPC\Рабочий стол\Мои рисунки\06b380f4286a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0" y="-363"/>
            <a:ext cx="1839310" cy="24212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96633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7411" name="Picture 3" descr="C:\Documents and Settings\AdminPC\Рабочий стол\Мои рисунки\378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9310" y="1392"/>
            <a:ext cx="1758063" cy="24208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96633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7415" name="Picture 7" descr="C:\Documents and Settings\AdminPC\Рабочий стол\Мои рисунки\056.jpg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839311" y="4630086"/>
            <a:ext cx="1784602" cy="22428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96633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7412" name="Picture 4" descr="C:\Documents and Settings\AdminPC\Рабочий стол\Мои рисунки\8719e4b2438b.jpg"/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-1"/>
          <a:stretch/>
        </p:blipFill>
        <p:spPr bwMode="auto">
          <a:xfrm>
            <a:off x="3623912" y="4620000"/>
            <a:ext cx="1955759" cy="22575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96633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7413" name="Picture 5" descr="C:\Documents and Settings\AdminPC\Рабочий стол\Мои рисунки\9575.jpg"/>
          <p:cNvPicPr>
            <a:picLocks noChangeAspect="1" noChangeArrowheads="1"/>
          </p:cNvPicPr>
          <p:nvPr/>
        </p:nvPicPr>
        <p:blipFill rotWithShape="1">
          <a:blip r:embed="rId13" cstate="email">
            <a:extLst>
              <a:ext uri="{BEBA8EAE-BF5A-486C-A8C5-ECC9F3942E4B}">
                <a14:imgProps xmlns:a14="http://schemas.microsoft.com/office/drawing/2010/main" xmlns="">
                  <a14:imgLayer r:embed="rId1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5580112" y="4630085"/>
            <a:ext cx="1838276" cy="22428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96633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7416" name="Picture 8" descr="C:\Documents and Settings\AdminPC\Рабочий стол\Мои рисунки\5339816_81f85b90.jpg"/>
          <p:cNvPicPr>
            <a:picLocks noChangeAspect="1" noChangeArrowheads="1"/>
          </p:cNvPicPr>
          <p:nvPr/>
        </p:nvPicPr>
        <p:blipFill rotWithShape="1">
          <a:blip r:embed="rId15" cstate="email">
            <a:extLst>
              <a:ext uri="{BEBA8EAE-BF5A-486C-A8C5-ECC9F3942E4B}">
                <a14:imgProps xmlns:a14="http://schemas.microsoft.com/office/drawing/2010/main" xmlns="">
                  <a14:imgLayer r:embed="rId1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597372" y="-1"/>
            <a:ext cx="1903826" cy="24208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96633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7417" name="Picture 9" descr="C:\Documents and Settings\AdminPC\Рабочий стол\Мои рисунки\pic13.jpg"/>
          <p:cNvPicPr>
            <a:picLocks noChangeAspect="1" noChangeArrowheads="1"/>
          </p:cNvPicPr>
          <p:nvPr/>
        </p:nvPicPr>
        <p:blipFill rotWithShape="1">
          <a:blip r:embed="rId17" cstate="email">
            <a:extLst>
              <a:ext uri="{BEBA8EAE-BF5A-486C-A8C5-ECC9F3942E4B}">
                <a14:imgProps xmlns:a14="http://schemas.microsoft.com/office/drawing/2010/main" xmlns="">
                  <a14:imgLayer r:embed="rId18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5466214" y="1392"/>
            <a:ext cx="1851622" cy="24194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96633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7421" name="Picture 13" descr="C:\Documents and Settings\AdminPC\Рабочий стол\Мои рисунки\0_3f817_5f173413_XL.jpg"/>
          <p:cNvPicPr>
            <a:picLocks noChangeAspect="1" noChangeArrowheads="1"/>
          </p:cNvPicPr>
          <p:nvPr/>
        </p:nvPicPr>
        <p:blipFill rotWithShape="1">
          <a:blip r:embed="rId19" cstate="email">
            <a:extLst>
              <a:ext uri="{BEBA8EAE-BF5A-486C-A8C5-ECC9F3942E4B}">
                <a14:imgProps xmlns:a14="http://schemas.microsoft.com/office/drawing/2010/main" xmlns="">
                  <a14:imgLayer r:embed="rId20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7317836" y="1392"/>
            <a:ext cx="1826164" cy="24194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96633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7422" name="Picture 14" descr="C:\Documents and Settings\AdminPC\Рабочий стол\Мои рисунки\0_6dd1b_206f0de5_XL.jpg"/>
          <p:cNvPicPr>
            <a:picLocks noChangeAspect="1" noChangeArrowheads="1"/>
          </p:cNvPicPr>
          <p:nvPr/>
        </p:nvPicPr>
        <p:blipFill rotWithShape="1">
          <a:blip r:embed="rId21" cstate="email">
            <a:extLst>
              <a:ext uri="{BEBA8EAE-BF5A-486C-A8C5-ECC9F3942E4B}">
                <a14:imgProps xmlns:a14="http://schemas.microsoft.com/office/drawing/2010/main" xmlns="">
                  <a14:imgLayer r:embed="rId2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7302423" y="4620000"/>
            <a:ext cx="1826708" cy="22528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96633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7423" name="Picture 15" descr="C:\Documents and Settings\AdminPC\Рабочий стол\Мои рисунки\0_39813_5c4efd26_XL.jpg"/>
          <p:cNvPicPr>
            <a:picLocks noChangeAspect="1" noChangeArrowheads="1"/>
          </p:cNvPicPr>
          <p:nvPr/>
        </p:nvPicPr>
        <p:blipFill>
          <a:blip r:embed="rId23" cstate="email">
            <a:extLst>
              <a:ext uri="{BEBA8EAE-BF5A-486C-A8C5-ECC9F3942E4B}">
                <a14:imgProps xmlns:a14="http://schemas.microsoft.com/office/drawing/2010/main" xmlns="">
                  <a14:imgLayer r:embed="rId2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418184"/>
            <a:ext cx="1799849" cy="22018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96633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7424" name="Picture 16" descr="C:\Documents and Settings\AdminPC\Рабочий стол\Мои рисунки\0_42996_a3910e27_L.jpg"/>
          <p:cNvPicPr>
            <a:picLocks noChangeAspect="1" noChangeArrowheads="1"/>
          </p:cNvPicPr>
          <p:nvPr/>
        </p:nvPicPr>
        <p:blipFill>
          <a:blip r:embed="rId25" cstate="email">
            <a:extLst>
              <a:ext uri="{BEBA8EAE-BF5A-486C-A8C5-ECC9F3942E4B}">
                <a14:imgProps xmlns:a14="http://schemas.microsoft.com/office/drawing/2010/main" xmlns="">
                  <a14:imgLayer r:embed="rId26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6229" y="2558917"/>
            <a:ext cx="4126111" cy="19230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96633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7420" name="Picture 12" descr="C:\Documents and Settings\AdminPC\Рабочий стол\Мои рисунки\0_3f802_f5ce0b3_XL.jpg"/>
          <p:cNvPicPr>
            <a:picLocks noChangeAspect="1" noChangeArrowheads="1"/>
          </p:cNvPicPr>
          <p:nvPr/>
        </p:nvPicPr>
        <p:blipFill>
          <a:blip r:embed="rId27" cstate="email">
            <a:extLst>
              <a:ext uri="{BEBA8EAE-BF5A-486C-A8C5-ECC9F3942E4B}">
                <a14:imgProps xmlns:a14="http://schemas.microsoft.com/office/drawing/2010/main" xmlns="">
                  <a14:imgLayer r:embed="rId28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17836" y="2377454"/>
            <a:ext cx="1811294" cy="22425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96633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247884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3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6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8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1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3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6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8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://www.trendus.com/images/news/small1/27_30032010122900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99294"/>
            <a:ext cx="4320480" cy="34516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4559693"/>
            <a:ext cx="3114346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Book Antiqua" pitchFamily="18" charset="0"/>
              </a:rPr>
              <a:t>Вспомни пословицы о возрасте человека.</a:t>
            </a:r>
            <a:endParaRPr lang="ru-RU" b="1" dirty="0">
              <a:latin typeface="Book Antiqua" pitchFamily="18" charset="0"/>
            </a:endParaRPr>
          </a:p>
        </p:txBody>
      </p:sp>
      <p:pic>
        <p:nvPicPr>
          <p:cNvPr id="2050" name="Picture 2" descr="http://radikal.ua/data/upload/49112/49112/3413971954.jpg">
            <a:hlinkClick r:id="rId6"/>
          </p:cNvPr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274639" y="3640066"/>
            <a:ext cx="2469967" cy="29822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exguides.org/photoshop-tutorials/images-age/5698_katie.jpg">
            <a:hlinkClick r:id="rId9"/>
          </p:cNvPr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23528" y="3640066"/>
            <a:ext cx="2520280" cy="2982255"/>
          </a:xfrm>
          <a:prstGeom prst="round2DiagRect">
            <a:avLst>
              <a:gd name="adj1" fmla="val 0"/>
              <a:gd name="adj2" fmla="val 17515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99790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5000">
              <a:srgbClr val="0087E6"/>
            </a:gs>
            <a:gs pos="66750">
              <a:srgbClr val="409ABD"/>
            </a:gs>
            <a:gs pos="58500">
              <a:srgbClr val="80AC93"/>
            </a:gs>
            <a:gs pos="42000">
              <a:srgbClr val="FFC000">
                <a:alpha val="89000"/>
                <a:lumMod val="75000"/>
                <a:lumOff val="25000"/>
              </a:srgbClr>
            </a:gs>
          </a:gsLst>
          <a:lin ang="2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AdminPC\Рабочий стол\Мои рисунки\RotProZdeniy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525813"/>
            <a:ext cx="4753836" cy="1146423"/>
          </a:xfrm>
          <a:prstGeom prst="rect">
            <a:avLst/>
          </a:prstGeom>
          <a:noFill/>
          <a:effectLst>
            <a:innerShdw blurRad="63500" dist="50800" dir="108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Documents and Settings\AdminPC\Рабочий стол\Мои рисунки\doPstarosti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725144"/>
            <a:ext cx="4724186" cy="770961"/>
          </a:xfrm>
          <a:prstGeom prst="rect">
            <a:avLst/>
          </a:prstGeom>
          <a:noFill/>
          <a:effectLst>
            <a:innerShdw blurRad="63500" dist="50800" dir="108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D:\ШКОЛА\КАРТИНКИ\дети-взрослые\ангелочки\Deti38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709727" y="692696"/>
            <a:ext cx="2600722" cy="2653798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D:\ШКОЛА\КАРТИНКИ\дети-взрослые\0_5b8ec_53b4efc2_XL.pn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 rot="21131712">
            <a:off x="1377543" y="3339471"/>
            <a:ext cx="2063373" cy="2937818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41123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" y="0"/>
            <a:ext cx="9135156" cy="6852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762468"/>
            <a:ext cx="9144000" cy="608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01612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7646" y="303007"/>
            <a:ext cx="8229600" cy="1012974"/>
          </a:xfrm>
        </p:spPr>
        <p:txBody>
          <a:bodyPr>
            <a:noAutofit/>
          </a:bodyPr>
          <a:lstStyle/>
          <a:p>
            <a:r>
              <a:rPr lang="ru-RU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Ю.Мориц</a:t>
            </a: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Хорошо </a:t>
            </a: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быть 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стариком.</a:t>
            </a: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124744"/>
            <a:ext cx="360040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 Старики 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не ходят в школу -</a:t>
            </a:r>
          </a:p>
          <a:p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 Хорошо быть стариком!</a:t>
            </a:r>
          </a:p>
          <a:p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 Никаких тебе диктантов,</a:t>
            </a:r>
          </a:p>
          <a:p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 Никаких тебе контрольных,</a:t>
            </a:r>
          </a:p>
          <a:p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 Никаких тебе задачек,</a:t>
            </a:r>
          </a:p>
          <a:p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 Никаких тебе уроков,</a:t>
            </a:r>
          </a:p>
          <a:p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 Приставаний с дневником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.</a:t>
            </a:r>
          </a:p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 Хорошо 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быть стариком!</a:t>
            </a:r>
          </a:p>
          <a:p>
            <a:endParaRPr lang="ru-RU" sz="2000" b="1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 Старики стихов не учат,</a:t>
            </a:r>
          </a:p>
          <a:p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 Их ботаникой не мучат,</a:t>
            </a:r>
          </a:p>
          <a:p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 За прогулы их не жучат,</a:t>
            </a:r>
          </a:p>
          <a:p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 Их не мучат, их не жучат,</a:t>
            </a:r>
          </a:p>
          <a:p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 И не надо на помойку</a:t>
            </a:r>
          </a:p>
          <a:p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 Бегать с мусорным ведром!</a:t>
            </a:r>
          </a:p>
          <a:p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 Старики не ходят в школу -</a:t>
            </a:r>
          </a:p>
          <a:p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 Хорошо быть стариком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!</a:t>
            </a:r>
            <a:endParaRPr lang="ru-RU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48064" y="1140712"/>
            <a:ext cx="36004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 Никаких 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тебе грамматик</a:t>
            </a:r>
          </a:p>
          <a:p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 И противных арифметик,</a:t>
            </a:r>
          </a:p>
          <a:p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 Чтений, пении, рисовании,</a:t>
            </a:r>
          </a:p>
          <a:p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 Приставаний с дневником,</a:t>
            </a:r>
          </a:p>
          <a:p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 Никаких тебе отметок</a:t>
            </a:r>
          </a:p>
          <a:p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 И родительских собраний,</a:t>
            </a:r>
          </a:p>
          <a:p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 Старики не ходят в школу -</a:t>
            </a:r>
          </a:p>
          <a:p>
            <a:r>
              <a:rPr lang="ru-RU" sz="2000" b="1" dirty="0">
                <a:solidFill>
                  <a:schemeClr val="accent4">
                    <a:lumMod val="75000"/>
                  </a:schemeClr>
                </a:solidFill>
              </a:rPr>
              <a:t> Хорошо быть стариком!</a:t>
            </a:r>
          </a:p>
          <a:p>
            <a:endParaRPr lang="ru-RU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3075" name="Picture 3" descr="C:\Documents and Settings\AdminPC\Рабочий стол\Мои рисунки\158460900082bcdda9d58c329793ee0b56de7c6a47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499992" y="3774109"/>
            <a:ext cx="4434414" cy="2920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хорошо быть стариком - никитины.mp3.m3u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email"/>
          <a:stretch>
            <a:fillRect/>
          </a:stretch>
        </p:blipFill>
        <p:spPr>
          <a:xfrm>
            <a:off x="8138864" y="59492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0965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0">
              <a:srgbClr val="FF6633"/>
            </a:gs>
            <a:gs pos="45000">
              <a:srgbClr val="FFFF00"/>
            </a:gs>
            <a:gs pos="98000">
              <a:srgbClr val="01A78F">
                <a:lumMod val="75000"/>
                <a:lumOff val="25000"/>
                <a:alpha val="53000"/>
              </a:srgbClr>
            </a:gs>
            <a:gs pos="100000">
              <a:srgbClr val="3366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64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Book Antiqua" pitchFamily="18" charset="0"/>
              </a:rPr>
              <a:t>Помните: нам необходимо научиться принимать разные точки зрения, уважать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Book Antiqua" pitchFamily="18" charset="0"/>
              </a:rPr>
              <a:t>любой возраст и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Book Antiqua" pitchFamily="18" charset="0"/>
              </a:rPr>
              <a:t>доказывать свою правоту цивилизованными методами.</a:t>
            </a:r>
            <a:br>
              <a:rPr lang="ru-RU" b="1" dirty="0">
                <a:solidFill>
                  <a:schemeClr val="accent3">
                    <a:lumMod val="50000"/>
                  </a:schemeClr>
                </a:solidFill>
                <a:latin typeface="Book Antiqua" pitchFamily="18" charset="0"/>
              </a:rPr>
            </a:br>
            <a:endParaRPr lang="ru-RU" b="1" dirty="0">
              <a:solidFill>
                <a:schemeClr val="accent3">
                  <a:lumMod val="5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67744" y="184482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pic>
        <p:nvPicPr>
          <p:cNvPr id="4099" name="Picture 3" descr="D:\ШКОЛА\КАРТИНКИ\оформление\слова\оформлание (13)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337058"/>
            <a:ext cx="5616624" cy="2553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59582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10000">
              <a:srgbClr val="FF6633"/>
            </a:gs>
            <a:gs pos="50000">
              <a:srgbClr val="FFFF00"/>
            </a:gs>
            <a:gs pos="100000">
              <a:srgbClr val="01A78F"/>
            </a:gs>
            <a:gs pos="100000">
              <a:srgbClr val="3366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708920"/>
            <a:ext cx="7668344" cy="3933056"/>
          </a:xfrm>
        </p:spPr>
        <p:txBody>
          <a:bodyPr>
            <a:noAutofit/>
          </a:bodyPr>
          <a:lstStyle/>
          <a:p>
            <a:pPr algn="l"/>
            <a:r>
              <a:rPr lang="ru-RU" sz="2400" dirty="0">
                <a:hlinkClick r:id="rId2"/>
              </a:rPr>
              <a:t>http://</a:t>
            </a:r>
            <a:r>
              <a:rPr lang="ru-RU" sz="2400" dirty="0" smtClean="0">
                <a:hlinkClick r:id="rId2"/>
              </a:rPr>
              <a:t>4stor.ru/strashno-interesno/31082-deti-vospitannye-zhivotnymi.html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en-US" sz="2400" dirty="0">
                <a:hlinkClick r:id="rId3"/>
              </a:rPr>
              <a:t>http://</a:t>
            </a:r>
            <a:r>
              <a:rPr lang="en-US" sz="2400" dirty="0" smtClean="0">
                <a:hlinkClick r:id="rId3"/>
              </a:rPr>
              <a:t>www.nearyou.ru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en-US" sz="2400" dirty="0" smtClean="0">
                <a:hlinkClick r:id="rId4"/>
              </a:rPr>
              <a:t>http</a:t>
            </a:r>
            <a:r>
              <a:rPr lang="en-US" sz="2400" dirty="0">
                <a:hlinkClick r:id="rId4"/>
              </a:rPr>
              <a:t>://</a:t>
            </a:r>
            <a:r>
              <a:rPr lang="en-US" sz="2400" dirty="0" smtClean="0">
                <a:hlinkClick r:id="rId4"/>
              </a:rPr>
              <a:t>pearl.7bb.ru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en-US" sz="2400" dirty="0" smtClean="0">
                <a:hlinkClick r:id="rId5"/>
              </a:rPr>
              <a:t>http</a:t>
            </a:r>
            <a:r>
              <a:rPr lang="en-US" sz="2400" dirty="0">
                <a:hlinkClick r:id="rId5"/>
              </a:rPr>
              <a:t>://</a:t>
            </a:r>
            <a:r>
              <a:rPr lang="en-US" sz="2400" dirty="0" smtClean="0">
                <a:hlinkClick r:id="rId5"/>
              </a:rPr>
              <a:t>kolyan.net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en-US" sz="2400" dirty="0" smtClean="0">
                <a:hlinkClick r:id="rId6"/>
              </a:rPr>
              <a:t>http</a:t>
            </a:r>
            <a:r>
              <a:rPr lang="en-US" sz="2400" dirty="0">
                <a:hlinkClick r:id="rId6"/>
              </a:rPr>
              <a:t>://</a:t>
            </a:r>
            <a:r>
              <a:rPr lang="en-US" sz="2400" dirty="0" smtClean="0">
                <a:hlinkClick r:id="rId6"/>
              </a:rPr>
              <a:t>poslovicy.3dn.ru/publ/poslovicy_i_pogovorki_o_vozraste/1-1-0-24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en-US" sz="2400" dirty="0">
                <a:hlinkClick r:id="rId7"/>
              </a:rPr>
              <a:t>http://</a:t>
            </a:r>
            <a:r>
              <a:rPr lang="en-US" sz="2400" dirty="0" smtClean="0">
                <a:hlinkClick r:id="rId7"/>
              </a:rPr>
              <a:t>www.amshilov.ru/index2.html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en-US" sz="2400" dirty="0">
                <a:hlinkClick r:id="rId8"/>
              </a:rPr>
              <a:t>http://</a:t>
            </a:r>
            <a:r>
              <a:rPr lang="en-US" sz="2400" dirty="0" smtClean="0">
                <a:hlinkClick r:id="rId8"/>
              </a:rPr>
              <a:t>allforchildren.ru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en-US" sz="2400" dirty="0" smtClean="0">
                <a:hlinkClick r:id="rId9"/>
              </a:rPr>
              <a:t>http</a:t>
            </a:r>
            <a:r>
              <a:rPr lang="en-US" sz="2400" dirty="0">
                <a:hlinkClick r:id="rId9"/>
              </a:rPr>
              <a:t>://</a:t>
            </a:r>
            <a:r>
              <a:rPr lang="en-US" sz="2400" dirty="0" smtClean="0">
                <a:hlinkClick r:id="rId9"/>
              </a:rPr>
              <a:t>www.vitamarg.com/f/image/dolgogiteli.jpg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755576" y="908720"/>
            <a:ext cx="45170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Используемые ресурсы:</a:t>
            </a:r>
            <a:endParaRPr lang="ru-RU" sz="32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9678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/>
              <a:t>Быть стариком-не простая </a:t>
            </a:r>
            <a:r>
              <a:rPr lang="ru-RU" sz="3200" b="1" dirty="0" smtClean="0"/>
              <a:t>штука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 </a:t>
            </a:r>
            <a:r>
              <a:rPr lang="ru-RU" sz="2400" i="1" dirty="0"/>
              <a:t>Андрей Дементьев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  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788024" y="986244"/>
            <a:ext cx="4032448" cy="5632311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endParaRPr lang="ru-RU" dirty="0"/>
          </a:p>
          <a:p>
            <a:r>
              <a:rPr lang="ru-RU" dirty="0" smtClean="0"/>
              <a:t> Пусть далеко не всё тебе по нраву, </a:t>
            </a:r>
          </a:p>
          <a:p>
            <a:r>
              <a:rPr lang="ru-RU" dirty="0" smtClean="0"/>
              <a:t> Но не пытайся это изменить, </a:t>
            </a:r>
          </a:p>
          <a:p>
            <a:r>
              <a:rPr lang="ru-RU" dirty="0" smtClean="0"/>
              <a:t> И ложному не поддавайся праву </a:t>
            </a:r>
          </a:p>
          <a:p>
            <a:r>
              <a:rPr lang="ru-RU" dirty="0" smtClean="0"/>
              <a:t> Других уму и разуму учить. </a:t>
            </a:r>
          </a:p>
          <a:p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/>
              <a:t>Чтоб пеною не исходить при споре, </a:t>
            </a:r>
          </a:p>
          <a:p>
            <a:r>
              <a:rPr lang="ru-RU" dirty="0"/>
              <a:t> Не жаловаться и поменьше ныть, </a:t>
            </a:r>
          </a:p>
          <a:p>
            <a:r>
              <a:rPr lang="ru-RU" dirty="0"/>
              <a:t> Занудство пресекая априори; </a:t>
            </a:r>
          </a:p>
          <a:p>
            <a:r>
              <a:rPr lang="ru-RU" dirty="0"/>
              <a:t> Совсем не просто стариками быть. </a:t>
            </a:r>
          </a:p>
          <a:p>
            <a:endParaRPr lang="ru-RU" dirty="0"/>
          </a:p>
          <a:p>
            <a:r>
              <a:rPr lang="ru-RU" dirty="0"/>
              <a:t> И ни к чему подсчитывать морщины, </a:t>
            </a:r>
          </a:p>
          <a:p>
            <a:r>
              <a:rPr lang="ru-RU" dirty="0"/>
              <a:t> Пытаясь как-то время обмануть. </a:t>
            </a:r>
          </a:p>
          <a:p>
            <a:r>
              <a:rPr lang="ru-RU" dirty="0"/>
              <a:t> У жизни есть на всё свои причины, </a:t>
            </a:r>
          </a:p>
          <a:p>
            <a:r>
              <a:rPr lang="ru-RU" dirty="0"/>
              <a:t> И старость - это неизбежный путь. </a:t>
            </a:r>
          </a:p>
          <a:p>
            <a:endParaRPr lang="ru-RU" dirty="0"/>
          </a:p>
          <a:p>
            <a:r>
              <a:rPr lang="ru-RU" dirty="0"/>
              <a:t> А если одиночество случится, </a:t>
            </a:r>
          </a:p>
          <a:p>
            <a:r>
              <a:rPr lang="ru-RU" dirty="0"/>
              <a:t> Умей достойно это пережить. </a:t>
            </a:r>
          </a:p>
          <a:p>
            <a:r>
              <a:rPr lang="ru-RU" dirty="0"/>
              <a:t> Быть стариками трудно научиться, </a:t>
            </a:r>
          </a:p>
          <a:p>
            <a:r>
              <a:rPr lang="ru-RU" dirty="0"/>
              <a:t> Не все умеют стариками быть.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263243"/>
            <a:ext cx="4176464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Быть </a:t>
            </a:r>
            <a:r>
              <a:rPr lang="ru-RU" dirty="0"/>
              <a:t>стариком-не простая штука. </a:t>
            </a:r>
          </a:p>
          <a:p>
            <a:r>
              <a:rPr lang="ru-RU" dirty="0"/>
              <a:t> Не все умеют стариками быть. </a:t>
            </a:r>
          </a:p>
          <a:p>
            <a:r>
              <a:rPr lang="ru-RU" dirty="0"/>
              <a:t> Дожить до старости - ещё не вся наука, </a:t>
            </a:r>
          </a:p>
          <a:p>
            <a:r>
              <a:rPr lang="ru-RU" dirty="0"/>
              <a:t> куда трудней достоинство хранить. </a:t>
            </a:r>
          </a:p>
          <a:p>
            <a:endParaRPr lang="ru-RU" dirty="0"/>
          </a:p>
          <a:p>
            <a:r>
              <a:rPr lang="ru-RU" dirty="0"/>
              <a:t> Не опуститься, не поддаться хвори, </a:t>
            </a:r>
          </a:p>
          <a:p>
            <a:r>
              <a:rPr lang="ru-RU" dirty="0"/>
              <a:t> Болячками другим не докучать, </a:t>
            </a:r>
          </a:p>
          <a:p>
            <a:r>
              <a:rPr lang="ru-RU" dirty="0"/>
              <a:t> Уметь остановиться в разговоре, </a:t>
            </a:r>
          </a:p>
          <a:p>
            <a:r>
              <a:rPr lang="ru-RU" dirty="0"/>
              <a:t> Поменьше наставлять и поучать. </a:t>
            </a:r>
          </a:p>
          <a:p>
            <a:endParaRPr lang="ru-RU" dirty="0"/>
          </a:p>
          <a:p>
            <a:r>
              <a:rPr lang="ru-RU" dirty="0"/>
              <a:t> Не требовать излишнего вниманья, </a:t>
            </a:r>
          </a:p>
          <a:p>
            <a:r>
              <a:rPr lang="ru-RU" dirty="0"/>
              <a:t> Обид, претензий к близким не копить </a:t>
            </a:r>
          </a:p>
          <a:p>
            <a:r>
              <a:rPr lang="ru-RU" dirty="0"/>
              <a:t> До старческого не дойти брюзжанья; </a:t>
            </a:r>
          </a:p>
          <a:p>
            <a:r>
              <a:rPr lang="ru-RU" dirty="0"/>
              <a:t> Совсем не просто стариками быть. </a:t>
            </a:r>
          </a:p>
          <a:p>
            <a:endParaRPr lang="ru-RU" dirty="0"/>
          </a:p>
          <a:p>
            <a:r>
              <a:rPr lang="ru-RU" dirty="0"/>
              <a:t> И не давить своим авторитетом, </a:t>
            </a:r>
          </a:p>
          <a:p>
            <a:r>
              <a:rPr lang="ru-RU" dirty="0"/>
              <a:t> И опытом не слишком донимать. </a:t>
            </a:r>
          </a:p>
          <a:p>
            <a:r>
              <a:rPr lang="ru-RU" dirty="0"/>
              <a:t> У молодых свои приоритеты </a:t>
            </a:r>
          </a:p>
          <a:p>
            <a:r>
              <a:rPr lang="ru-RU" dirty="0"/>
              <a:t> И это надо ясно понимать. </a:t>
            </a:r>
          </a:p>
        </p:txBody>
      </p:sp>
    </p:spTree>
    <p:extLst>
      <p:ext uri="{BB962C8B-B14F-4D97-AF65-F5344CB8AC3E}">
        <p14:creationId xmlns:p14="http://schemas.microsoft.com/office/powerpoint/2010/main" xmlns="" val="3440904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rgbClr val="80C373">
                <a:alpha val="64000"/>
              </a:srgbClr>
            </a:gs>
            <a:gs pos="33000">
              <a:srgbClr val="FFFF00">
                <a:alpha val="50000"/>
              </a:srgbClr>
            </a:gs>
            <a:gs pos="61000">
              <a:srgbClr val="FFC000">
                <a:lumMod val="32000"/>
                <a:lumOff val="68000"/>
              </a:srgbClr>
            </a:gs>
            <a:gs pos="100000">
              <a:srgbClr val="21D6E0">
                <a:lumMod val="85000"/>
                <a:lumOff val="15000"/>
                <a:alpha val="72000"/>
              </a:srgbClr>
            </a:gs>
            <a:gs pos="76000">
              <a:srgbClr val="0087E6">
                <a:alpha val="26000"/>
              </a:srgbClr>
            </a:gs>
            <a:gs pos="100000">
              <a:srgbClr val="005CB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332656"/>
            <a:ext cx="3962064" cy="923330"/>
          </a:xfrm>
          <a:prstGeom prst="rect">
            <a:avLst/>
          </a:prstGeom>
          <a:solidFill>
            <a:srgbClr val="FFCCFF"/>
          </a:solidFill>
          <a:effectLst>
            <a:outerShdw blurRad="12700" dist="50800" dir="5400000" sx="15000" sy="15000" algn="ctr" rotWithShape="0">
              <a:schemeClr val="tx1"/>
            </a:outerShdw>
            <a:softEdge rad="63500"/>
          </a:effectLst>
          <a:scene3d>
            <a:camera prst="isometricOffAxis1Right"/>
            <a:lightRig rig="threePt" dir="t"/>
          </a:scene3d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Весной все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цветы начинают свой рост.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и Человек. Он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рождается и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начинает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набираться сил. Как Цветок.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936299" y="332656"/>
            <a:ext cx="4176464" cy="923330"/>
          </a:xfrm>
          <a:prstGeom prst="rect">
            <a:avLst/>
          </a:prstGeom>
          <a:solidFill>
            <a:srgbClr val="92D050"/>
          </a:solidFill>
          <a:effectLst>
            <a:outerShdw blurRad="12700" dist="50800" dir="5400000" sx="15000" sy="15000" algn="ctr" rotWithShape="0">
              <a:schemeClr val="tx1"/>
            </a:outerShdw>
            <a:softEdge rad="63500"/>
          </a:effectLst>
          <a:scene3d>
            <a:camera prst="isometricOffAxis2Left"/>
            <a:lightRig rig="threePt" dir="t"/>
          </a:scene3d>
        </p:spPr>
        <p:txBody>
          <a:bodyPr wrap="square">
            <a:spAutoFit/>
          </a:bodyPr>
          <a:lstStyle/>
          <a:p>
            <a:pPr algn="just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Летом всё зелёное и яркое, ну, просто красота! Всё молодое. Как юный Человек.</a:t>
            </a:r>
          </a:p>
        </p:txBody>
      </p:sp>
      <p:sp>
        <p:nvSpPr>
          <p:cNvPr id="6" name="Прямоугольник 5"/>
          <p:cNvSpPr/>
          <p:nvPr/>
        </p:nvSpPr>
        <p:spPr>
          <a:xfrm rot="21432916">
            <a:off x="177888" y="5517232"/>
            <a:ext cx="3962063" cy="1200329"/>
          </a:xfrm>
          <a:prstGeom prst="rect">
            <a:avLst/>
          </a:prstGeom>
          <a:solidFill>
            <a:srgbClr val="F1EB6B"/>
          </a:solidFill>
          <a:effectLst>
            <a:outerShdw blurRad="12700" dist="50800" dir="5400000" sx="15000" sy="15000" algn="ctr" rotWithShape="0">
              <a:schemeClr val="tx1"/>
            </a:outerShdw>
            <a:softEdge rad="63500"/>
          </a:effectLst>
          <a:scene3d>
            <a:camera prst="perspectiveRight"/>
            <a:lightRig rig="threePt" dir="t"/>
          </a:scene3d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Осенью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уже не так красиво и мало энергии вокруг. Но не такие уж и старые деревья и цветы. Просто они в возрасте, как и Люди.</a:t>
            </a:r>
          </a:p>
        </p:txBody>
      </p:sp>
      <p:sp>
        <p:nvSpPr>
          <p:cNvPr id="7" name="Прямоугольник 6"/>
          <p:cNvSpPr/>
          <p:nvPr/>
        </p:nvSpPr>
        <p:spPr>
          <a:xfrm rot="170691">
            <a:off x="4788024" y="5517231"/>
            <a:ext cx="4176464" cy="120032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outerShdw blurRad="12700" dist="50800" dir="5400000" sx="15000" sy="15000" algn="ctr" rotWithShape="0">
              <a:schemeClr val="tx1"/>
            </a:outerShdw>
            <a:softEdge rad="63500"/>
          </a:effectLst>
          <a:scene3d>
            <a:camera prst="perspectiveLeft"/>
            <a:lightRig rig="threePt" dir="t"/>
          </a:scene3d>
        </p:spPr>
        <p:txBody>
          <a:bodyPr wrap="square">
            <a:spAutoFit/>
          </a:bodyPr>
          <a:lstStyle/>
          <a:p>
            <a:pPr algn="just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зимой  все растения, животные и насекомые засыпают. Становятся старыми. Так заведено в природе. И человек стареет. </a:t>
            </a:r>
          </a:p>
        </p:txBody>
      </p:sp>
      <p:pic>
        <p:nvPicPr>
          <p:cNvPr id="9219" name="Picture 3" descr="D:\ШКОЛА\КАРТИНКИ\растения\деревья\ceab2ea6134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1965" y="1609539"/>
            <a:ext cx="1270445" cy="1573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D:\ШКОЛА\КАРТИНКИ\растения\деревья\beadefb16070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1074" y="1621164"/>
            <a:ext cx="1264250" cy="156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D:\ШКОЛА\КАРТИНКИ\растения\деревья\c884070cb72d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45778" y="4002305"/>
            <a:ext cx="1205630" cy="1518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D:\ШКОЛА\КАРТИНКИ\растения\деревья\cd1ce9dc893a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549" y="3973339"/>
            <a:ext cx="1247861" cy="154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Documents and Settings\AdminPC\Рабочий стол\Мои рисунки\DSC00021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55760" y="1247641"/>
            <a:ext cx="4573321" cy="41740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49438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1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">
              <a:srgbClr val="03D4A8"/>
            </a:gs>
            <a:gs pos="73000">
              <a:srgbClr val="21D6E0"/>
            </a:gs>
            <a:gs pos="48000">
              <a:srgbClr val="0087E6"/>
            </a:gs>
            <a:gs pos="100000">
              <a:srgbClr val="005CBF"/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sunhome.ru/UsersGallery/112008/21171514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7464"/>
            <a:ext cx="2952328" cy="268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petrushki.net/uploads/posts/2011-10/1318951382_petrushki.net_vzbodris-s-utra.jpg">
            <a:hlinkClick r:id="rId4"/>
          </p:cNvPr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5868144" y="153851"/>
            <a:ext cx="3145794" cy="2618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C:\Documents and Settings\AdminPC\Рабочий стол\Мои рисунки\78027338_77845557_0b230866656d532990ab5820de0ecaff.gif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6984" y="3936832"/>
            <a:ext cx="2872020" cy="2768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Documents and Settings\AdminPC\Рабочий стол\Мои рисунки\64486652_1285439818_3283839_large.jpg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5940152" y="3848608"/>
            <a:ext cx="3073786" cy="28567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2771800" y="2636912"/>
            <a:ext cx="340695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старой древности сказали: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Возраст временем назвали,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Юность Человека-лето,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Детство всех Людей-весна.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Зрелость Человека-осень,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Старость всех Людей-зима!</a:t>
            </a:r>
          </a:p>
        </p:txBody>
      </p:sp>
      <p:pic>
        <p:nvPicPr>
          <p:cNvPr id="10248" name="Picture 8" descr="D:\ШКОЛА\КАРТИНКИ\дети-взрослые\1965636.png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827584" y="4869159"/>
            <a:ext cx="1308877" cy="1512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34826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500"/>
                            </p:stCondLst>
                            <p:childTnLst>
                              <p:par>
                                <p:cTn id="14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0"/>
                            </p:stCondLst>
                            <p:childTnLst>
                              <p:par>
                                <p:cTn id="1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500"/>
                            </p:stCondLst>
                            <p:childTnLst>
                              <p:par>
                                <p:cTn id="28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AdminPC\Рабочий стол\Мои рисунки\jahreszeiten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0" y="0"/>
            <a:ext cx="914919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vitamarg.com/f/image/dolgogiteli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3817" y="3645024"/>
            <a:ext cx="7671798" cy="3212977"/>
          </a:xfrm>
          <a:prstGeom prst="rect">
            <a:avLst/>
          </a:prstGeom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197346"/>
            <a:ext cx="864096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Человек 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зелёная красавица природа неразделимы! </a:t>
            </a:r>
            <a:endParaRPr lang="ru-RU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мы 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кусочек окружающего мира. И 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должны помнить 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 этом ежеминутно. Каждую минутку отведённого 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нам 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времени.</a:t>
            </a:r>
          </a:p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xmlns="" val="2034632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D:\ШКОЛА\КАРТИНКИ\фон\3aafa149106ajj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26346" y="-1159654"/>
            <a:ext cx="6883315" cy="9151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16632"/>
            <a:ext cx="8229600" cy="1642194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Развитие человека</a:t>
            </a:r>
            <a:b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 мнению наших предков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1560" y="1412775"/>
            <a:ext cx="8280920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жизнь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0-1 год – младенец, «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живая вода»,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			«</a:t>
            </a:r>
            <a:r>
              <a:rPr lang="ru-RU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титяшная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».</a:t>
            </a:r>
          </a:p>
          <a:p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жизнь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1-3 года – детство.</a:t>
            </a:r>
          </a:p>
          <a:p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жизнь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3-12(14) лет – ученичество.</a:t>
            </a:r>
          </a:p>
          <a:p>
            <a:r>
              <a:rPr lang="ru-RU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жизнь</a:t>
            </a:r>
            <a:r>
              <a:rPr lang="ru-RU" sz="24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Хороводная  </a:t>
            </a:r>
          </a:p>
          <a:p>
            <a:r>
              <a:rPr lang="ru-RU" sz="4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жизнь 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ru-RU" sz="2400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Вьюнцы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</a:p>
          <a:p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жизнь </a:t>
            </a: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Мужик и баба </a:t>
            </a:r>
          </a:p>
          <a:p>
            <a:r>
              <a:rPr lang="ru-R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 жизнь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Старик 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старуха</a:t>
            </a: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D:\ШКОЛА\КАРТИНКИ\дети-взрослые\27e85a5ba28f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68747" y="2805391"/>
            <a:ext cx="3877325" cy="4221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34444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Развитие </a:t>
            </a: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человека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24744"/>
            <a:ext cx="7245821" cy="5438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33155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Documents and Settings\AdminPC\Рабочий стол\Мои рисунки\1239631544_donald-zolan-1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453211"/>
            <a:ext cx="3967334" cy="2979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Documents and Settings\AdminPC\Рабочий стол\Мои рисунки\79319166_getImage4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585" y="331053"/>
            <a:ext cx="3965423" cy="3172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Documents and Settings\AdminPC\Рабочий стол\Мои рисунки\1193341028_3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76672"/>
            <a:ext cx="3385351" cy="3368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Documents and Settings\AdminPC\Рабочий стол\Мои рисунки\45858189_1193649523_1193628529_zolan_007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480350"/>
            <a:ext cx="3154019" cy="3154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9086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1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38768" y="188640"/>
            <a:ext cx="8208912" cy="1224136"/>
          </a:xfrm>
          <a:ln>
            <a:solidFill>
              <a:srgbClr val="996633"/>
            </a:solidFill>
          </a:ln>
        </p:spPr>
        <p:txBody>
          <a:bodyPr>
            <a:noAutofit/>
          </a:bodyPr>
          <a:lstStyle/>
          <a:p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Развитие человека как человека</a:t>
            </a:r>
            <a:b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возможно только в обществе людей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44334" y="2160197"/>
            <a:ext cx="3347546" cy="1044290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Возможность общаться</a:t>
            </a:r>
          </a:p>
          <a:p>
            <a:pPr algn="ctr"/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 с другими людьми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605871" y="2160197"/>
            <a:ext cx="3314304" cy="1080120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Понимание</a:t>
            </a:r>
          </a:p>
          <a:p>
            <a:pPr algn="ctr"/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 необходимости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общения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2" name="Picture 3" descr="D:\ШКОЛА\КАРТИНКИ\дети-взрослые\Рисунок10 (2)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89974" y="3073620"/>
            <a:ext cx="1152798" cy="119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683568" y="4437112"/>
            <a:ext cx="3031718" cy="1224136"/>
          </a:xfrm>
          <a:prstGeom prst="snip2DiagRect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Получение новых знаний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1" name="Прямоугольник с двумя вырезанными противолежащими углами 20"/>
          <p:cNvSpPr/>
          <p:nvPr/>
        </p:nvSpPr>
        <p:spPr>
          <a:xfrm flipH="1">
            <a:off x="5363111" y="4430596"/>
            <a:ext cx="3031718" cy="1224136"/>
          </a:xfrm>
          <a:prstGeom prst="snip2DiagRect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Накопление знаний </a:t>
            </a:r>
          </a:p>
          <a:p>
            <a:pPr algn="ctr"/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об окружающем мире, </a:t>
            </a:r>
          </a:p>
          <a:p>
            <a:pPr algn="ctr"/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передача их </a:t>
            </a:r>
          </a:p>
          <a:p>
            <a:pPr algn="ctr"/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другим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поколениям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3" name="Picture 4" descr="D:\ШКОЛА\КАРТИНКИ\дети-взрослые\996c2f82a79a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270518" y="2931625"/>
            <a:ext cx="2723379" cy="1211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Oval 5"/>
          <p:cNvSpPr>
            <a:spLocks noChangeArrowheads="1"/>
          </p:cNvSpPr>
          <p:nvPr/>
        </p:nvSpPr>
        <p:spPr bwMode="auto">
          <a:xfrm>
            <a:off x="3412084" y="3639160"/>
            <a:ext cx="2254228" cy="1728514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 w="9525">
            <a:solidFill>
              <a:schemeClr val="accent5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chemeClr val="tx2">
                    <a:lumMod val="75000"/>
                  </a:schemeClr>
                </a:solidFill>
              </a:rPr>
              <a:t>Развитие </a:t>
            </a:r>
          </a:p>
          <a:p>
            <a:pPr algn="ctr"/>
            <a:r>
              <a:rPr lang="ru-RU" sz="3200" b="1" dirty="0">
                <a:solidFill>
                  <a:schemeClr val="tx2">
                    <a:lumMod val="75000"/>
                  </a:schemeClr>
                </a:solidFill>
              </a:rPr>
              <a:t>сознания</a:t>
            </a:r>
          </a:p>
        </p:txBody>
      </p:sp>
      <p:pic>
        <p:nvPicPr>
          <p:cNvPr id="14342" name="Picture 6" descr="D:\ШКОЛА\КАРТИНКИ\разное\анатомические\j0438746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 rot="848654">
            <a:off x="3653360" y="4958712"/>
            <a:ext cx="1739673" cy="144803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D:\ШКОЛА\КАРТИНКИ\дети-взрослые\ca734edc4ce0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90970" y="5088764"/>
            <a:ext cx="1353029" cy="1686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D:\ШКОЛА\КАРТИНКИ\школа\ученик-учитель\%D1%83%D1%80%D0%BE%D0%BA%D0%B8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275" y="5114619"/>
            <a:ext cx="1833754" cy="1660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Хорда 4"/>
          <p:cNvSpPr/>
          <p:nvPr/>
        </p:nvSpPr>
        <p:spPr>
          <a:xfrm>
            <a:off x="3172871" y="980728"/>
            <a:ext cx="2740706" cy="1823002"/>
          </a:xfrm>
          <a:prstGeom prst="chord">
            <a:avLst>
              <a:gd name="adj1" fmla="val 21293440"/>
              <a:gd name="adj2" fmla="val 11140725"/>
            </a:avLst>
          </a:prstGeom>
          <a:blipFill>
            <a:blip r:embed="rId3"/>
            <a:tile tx="0" ty="0" sx="100000" sy="100000" flip="none" algn="tl"/>
          </a:blip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Речь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4339" name="Picture 3" descr="D:\ШКОЛА\КАРТИНКИ\разное\анатомические\m14[1].gif"/>
          <p:cNvPicPr>
            <a:picLocks noChangeAspect="1" noChangeArrowheads="1" noCrop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77654" y="2408555"/>
            <a:ext cx="1131140" cy="523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6664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1225</TotalTime>
  <Words>782</Words>
  <Application>Microsoft Office PowerPoint</Application>
  <PresentationFormat>Экран (4:3)</PresentationFormat>
  <Paragraphs>116</Paragraphs>
  <Slides>24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Развитие человека по мнению наших предков</vt:lpstr>
      <vt:lpstr>Развитие человека</vt:lpstr>
      <vt:lpstr>Слайд 8</vt:lpstr>
      <vt:lpstr>Развитие человека как человека возможно только в обществе людей</vt:lpstr>
      <vt:lpstr>Слайд 10</vt:lpstr>
      <vt:lpstr>Опыт, в общем-то злодейский, но был поставлен, с точки зрения современной науки, "чисто" и тянулся семь лет. За все это время дети ни разу не услышали человеческий голос. В контрольный срок Акбар в сопровождении мудрецов собственной рукой сорвал с дверей печати. Вошедших в покои оглушили бессвязные вопли, вой, крики, мяуканье, шипенье молодых звероподобных существ.</vt:lpstr>
      <vt:lpstr>Какие выводы можно сделать из всего этого?</vt:lpstr>
      <vt:lpstr>Слайд 13</vt:lpstr>
      <vt:lpstr>Слайд 14</vt:lpstr>
      <vt:lpstr>Слайд 15</vt:lpstr>
      <vt:lpstr>Слайд 16</vt:lpstr>
      <vt:lpstr>В.М.Васнецов  «С квартиры на квартиру»</vt:lpstr>
      <vt:lpstr>Слайд 18</vt:lpstr>
      <vt:lpstr>Вспомни пословицы о возрасте человека.</vt:lpstr>
      <vt:lpstr>Слайд 20</vt:lpstr>
      <vt:lpstr>Ю.Мориц Хорошо быть стариком. </vt:lpstr>
      <vt:lpstr>Помните: нам необходимо научиться принимать разные точки зрения, уважать любой возраст и доказывать свою правоту цивилизованными методами. </vt:lpstr>
      <vt:lpstr>http://4stor.ru/strashno-interesno/31082-deti-vospitannye-zhivotnymi.html http://www.nearyou.ru http://pearl.7bb.ru http://kolyan.net http://poslovicy.3dn.ru/publ/poslovicy_i_pogovorki_o_vozraste/1-1-0-24 http://www.amshilov.ru/index2.html http://allforchildren.ru http://www.vitamarg.com/f/image/dolgogiteli.jpg    </vt:lpstr>
      <vt:lpstr>Быть стариком-не простая штука  Андрей Дементьев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Tata</cp:lastModifiedBy>
  <cp:revision>84</cp:revision>
  <dcterms:modified xsi:type="dcterms:W3CDTF">2014-04-26T21:14:15Z</dcterms:modified>
</cp:coreProperties>
</file>