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9"/>
  </p:handoutMasterIdLst>
  <p:sldIdLst>
    <p:sldId id="256" r:id="rId2"/>
    <p:sldId id="257" r:id="rId3"/>
    <p:sldId id="272" r:id="rId4"/>
    <p:sldId id="259" r:id="rId5"/>
    <p:sldId id="261" r:id="rId6"/>
    <p:sldId id="260" r:id="rId7"/>
    <p:sldId id="258" r:id="rId8"/>
    <p:sldId id="263" r:id="rId9"/>
    <p:sldId id="267" r:id="rId10"/>
    <p:sldId id="266" r:id="rId11"/>
    <p:sldId id="297" r:id="rId12"/>
    <p:sldId id="274" r:id="rId13"/>
    <p:sldId id="284" r:id="rId14"/>
    <p:sldId id="285" r:id="rId15"/>
    <p:sldId id="286" r:id="rId16"/>
    <p:sldId id="271" r:id="rId17"/>
    <p:sldId id="275" r:id="rId18"/>
    <p:sldId id="298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8" r:id="rId28"/>
    <p:sldId id="273" r:id="rId29"/>
    <p:sldId id="289" r:id="rId30"/>
    <p:sldId id="290" r:id="rId31"/>
    <p:sldId id="299" r:id="rId32"/>
    <p:sldId id="292" r:id="rId33"/>
    <p:sldId id="293" r:id="rId34"/>
    <p:sldId id="294" r:id="rId35"/>
    <p:sldId id="295" r:id="rId36"/>
    <p:sldId id="296" r:id="rId37"/>
    <p:sldId id="300" r:id="rId38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D4CCC-FB97-46D2-8E10-B83780C2BF16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7BEFB-765F-4350-83CF-BAA5B299D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14B1BFC-983F-4E10-9658-9E36444EE895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D:\&#1044;&#1054;&#1050;&#1059;&#1052;&#1045;&#1053;&#1058;&#1067;\&#1044;&#1054;&#1050;&#1059;&#1052;&#1045;&#1053;&#1058;&#1067;%20&#1052;&#1040;&#1052;&#1040;\&#1050;&#1054;&#1053;&#1050;&#1059;&#1056;&#1057;&#1067;\2013%20-%202014%20&#1091;&#1095;%20&#1075;&#1086;&#1076;\&#1056;&#1091;&#1089;&#1089;&#1082;&#1080;&#1081;%20&#1103;&#1079;&#1099;&#1082;%2023.01.14%20&#1075;%20&#1085;&#1072;%20&#1086;&#1073;&#1083;&#1072;&#1089;&#1090;&#1085;&#1086;&#1084;%20&#1089;&#1077;&#1084;&#1080;&#1085;&#1072;&#1088;&#1077;\panda_convert.mp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54;&#1050;&#1059;&#1052;&#1045;&#1053;&#1058;&#1067;\&#1044;&#1054;&#1050;&#1059;&#1052;&#1045;&#1053;&#1058;&#1067;%20&#1052;&#1040;&#1052;&#1040;\&#1050;&#1054;&#1053;&#1050;&#1059;&#1056;&#1057;&#1067;\2013%20-%202014%20&#1091;&#1095;%20&#1075;&#1086;&#1076;\&#1056;&#1091;&#1089;&#1089;&#1082;&#1080;&#1081;%20&#1103;&#1079;&#1099;&#1082;%2023.01.14%20&#1075;%20&#1085;&#1072;%20&#1086;&#1073;&#1083;&#1072;&#1089;&#1090;&#1085;&#1086;&#1084;%20&#1089;&#1077;&#1084;&#1080;&#1085;&#1072;&#1088;&#1077;\&#1055;&#1088;&#1077;&#1079;&#1077;&#1085;&#1090;&#1072;&#1094;&#1080;&#1103;\gimn.mp3" TargetMode="Externa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русского языка</a:t>
            </a:r>
            <a:br>
              <a:rPr lang="ru-RU" dirty="0" smtClean="0"/>
            </a:br>
            <a:r>
              <a:rPr lang="ru-RU" dirty="0" smtClean="0"/>
              <a:t>2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3685032"/>
            <a:ext cx="5643570" cy="117272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Составитель: </a:t>
            </a:r>
          </a:p>
          <a:p>
            <a:pPr algn="l"/>
            <a:r>
              <a:rPr lang="ru-RU" dirty="0" smtClean="0"/>
              <a:t>Кайдалова Наталья Валерьевна,</a:t>
            </a:r>
          </a:p>
          <a:p>
            <a:pPr algn="l"/>
            <a:r>
              <a:rPr lang="ru-RU" dirty="0" smtClean="0"/>
              <a:t>учитель начальных классов</a:t>
            </a:r>
          </a:p>
          <a:p>
            <a:pPr algn="l"/>
            <a:r>
              <a:rPr lang="ru-RU" dirty="0" smtClean="0"/>
              <a:t>МБОУ «Промышленновская СОШ №56»</a:t>
            </a:r>
            <a:endParaRPr lang="ru-RU" dirty="0"/>
          </a:p>
        </p:txBody>
      </p:sp>
      <p:pic>
        <p:nvPicPr>
          <p:cNvPr id="4" name="Picture 5" descr="sova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714752"/>
            <a:ext cx="792088" cy="894788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ая прямоугольная выноска 8"/>
          <p:cNvSpPr/>
          <p:nvPr/>
        </p:nvSpPr>
        <p:spPr>
          <a:xfrm>
            <a:off x="1630217" y="668454"/>
            <a:ext cx="5883566" cy="1428760"/>
          </a:xfrm>
          <a:prstGeom prst="wedgeRoundRectCallout">
            <a:avLst>
              <a:gd name="adj1" fmla="val 34222"/>
              <a:gd name="adj2" fmla="val 10878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dirty="0" smtClean="0"/>
          </a:p>
          <a:p>
            <a:pPr lvl="0" algn="ctr"/>
            <a:r>
              <a:rPr lang="ru-RU" b="1" dirty="0" smtClean="0"/>
              <a:t>Между флажками петляет лыжня, </a:t>
            </a:r>
          </a:p>
          <a:p>
            <a:pPr algn="ctr"/>
            <a:r>
              <a:rPr lang="ru-RU" b="1" dirty="0" smtClean="0"/>
              <a:t>По горному склону вьется она. </a:t>
            </a:r>
          </a:p>
          <a:p>
            <a:pPr algn="ctr"/>
            <a:r>
              <a:rPr lang="ru-RU" b="1" dirty="0" smtClean="0"/>
              <a:t>К финишу лыжник все ближе и ближе,</a:t>
            </a:r>
          </a:p>
          <a:p>
            <a:pPr algn="ctr"/>
            <a:r>
              <a:rPr lang="ru-RU" b="1" dirty="0" smtClean="0"/>
              <a:t>Этот вид спорта …</a:t>
            </a:r>
          </a:p>
          <a:p>
            <a:pPr algn="ctr"/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643042" y="642918"/>
            <a:ext cx="5883566" cy="1428760"/>
          </a:xfrm>
          <a:prstGeom prst="wedgeRoundRectCallout">
            <a:avLst>
              <a:gd name="adj1" fmla="val 34222"/>
              <a:gd name="adj2" fmla="val 10878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/>
              <a:t>Горные лыжи</a:t>
            </a:r>
          </a:p>
          <a:p>
            <a:pPr algn="ctr"/>
            <a:endParaRPr lang="ru-RU" dirty="0"/>
          </a:p>
        </p:txBody>
      </p:sp>
      <p:pic>
        <p:nvPicPr>
          <p:cNvPr id="11" name="Рисунок 10" descr="1247312030_017502.jpg"/>
          <p:cNvPicPr>
            <a:picLocks noChangeAspect="1"/>
          </p:cNvPicPr>
          <p:nvPr/>
        </p:nvPicPr>
        <p:blipFill>
          <a:blip r:embed="rId2"/>
          <a:srcRect t="12803"/>
          <a:stretch>
            <a:fillRect/>
          </a:stretch>
        </p:blipFill>
        <p:spPr>
          <a:xfrm>
            <a:off x="2788113" y="4071942"/>
            <a:ext cx="3567774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2_1637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230" y="2349000"/>
            <a:ext cx="3275828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vse_simvoly_6.png"/>
          <p:cNvPicPr>
            <a:picLocks noChangeAspect="1"/>
          </p:cNvPicPr>
          <p:nvPr/>
        </p:nvPicPr>
        <p:blipFill>
          <a:blip r:embed="rId4">
            <a:lum bright="-10000"/>
          </a:blip>
          <a:srcRect l="39998" t="33333" r="34283" b="44792"/>
          <a:stretch>
            <a:fillRect/>
          </a:stretch>
        </p:blipFill>
        <p:spPr>
          <a:xfrm>
            <a:off x="6500826" y="2845590"/>
            <a:ext cx="1785950" cy="2083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14480" y="285728"/>
            <a:ext cx="610509" cy="900000"/>
          </a:xfrm>
          <a:prstGeom prst="rect">
            <a:avLst/>
          </a:prstGeom>
        </p:spPr>
      </p:pic>
      <p:grpSp>
        <p:nvGrpSpPr>
          <p:cNvPr id="4" name="Группа 7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" name="Группа 29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Группа 32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Группа 35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Группа 38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Группа 41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Группа 44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Группа 47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2638618" y="-24"/>
            <a:ext cx="38667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«Собери пару»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190932" y="4714884"/>
            <a:ext cx="4762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hlinkClick r:id="rId4" action="ppaction://hlinksldjump"/>
              </a:rPr>
              <a:t>Необходимый уровень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232257" y="1857364"/>
            <a:ext cx="4679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hlinkClick r:id="rId5" action="ppaction://hlinksldjump"/>
              </a:rPr>
              <a:t>Повышенный уровень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14480" y="285728"/>
            <a:ext cx="610509" cy="900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5857884" y="1191268"/>
            <a:ext cx="1507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Барсик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1554552" y="2571744"/>
            <a:ext cx="1731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леопард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5891920" y="4048788"/>
            <a:ext cx="1537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Чёрное</a:t>
            </a:r>
            <a:endParaRPr lang="ru-RU" sz="2800" dirty="0"/>
          </a:p>
        </p:txBody>
      </p:sp>
      <p:sp>
        <p:nvSpPr>
          <p:cNvPr id="57" name="TextBox 56"/>
          <p:cNvSpPr txBox="1"/>
          <p:nvPr/>
        </p:nvSpPr>
        <p:spPr>
          <a:xfrm>
            <a:off x="2124315" y="4000504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море</a:t>
            </a:r>
            <a:endParaRPr lang="ru-RU" sz="2800" dirty="0"/>
          </a:p>
        </p:txBody>
      </p:sp>
      <p:sp>
        <p:nvSpPr>
          <p:cNvPr id="58" name="TextBox 57"/>
          <p:cNvSpPr txBox="1"/>
          <p:nvPr/>
        </p:nvSpPr>
        <p:spPr>
          <a:xfrm>
            <a:off x="1571604" y="1142984"/>
            <a:ext cx="1691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посёлок</a:t>
            </a:r>
            <a:endParaRPr lang="ru-RU" sz="2800" dirty="0"/>
          </a:p>
        </p:txBody>
      </p:sp>
      <p:sp>
        <p:nvSpPr>
          <p:cNvPr id="59" name="TextBox 58"/>
          <p:cNvSpPr txBox="1"/>
          <p:nvPr/>
        </p:nvSpPr>
        <p:spPr>
          <a:xfrm>
            <a:off x="2000232" y="5429264"/>
            <a:ext cx="1237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город</a:t>
            </a:r>
            <a:endParaRPr lang="ru-RU" sz="2800" dirty="0"/>
          </a:p>
        </p:txBody>
      </p:sp>
      <p:sp>
        <p:nvSpPr>
          <p:cNvPr id="60" name="TextBox 59"/>
          <p:cNvSpPr txBox="1"/>
          <p:nvPr/>
        </p:nvSpPr>
        <p:spPr>
          <a:xfrm>
            <a:off x="5848635" y="2620028"/>
            <a:ext cx="3223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Красная Поляна</a:t>
            </a:r>
            <a:endParaRPr lang="ru-RU" sz="2800" dirty="0"/>
          </a:p>
        </p:txBody>
      </p:sp>
      <p:sp>
        <p:nvSpPr>
          <p:cNvPr id="61" name="TextBox 60"/>
          <p:cNvSpPr txBox="1"/>
          <p:nvPr/>
        </p:nvSpPr>
        <p:spPr>
          <a:xfrm>
            <a:off x="5900911" y="5500702"/>
            <a:ext cx="1099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Сочи</a:t>
            </a:r>
            <a:endParaRPr lang="ru-RU" sz="2800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3888281" y="1602273"/>
            <a:ext cx="1296000" cy="10715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64" name="Группа 63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2638618" y="-24"/>
            <a:ext cx="38667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«Собери пару»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68" name="Группа 67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71" name="Группа 70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72" name="Прямоугольник 71"/>
            <p:cNvSpPr/>
            <p:nvPr/>
          </p:nvSpPr>
          <p:spPr>
            <a:xfrm flipH="1"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77" name="Группа 76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80" name="Группа 79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83" name="Группа 82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86" name="Группа 85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3893339" y="1678769"/>
            <a:ext cx="1357322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4071934" y="435769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4071934" y="578645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14480" y="285728"/>
            <a:ext cx="610509" cy="900000"/>
          </a:xfrm>
          <a:prstGeom prst="rect">
            <a:avLst/>
          </a:prstGeom>
        </p:spPr>
      </p:pic>
      <p:grpSp>
        <p:nvGrpSpPr>
          <p:cNvPr id="4" name="Группа 7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" name="Группа 29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Группа 32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Группа 35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Группа 38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Группа 41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Группа 44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Группа 47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5857884" y="1191268"/>
            <a:ext cx="1507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Барсик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1554552" y="2571744"/>
            <a:ext cx="1731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леопард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5891920" y="4048788"/>
            <a:ext cx="1537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Чёрное</a:t>
            </a:r>
            <a:endParaRPr lang="ru-RU" sz="2800" dirty="0"/>
          </a:p>
        </p:txBody>
      </p:sp>
      <p:sp>
        <p:nvSpPr>
          <p:cNvPr id="57" name="TextBox 56"/>
          <p:cNvSpPr txBox="1"/>
          <p:nvPr/>
        </p:nvSpPr>
        <p:spPr>
          <a:xfrm>
            <a:off x="2124315" y="4000504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море</a:t>
            </a:r>
            <a:endParaRPr lang="ru-RU" sz="2800" dirty="0"/>
          </a:p>
        </p:txBody>
      </p:sp>
      <p:sp>
        <p:nvSpPr>
          <p:cNvPr id="58" name="TextBox 57"/>
          <p:cNvSpPr txBox="1"/>
          <p:nvPr/>
        </p:nvSpPr>
        <p:spPr>
          <a:xfrm>
            <a:off x="1571604" y="1142984"/>
            <a:ext cx="1691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посёлок</a:t>
            </a:r>
            <a:endParaRPr lang="ru-RU" sz="2800" dirty="0"/>
          </a:p>
        </p:txBody>
      </p:sp>
      <p:sp>
        <p:nvSpPr>
          <p:cNvPr id="59" name="TextBox 58"/>
          <p:cNvSpPr txBox="1"/>
          <p:nvPr/>
        </p:nvSpPr>
        <p:spPr>
          <a:xfrm>
            <a:off x="2000232" y="5429264"/>
            <a:ext cx="1237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город</a:t>
            </a:r>
            <a:endParaRPr lang="ru-RU" sz="2800" dirty="0"/>
          </a:p>
        </p:txBody>
      </p:sp>
      <p:sp>
        <p:nvSpPr>
          <p:cNvPr id="60" name="TextBox 59"/>
          <p:cNvSpPr txBox="1"/>
          <p:nvPr/>
        </p:nvSpPr>
        <p:spPr>
          <a:xfrm>
            <a:off x="5848635" y="2620028"/>
            <a:ext cx="3223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Красная Поляна</a:t>
            </a:r>
            <a:endParaRPr lang="ru-RU" sz="2800" dirty="0"/>
          </a:p>
        </p:txBody>
      </p:sp>
      <p:sp>
        <p:nvSpPr>
          <p:cNvPr id="61" name="TextBox 60"/>
          <p:cNvSpPr txBox="1"/>
          <p:nvPr/>
        </p:nvSpPr>
        <p:spPr>
          <a:xfrm>
            <a:off x="5900911" y="5500702"/>
            <a:ext cx="1099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Сочи</a:t>
            </a:r>
            <a:endParaRPr lang="ru-RU" sz="2800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3888281" y="1602273"/>
            <a:ext cx="1296000" cy="10715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3" name="Группа 63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2638618" y="-24"/>
            <a:ext cx="38667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«Собери пару»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4" name="Группа 67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5" name="Группа 70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72" name="Прямоугольник 71"/>
            <p:cNvSpPr/>
            <p:nvPr/>
          </p:nvSpPr>
          <p:spPr>
            <a:xfrm flipH="1"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6" name="Группа 73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7" name="Группа 76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Группа 79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9" name="Группа 82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0" name="Группа 85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3893339" y="1678769"/>
            <a:ext cx="1357322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4071934" y="435769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4071934" y="578645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4071934" y="150017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4071934" y="292893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71" name="Рисунок 70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2462" y="1714488"/>
            <a:ext cx="610509" cy="900000"/>
          </a:xfrm>
          <a:prstGeom prst="rect">
            <a:avLst/>
          </a:prstGeom>
        </p:spPr>
      </p:pic>
      <p:pic>
        <p:nvPicPr>
          <p:cNvPr id="74" name="Рисунок 73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4500570"/>
            <a:ext cx="610509" cy="900000"/>
          </a:xfrm>
          <a:prstGeom prst="rect">
            <a:avLst/>
          </a:prstGeom>
        </p:spPr>
      </p:pic>
      <p:pic>
        <p:nvPicPr>
          <p:cNvPr id="77" name="Рисунок 76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357290" y="3000372"/>
            <a:ext cx="610509" cy="900000"/>
          </a:xfrm>
          <a:prstGeom prst="rect">
            <a:avLst/>
          </a:prstGeom>
        </p:spPr>
      </p:pic>
      <p:pic>
        <p:nvPicPr>
          <p:cNvPr id="80" name="Рисунок 79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857356" y="5857892"/>
            <a:ext cx="610509" cy="900000"/>
          </a:xfrm>
          <a:prstGeom prst="rect">
            <a:avLst/>
          </a:prstGeom>
        </p:spPr>
      </p:pic>
      <p:sp>
        <p:nvSpPr>
          <p:cNvPr id="83" name="Управляющая кнопка: назад 82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360000" cy="360000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67176E-6 L -0.00087 -0.203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6 1.42956E-6 L 0.01093 0.21443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02614 C 0.30608 0.04326 0.57101 0.06061 0.67813 0.08813 C 0.78525 0.11566 0.68299 0.17488 0.68403 0.19177 " pathEditMode="relative" ptsTypes="aaA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8 -0.01642 C -0.24201 -0.02637 -0.4724 -0.03585 -0.60365 -0.02059 C -0.7349 -0.00486 -0.7809 0.0465 -0.79878 0.07726 C -0.81667 0.1078 -0.72674 0.14851 -0.71128 0.16331 " pathEditMode="relative" rAng="0" ptsTypes="aaaA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9 -0.02406 C 0.27257 -0.0111 0.52223 0.00185 0.62587 0.03794 C 0.72952 0.07402 0.64132 0.16632 0.64445 0.192 " pathEditMode="relative" ptsTypes="aaA">
                                      <p:cBhvr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266 C -0.28177 -0.01758 -0.54375 -0.00832 -0.63802 0.02637 C -0.73229 0.06107 -0.65903 0.12122 -0.58559 0.18159 " pathEditMode="relative" ptsTypes="aaA">
                                      <p:cBhvr>
                                        <p:cTn id="5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75364E-6 L 0.52327 0.01642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14480" y="285728"/>
            <a:ext cx="610509" cy="900000"/>
          </a:xfrm>
          <a:prstGeom prst="rect">
            <a:avLst/>
          </a:prstGeom>
        </p:spPr>
      </p:pic>
      <p:grpSp>
        <p:nvGrpSpPr>
          <p:cNvPr id="4" name="Группа 7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" name="Группа 29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Группа 32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Группа 35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Группа 38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Группа 41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Группа 44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Группа 47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5429256" y="1285860"/>
            <a:ext cx="2214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 пирог велик.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1785918" y="2714620"/>
            <a:ext cx="1693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Рад Филипп,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5453566" y="4143380"/>
            <a:ext cx="3690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коли хвалят мать и бабушка.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500034" y="4143380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Хороша дочь Аннушка, 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1214414" y="1324261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 лодыря Егорки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1428728" y="5631436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Язык до Киева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5429256" y="2702478"/>
            <a:ext cx="234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всегда отговорки.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5500694" y="5572140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доведёт. </a:t>
            </a:r>
            <a:endParaRPr lang="ru-RU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3888281" y="1602273"/>
            <a:ext cx="1296000" cy="10715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3" name="Группа 63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2638618" y="-24"/>
            <a:ext cx="38667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«Собери пару»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4" name="Группа 67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5" name="Группа 70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72" name="Прямоугольник 71"/>
            <p:cNvSpPr/>
            <p:nvPr/>
          </p:nvSpPr>
          <p:spPr>
            <a:xfrm flipH="1"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6" name="Группа 73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7" name="Группа 76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Группа 79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9" name="Группа 82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0" name="Группа 85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3893339" y="1678769"/>
            <a:ext cx="1357322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4071934" y="435769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4071934" y="578645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14480" y="285728"/>
            <a:ext cx="610509" cy="900000"/>
          </a:xfrm>
          <a:prstGeom prst="rect">
            <a:avLst/>
          </a:prstGeom>
        </p:spPr>
      </p:pic>
      <p:grpSp>
        <p:nvGrpSpPr>
          <p:cNvPr id="4" name="Группа 7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" name="Группа 29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Группа 32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Группа 35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Группа 38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Группа 41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Группа 44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Группа 47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5572132" y="1357298"/>
            <a:ext cx="2214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 пирог велик.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1735900" y="2714620"/>
            <a:ext cx="1693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Рад Филипп,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5572132" y="4143380"/>
            <a:ext cx="371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Коли хвалят мать и бабушка.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500034" y="4143380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Хороша дочь Аннушка, 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1153104" y="1357298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 лодыря Егорки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1399967" y="5572140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Язык до Киева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5643570" y="2702478"/>
            <a:ext cx="234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всегда отговорки.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5643570" y="557214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доведёт.</a:t>
            </a:r>
            <a:endParaRPr lang="ru-RU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3888281" y="1602273"/>
            <a:ext cx="1296000" cy="10715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3" name="Группа 63"/>
          <p:cNvGrpSpPr/>
          <p:nvPr/>
        </p:nvGrpSpPr>
        <p:grpSpPr>
          <a:xfrm flipH="1">
            <a:off x="5143504" y="4143380"/>
            <a:ext cx="252000" cy="360000"/>
            <a:chOff x="4572000" y="3071810"/>
            <a:chExt cx="360000" cy="5400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2638618" y="-24"/>
            <a:ext cx="38667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«Собери пару»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4" name="Группа 67"/>
          <p:cNvGrpSpPr/>
          <p:nvPr/>
        </p:nvGrpSpPr>
        <p:grpSpPr>
          <a:xfrm flipH="1">
            <a:off x="5143504" y="2714620"/>
            <a:ext cx="252000" cy="360000"/>
            <a:chOff x="4572000" y="3071810"/>
            <a:chExt cx="360000" cy="540000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5" name="Группа 70"/>
          <p:cNvGrpSpPr/>
          <p:nvPr/>
        </p:nvGrpSpPr>
        <p:grpSpPr>
          <a:xfrm flipH="1">
            <a:off x="5143504" y="5572140"/>
            <a:ext cx="252000" cy="360000"/>
            <a:chOff x="4572000" y="3071810"/>
            <a:chExt cx="360000" cy="540000"/>
          </a:xfrm>
        </p:grpSpPr>
        <p:sp>
          <p:nvSpPr>
            <p:cNvPr id="72" name="Прямоугольник 71"/>
            <p:cNvSpPr/>
            <p:nvPr/>
          </p:nvSpPr>
          <p:spPr>
            <a:xfrm flipH="1"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6" name="Группа 73"/>
          <p:cNvGrpSpPr/>
          <p:nvPr/>
        </p:nvGrpSpPr>
        <p:grpSpPr>
          <a:xfrm flipH="1">
            <a:off x="5143504" y="1285860"/>
            <a:ext cx="252000" cy="360000"/>
            <a:chOff x="4572000" y="3071810"/>
            <a:chExt cx="360000" cy="540000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7" name="Группа 76"/>
          <p:cNvGrpSpPr/>
          <p:nvPr/>
        </p:nvGrpSpPr>
        <p:grpSpPr>
          <a:xfrm>
            <a:off x="3714744" y="5572140"/>
            <a:ext cx="252000" cy="360000"/>
            <a:chOff x="4572000" y="3071810"/>
            <a:chExt cx="360000" cy="540000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Группа 79"/>
          <p:cNvGrpSpPr/>
          <p:nvPr/>
        </p:nvGrpSpPr>
        <p:grpSpPr>
          <a:xfrm>
            <a:off x="3714744" y="4143380"/>
            <a:ext cx="252000" cy="360000"/>
            <a:chOff x="4572000" y="3071810"/>
            <a:chExt cx="360000" cy="54000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9" name="Группа 82"/>
          <p:cNvGrpSpPr/>
          <p:nvPr/>
        </p:nvGrpSpPr>
        <p:grpSpPr>
          <a:xfrm>
            <a:off x="3714744" y="2714620"/>
            <a:ext cx="252000" cy="360000"/>
            <a:chOff x="4572000" y="3071810"/>
            <a:chExt cx="360000" cy="54000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0" name="Группа 85"/>
          <p:cNvGrpSpPr/>
          <p:nvPr/>
        </p:nvGrpSpPr>
        <p:grpSpPr>
          <a:xfrm>
            <a:off x="3714744" y="1285860"/>
            <a:ext cx="252000" cy="360000"/>
            <a:chOff x="4572000" y="3071810"/>
            <a:chExt cx="360000" cy="540000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572000" y="3071810"/>
              <a:ext cx="360000" cy="252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rot="5400000">
              <a:off x="4303588" y="3341810"/>
              <a:ext cx="5400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3893339" y="1678769"/>
            <a:ext cx="1357322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4071934" y="435769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4071934" y="578645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4071934" y="150017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4071934" y="2928934"/>
            <a:ext cx="100013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71" name="Рисунок 70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2462" y="1714488"/>
            <a:ext cx="610509" cy="900000"/>
          </a:xfrm>
          <a:prstGeom prst="rect">
            <a:avLst/>
          </a:prstGeom>
        </p:spPr>
      </p:pic>
      <p:pic>
        <p:nvPicPr>
          <p:cNvPr id="74" name="Рисунок 73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4500570"/>
            <a:ext cx="610509" cy="900000"/>
          </a:xfrm>
          <a:prstGeom prst="rect">
            <a:avLst/>
          </a:prstGeom>
        </p:spPr>
      </p:pic>
      <p:pic>
        <p:nvPicPr>
          <p:cNvPr id="77" name="Рисунок 76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357290" y="3000372"/>
            <a:ext cx="610509" cy="900000"/>
          </a:xfrm>
          <a:prstGeom prst="rect">
            <a:avLst/>
          </a:prstGeom>
        </p:spPr>
      </p:pic>
      <p:pic>
        <p:nvPicPr>
          <p:cNvPr id="80" name="Рисунок 79" descr="9bf04c62aa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857356" y="5857892"/>
            <a:ext cx="610509" cy="900000"/>
          </a:xfrm>
          <a:prstGeom prst="rect">
            <a:avLst/>
          </a:prstGeom>
        </p:spPr>
      </p:pic>
      <p:sp>
        <p:nvSpPr>
          <p:cNvPr id="83" name="Управляющая кнопка: назад 82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360000" cy="360000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67176E-6 L -0.00087 -0.203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6 1.42956E-6 L 0.01093 0.21443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02614 C 0.30608 0.04326 0.57101 0.06061 0.67813 0.08813 C 0.78525 0.11566 0.68299 0.17488 0.68403 0.19177 " pathEditMode="relative" ptsTypes="aaA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8 -0.01642 C -0.24201 -0.02637 -0.4724 -0.03585 -0.60365 -0.02059 C -0.7349 -0.00486 -0.7809 0.0465 -0.79878 0.07726 C -0.81667 0.1078 -0.72674 0.14851 -0.71128 0.16331 " pathEditMode="relative" rAng="0" ptsTypes="aaaA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9 -0.02406 C 0.27257 -0.0111 0.52223 0.00185 0.62587 0.03794 C 0.72952 0.07402 0.64132 0.16632 0.64445 0.192 " pathEditMode="relative" ptsTypes="aaA">
                                      <p:cBhvr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266 C -0.28177 -0.01758 -0.54375 -0.00832 -0.63802 0.02637 C -0.73229 0.06107 -0.65903 0.12122 -0.58559 0.18159 " pathEditMode="relative" ptsTypes="aaA">
                                      <p:cBhvr>
                                        <p:cTn id="5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75364E-6 L 0.52327 0.01642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se_simvoly_6.pn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64288" t="66312" r="-9" b="4166"/>
          <a:stretch>
            <a:fillRect/>
          </a:stretch>
        </p:blipFill>
        <p:spPr>
          <a:xfrm>
            <a:off x="6286512" y="2643182"/>
            <a:ext cx="2709717" cy="3071834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630217" y="668454"/>
            <a:ext cx="5883566" cy="1428760"/>
          </a:xfrm>
          <a:prstGeom prst="wedgeRoundRectCallout">
            <a:avLst>
              <a:gd name="adj1" fmla="val 34222"/>
              <a:gd name="adj2" fmla="val 10878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dirty="0" smtClean="0"/>
          </a:p>
          <a:p>
            <a:pPr lvl="0" algn="ctr"/>
            <a:r>
              <a:rPr lang="ru-RU" b="1" dirty="0" smtClean="0"/>
              <a:t>Лыжник с винтовкой к мишени спешит,</a:t>
            </a:r>
          </a:p>
          <a:p>
            <a:pPr lvl="0" algn="ctr"/>
            <a:r>
              <a:rPr lang="ru-RU" b="1" dirty="0" smtClean="0"/>
              <a:t>Меткостью, ловкостью всех удивит.</a:t>
            </a:r>
          </a:p>
          <a:p>
            <a:pPr lvl="0" algn="ctr"/>
            <a:r>
              <a:rPr lang="ru-RU" b="1" dirty="0" smtClean="0"/>
              <a:t>Снял он винтовку, прицелился он,</a:t>
            </a:r>
          </a:p>
          <a:p>
            <a:pPr lvl="0" algn="ctr"/>
            <a:r>
              <a:rPr lang="ru-RU" b="1" dirty="0" smtClean="0"/>
              <a:t>Этот вид спорта зовут …</a:t>
            </a:r>
          </a:p>
          <a:p>
            <a:pPr algn="ctr"/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643042" y="642918"/>
            <a:ext cx="5883566" cy="1428760"/>
          </a:xfrm>
          <a:prstGeom prst="wedgeRoundRectCallout">
            <a:avLst>
              <a:gd name="adj1" fmla="val 34222"/>
              <a:gd name="adj2" fmla="val 10878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/>
              <a:t>Биатлон</a:t>
            </a:r>
          </a:p>
          <a:p>
            <a:pPr algn="ctr"/>
            <a:endParaRPr lang="ru-RU" dirty="0"/>
          </a:p>
        </p:txBody>
      </p:sp>
      <p:pic>
        <p:nvPicPr>
          <p:cNvPr id="8" name="Рисунок 7" descr="1374826787_biatl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477" y="4143380"/>
            <a:ext cx="3193046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615585a3a9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68" y="2500306"/>
            <a:ext cx="2880000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1071538" y="2285992"/>
            <a:ext cx="2880000" cy="108000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hlinkClick r:id="rId4" action="ppaction://hlinksldjump"/>
              </a:rPr>
              <a:t>Необходимый уровень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 descr="cloud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285728"/>
            <a:ext cx="2000262" cy="944405"/>
          </a:xfrm>
          <a:prstGeom prst="rect">
            <a:avLst/>
          </a:prstGeom>
        </p:spPr>
      </p:pic>
      <p:sp>
        <p:nvSpPr>
          <p:cNvPr id="9" name="Облако 8"/>
          <p:cNvSpPr/>
          <p:nvPr/>
        </p:nvSpPr>
        <p:spPr>
          <a:xfrm>
            <a:off x="4857752" y="1643050"/>
            <a:ext cx="2880000" cy="108000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hlinkClick r:id="rId6" action="ppaction://hlinksldjump"/>
              </a:rPr>
              <a:t>Повышенный  уровень</a:t>
            </a:r>
            <a:endParaRPr lang="ru-RU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 какое слово нужно вставить большую букву?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4000504"/>
            <a:ext cx="1872000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(Б, б)елка</a:t>
            </a:r>
            <a:endParaRPr lang="ru-RU" b="1" dirty="0"/>
          </a:p>
        </p:txBody>
      </p:sp>
      <p:sp>
        <p:nvSpPr>
          <p:cNvPr id="6" name="Прямоугольник 5">
            <a:hlinkClick r:id="" action="ppaction://noaction" highlightClick="1"/>
          </p:cNvPr>
          <p:cNvSpPr/>
          <p:nvPr/>
        </p:nvSpPr>
        <p:spPr>
          <a:xfrm>
            <a:off x="4772264" y="4000504"/>
            <a:ext cx="187143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(Б, б)</a:t>
            </a:r>
            <a:r>
              <a:rPr lang="ru-RU" b="1" dirty="0" err="1" smtClean="0"/>
              <a:t>арабан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 какое слово нужно вставить большую букву?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4000504"/>
            <a:ext cx="1872000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(Б, б)</a:t>
            </a:r>
            <a:r>
              <a:rPr lang="ru-RU" b="1" dirty="0" err="1" smtClean="0"/>
              <a:t>орис</a:t>
            </a:r>
            <a:endParaRPr lang="ru-RU" b="1" dirty="0"/>
          </a:p>
        </p:txBody>
      </p:sp>
      <p:sp>
        <p:nvSpPr>
          <p:cNvPr id="6" name="Прямоугольник 5">
            <a:hlinkClick r:id="" action="ppaction://noaction" highlightClick="1"/>
          </p:cNvPr>
          <p:cNvSpPr/>
          <p:nvPr/>
        </p:nvSpPr>
        <p:spPr>
          <a:xfrm>
            <a:off x="4772264" y="4000504"/>
            <a:ext cx="187143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(Б, б)</a:t>
            </a:r>
            <a:r>
              <a:rPr lang="ru-RU" b="1" dirty="0" err="1" smtClean="0"/>
              <a:t>арсук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444"/>
          <a:stretch/>
        </p:blipFill>
        <p:spPr>
          <a:xfrm>
            <a:off x="1817694" y="2360075"/>
            <a:ext cx="5508612" cy="2137850"/>
          </a:xfrm>
          <a:prstGeom prst="rect">
            <a:avLst/>
          </a:prstGeom>
        </p:spPr>
      </p:pic>
      <p:pic>
        <p:nvPicPr>
          <p:cNvPr id="7" name="Рисунок 6" descr="b0dcb75d5d9c.png"/>
          <p:cNvPicPr>
            <a:picLocks noChangeAspect="1"/>
          </p:cNvPicPr>
          <p:nvPr/>
        </p:nvPicPr>
        <p:blipFill>
          <a:blip r:embed="rId3"/>
          <a:srcRect b="23958"/>
          <a:stretch>
            <a:fillRect/>
          </a:stretch>
        </p:blipFill>
        <p:spPr>
          <a:xfrm rot="5400000">
            <a:off x="1607321" y="-892999"/>
            <a:ext cx="6143670" cy="8643999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57368" y="1000108"/>
          <a:ext cx="5486400" cy="121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53510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6793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143240" y="2214554"/>
            <a:ext cx="2377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Ключ к шифру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" name="Рисунок 15" descr="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2714620"/>
            <a:ext cx="314296" cy="540000"/>
          </a:xfrm>
          <a:prstGeom prst="rect">
            <a:avLst/>
          </a:prstGeom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738330" y="2643182"/>
          <a:ext cx="5334000" cy="323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642942"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</a:t>
                      </a:r>
                      <a:r>
                        <a:rPr lang="ru-RU" sz="2000" b="0" dirty="0" smtClean="0"/>
                        <a:t>1</a:t>
                      </a:r>
                      <a:endParaRPr lang="ru-RU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10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14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 </a:t>
                      </a:r>
                    </a:p>
                    <a:p>
                      <a:pPr algn="r"/>
                      <a:r>
                        <a:rPr lang="ru-RU" dirty="0" smtClean="0"/>
                        <a:t>   16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" name="Рисунок 19" descr="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2714620"/>
            <a:ext cx="314296" cy="540000"/>
          </a:xfrm>
          <a:prstGeom prst="rect">
            <a:avLst/>
          </a:prstGeom>
        </p:spPr>
      </p:pic>
      <p:pic>
        <p:nvPicPr>
          <p:cNvPr id="55" name="Рисунок 54" descr="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4000504"/>
            <a:ext cx="314296" cy="540000"/>
          </a:xfrm>
          <a:prstGeom prst="rect">
            <a:avLst/>
          </a:prstGeom>
        </p:spPr>
      </p:pic>
      <p:pic>
        <p:nvPicPr>
          <p:cNvPr id="56" name="Рисунок 55" descr="Л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15027" y="3357562"/>
            <a:ext cx="314295" cy="540000"/>
          </a:xfrm>
          <a:prstGeom prst="rect">
            <a:avLst/>
          </a:prstGeom>
        </p:spPr>
      </p:pic>
      <p:pic>
        <p:nvPicPr>
          <p:cNvPr id="57" name="Рисунок 56" descr="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7554" y="3357562"/>
            <a:ext cx="314296" cy="540000"/>
          </a:xfrm>
          <a:prstGeom prst="rect">
            <a:avLst/>
          </a:prstGeom>
        </p:spPr>
      </p:pic>
      <p:pic>
        <p:nvPicPr>
          <p:cNvPr id="58" name="Рисунок 57" descr="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7554" y="3357562"/>
            <a:ext cx="314296" cy="540000"/>
          </a:xfrm>
          <a:prstGeom prst="rect">
            <a:avLst/>
          </a:prstGeom>
        </p:spPr>
      </p:pic>
      <p:pic>
        <p:nvPicPr>
          <p:cNvPr id="59" name="Рисунок 58" descr="М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57950" y="3357562"/>
            <a:ext cx="314295" cy="540000"/>
          </a:xfrm>
          <a:prstGeom prst="rect">
            <a:avLst/>
          </a:prstGeom>
        </p:spPr>
      </p:pic>
      <p:pic>
        <p:nvPicPr>
          <p:cNvPr id="60" name="Рисунок 59" descr="П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57554" y="4000504"/>
            <a:ext cx="314296" cy="540000"/>
          </a:xfrm>
          <a:prstGeom prst="rect">
            <a:avLst/>
          </a:prstGeom>
        </p:spPr>
      </p:pic>
      <p:pic>
        <p:nvPicPr>
          <p:cNvPr id="61" name="Рисунок 60" descr="Д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7752" y="2714620"/>
            <a:ext cx="314295" cy="540000"/>
          </a:xfrm>
          <a:prstGeom prst="rect">
            <a:avLst/>
          </a:prstGeom>
        </p:spPr>
      </p:pic>
      <p:grpSp>
        <p:nvGrpSpPr>
          <p:cNvPr id="192" name="Группа 191"/>
          <p:cNvGrpSpPr/>
          <p:nvPr/>
        </p:nvGrpSpPr>
        <p:grpSpPr>
          <a:xfrm>
            <a:off x="1785918" y="2714620"/>
            <a:ext cx="4886328" cy="3111768"/>
            <a:chOff x="1785918" y="2714620"/>
            <a:chExt cx="4886328" cy="3111768"/>
          </a:xfrm>
        </p:grpSpPr>
        <p:pic>
          <p:nvPicPr>
            <p:cNvPr id="21" name="Рисунок 20" descr="А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5918" y="2714620"/>
              <a:ext cx="314296" cy="540000"/>
            </a:xfrm>
            <a:prstGeom prst="rect">
              <a:avLst/>
            </a:prstGeom>
          </p:spPr>
        </p:pic>
        <p:pic>
          <p:nvPicPr>
            <p:cNvPr id="22" name="Рисунок 21" descr="Б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71736" y="2714620"/>
              <a:ext cx="314296" cy="540000"/>
            </a:xfrm>
            <a:prstGeom prst="rect">
              <a:avLst/>
            </a:prstGeom>
          </p:spPr>
        </p:pic>
        <p:pic>
          <p:nvPicPr>
            <p:cNvPr id="23" name="Рисунок 22" descr="В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57556" y="2714620"/>
              <a:ext cx="314295" cy="540000"/>
            </a:xfrm>
            <a:prstGeom prst="rect">
              <a:avLst/>
            </a:prstGeom>
          </p:spPr>
        </p:pic>
        <p:pic>
          <p:nvPicPr>
            <p:cNvPr id="24" name="Рисунок 23" descr="Г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107654" y="2714620"/>
              <a:ext cx="314296" cy="540000"/>
            </a:xfrm>
            <a:prstGeom prst="rect">
              <a:avLst/>
            </a:prstGeom>
          </p:spPr>
        </p:pic>
        <p:pic>
          <p:nvPicPr>
            <p:cNvPr id="25" name="Рисунок 24" descr="Д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57754" y="2714620"/>
              <a:ext cx="314295" cy="540000"/>
            </a:xfrm>
            <a:prstGeom prst="rect">
              <a:avLst/>
            </a:prstGeom>
          </p:spPr>
        </p:pic>
        <p:pic>
          <p:nvPicPr>
            <p:cNvPr id="26" name="Рисунок 25" descr="Е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07852" y="2714620"/>
              <a:ext cx="314295" cy="540000"/>
            </a:xfrm>
            <a:prstGeom prst="rect">
              <a:avLst/>
            </a:prstGeom>
          </p:spPr>
        </p:pic>
        <p:pic>
          <p:nvPicPr>
            <p:cNvPr id="27" name="Рисунок 26" descr="Ё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57950" y="2714620"/>
              <a:ext cx="314296" cy="540000"/>
            </a:xfrm>
            <a:prstGeom prst="rect">
              <a:avLst/>
            </a:prstGeom>
          </p:spPr>
        </p:pic>
        <p:pic>
          <p:nvPicPr>
            <p:cNvPr id="28" name="Рисунок 27" descr="Ж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85918" y="3357562"/>
              <a:ext cx="314296" cy="540000"/>
            </a:xfrm>
            <a:prstGeom prst="rect">
              <a:avLst/>
            </a:prstGeom>
          </p:spPr>
        </p:pic>
        <p:pic>
          <p:nvPicPr>
            <p:cNvPr id="30" name="Рисунок 29" descr="З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71736" y="3357562"/>
              <a:ext cx="314295" cy="540000"/>
            </a:xfrm>
            <a:prstGeom prst="rect">
              <a:avLst/>
            </a:prstGeom>
          </p:spPr>
        </p:pic>
        <p:pic>
          <p:nvPicPr>
            <p:cNvPr id="31" name="Рисунок 30" descr="И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57553" y="3357562"/>
              <a:ext cx="314296" cy="540000"/>
            </a:xfrm>
            <a:prstGeom prst="rect">
              <a:avLst/>
            </a:prstGeom>
          </p:spPr>
        </p:pic>
        <p:pic>
          <p:nvPicPr>
            <p:cNvPr id="32" name="Рисунок 31" descr="Й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107652" y="3357562"/>
              <a:ext cx="314296" cy="540000"/>
            </a:xfrm>
            <a:prstGeom prst="rect">
              <a:avLst/>
            </a:prstGeom>
          </p:spPr>
        </p:pic>
        <p:pic>
          <p:nvPicPr>
            <p:cNvPr id="33" name="Рисунок 32" descr="К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857751" y="3357562"/>
              <a:ext cx="314296" cy="540000"/>
            </a:xfrm>
            <a:prstGeom prst="rect">
              <a:avLst/>
            </a:prstGeom>
          </p:spPr>
        </p:pic>
        <p:pic>
          <p:nvPicPr>
            <p:cNvPr id="34" name="Рисунок 33" descr="Л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07850" y="3357562"/>
              <a:ext cx="314295" cy="540000"/>
            </a:xfrm>
            <a:prstGeom prst="rect">
              <a:avLst/>
            </a:prstGeom>
          </p:spPr>
        </p:pic>
        <p:pic>
          <p:nvPicPr>
            <p:cNvPr id="35" name="Рисунок 34" descr="М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7950" y="3357562"/>
              <a:ext cx="314295" cy="540000"/>
            </a:xfrm>
            <a:prstGeom prst="rect">
              <a:avLst/>
            </a:prstGeom>
          </p:spPr>
        </p:pic>
        <p:pic>
          <p:nvPicPr>
            <p:cNvPr id="37" name="Рисунок 36" descr="О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71736" y="4000504"/>
              <a:ext cx="314296" cy="540000"/>
            </a:xfrm>
            <a:prstGeom prst="rect">
              <a:avLst/>
            </a:prstGeom>
          </p:spPr>
        </p:pic>
        <p:pic>
          <p:nvPicPr>
            <p:cNvPr id="42" name="Рисунок 41" descr="У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357950" y="4000504"/>
              <a:ext cx="314296" cy="540000"/>
            </a:xfrm>
            <a:prstGeom prst="rect">
              <a:avLst/>
            </a:prstGeom>
          </p:spPr>
        </p:pic>
        <p:pic>
          <p:nvPicPr>
            <p:cNvPr id="43" name="Рисунок 42" descr="Ф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785918" y="4643446"/>
              <a:ext cx="314295" cy="540000"/>
            </a:xfrm>
            <a:prstGeom prst="rect">
              <a:avLst/>
            </a:prstGeom>
          </p:spPr>
        </p:pic>
        <p:pic>
          <p:nvPicPr>
            <p:cNvPr id="44" name="Рисунок 43" descr="Х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583669" y="4643446"/>
              <a:ext cx="314295" cy="540000"/>
            </a:xfrm>
            <a:prstGeom prst="rect">
              <a:avLst/>
            </a:prstGeom>
          </p:spPr>
        </p:pic>
        <p:pic>
          <p:nvPicPr>
            <p:cNvPr id="45" name="Рисунок 44" descr="Ц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338525" y="4643446"/>
              <a:ext cx="314295" cy="540000"/>
            </a:xfrm>
            <a:prstGeom prst="rect">
              <a:avLst/>
            </a:prstGeom>
          </p:spPr>
        </p:pic>
        <p:pic>
          <p:nvPicPr>
            <p:cNvPr id="46" name="Рисунок 45" descr="Ч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093381" y="4643446"/>
              <a:ext cx="314296" cy="540000"/>
            </a:xfrm>
            <a:prstGeom prst="rect">
              <a:avLst/>
            </a:prstGeom>
          </p:spPr>
        </p:pic>
        <p:pic>
          <p:nvPicPr>
            <p:cNvPr id="47" name="Рисунок 46" descr="Ш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848238" y="4643446"/>
              <a:ext cx="314295" cy="540000"/>
            </a:xfrm>
            <a:prstGeom prst="rect">
              <a:avLst/>
            </a:prstGeom>
          </p:spPr>
        </p:pic>
        <p:pic>
          <p:nvPicPr>
            <p:cNvPr id="48" name="Рисунок 47" descr="Щ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603094" y="4643446"/>
              <a:ext cx="314296" cy="540000"/>
            </a:xfrm>
            <a:prstGeom prst="rect">
              <a:avLst/>
            </a:prstGeom>
          </p:spPr>
        </p:pic>
        <p:pic>
          <p:nvPicPr>
            <p:cNvPr id="49" name="Рисунок 48" descr="Ъ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357950" y="4643446"/>
              <a:ext cx="314296" cy="540000"/>
            </a:xfrm>
            <a:prstGeom prst="rect">
              <a:avLst/>
            </a:prstGeom>
          </p:spPr>
        </p:pic>
        <p:pic>
          <p:nvPicPr>
            <p:cNvPr id="50" name="Рисунок 49" descr="Ы.png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85918" y="5286388"/>
              <a:ext cx="314295" cy="540000"/>
            </a:xfrm>
            <a:prstGeom prst="rect">
              <a:avLst/>
            </a:prstGeom>
          </p:spPr>
        </p:pic>
        <p:pic>
          <p:nvPicPr>
            <p:cNvPr id="51" name="Рисунок 50" descr="Ь.png"/>
            <p:cNvPicPr>
              <a:picLocks noChangeAspect="1"/>
            </p:cNvPicPr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578912" y="5286388"/>
              <a:ext cx="314296" cy="540000"/>
            </a:xfrm>
            <a:prstGeom prst="rect">
              <a:avLst/>
            </a:prstGeom>
          </p:spPr>
        </p:pic>
        <p:pic>
          <p:nvPicPr>
            <p:cNvPr id="52" name="Рисунок 51" descr="Э.png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329012" y="5286388"/>
              <a:ext cx="314296" cy="540000"/>
            </a:xfrm>
            <a:prstGeom prst="rect">
              <a:avLst/>
            </a:prstGeom>
          </p:spPr>
        </p:pic>
        <p:pic>
          <p:nvPicPr>
            <p:cNvPr id="53" name="Рисунок 52" descr="Ю.png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079111" y="5286388"/>
              <a:ext cx="314295" cy="540000"/>
            </a:xfrm>
            <a:prstGeom prst="rect">
              <a:avLst/>
            </a:prstGeom>
          </p:spPr>
        </p:pic>
        <p:pic>
          <p:nvPicPr>
            <p:cNvPr id="54" name="Рисунок 53" descr="Я.png"/>
            <p:cNvPicPr>
              <a:picLocks noChangeAspect="1"/>
            </p:cNvPicPr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829209" y="5286388"/>
              <a:ext cx="314295" cy="540000"/>
            </a:xfrm>
            <a:prstGeom prst="rect">
              <a:avLst/>
            </a:prstGeom>
          </p:spPr>
        </p:pic>
        <p:pic>
          <p:nvPicPr>
            <p:cNvPr id="62" name="Рисунок 61" descr="Н.png"/>
            <p:cNvPicPr>
              <a:picLocks noChangeAspect="1"/>
            </p:cNvPicPr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785918" y="4000504"/>
              <a:ext cx="314295" cy="540000"/>
            </a:xfrm>
            <a:prstGeom prst="rect">
              <a:avLst/>
            </a:prstGeom>
          </p:spPr>
        </p:pic>
        <p:pic>
          <p:nvPicPr>
            <p:cNvPr id="64" name="Рисунок 63" descr="П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57554" y="4000504"/>
              <a:ext cx="314296" cy="540000"/>
            </a:xfrm>
            <a:prstGeom prst="rect">
              <a:avLst/>
            </a:prstGeom>
          </p:spPr>
        </p:pic>
        <p:pic>
          <p:nvPicPr>
            <p:cNvPr id="65" name="Рисунок 64" descr="Р.png"/>
            <p:cNvPicPr>
              <a:picLocks noChangeAspect="1"/>
            </p:cNvPicPr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107653" y="4000504"/>
              <a:ext cx="314296" cy="540000"/>
            </a:xfrm>
            <a:prstGeom prst="rect">
              <a:avLst/>
            </a:prstGeom>
          </p:spPr>
        </p:pic>
        <p:pic>
          <p:nvPicPr>
            <p:cNvPr id="66" name="Рисунок 65" descr="С.png"/>
            <p:cNvPicPr>
              <a:picLocks noChangeAspect="1"/>
            </p:cNvPicPr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857752" y="4000504"/>
              <a:ext cx="314296" cy="540000"/>
            </a:xfrm>
            <a:prstGeom prst="rect">
              <a:avLst/>
            </a:prstGeom>
          </p:spPr>
        </p:pic>
        <p:pic>
          <p:nvPicPr>
            <p:cNvPr id="67" name="Рисунок 66" descr="Т.png"/>
            <p:cNvPicPr>
              <a:picLocks noChangeAspect="1"/>
            </p:cNvPicPr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607851" y="4000504"/>
              <a:ext cx="314296" cy="540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1041 L -0.08195 -0.3534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1041 L -0.35174 -0.25978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1041 L -0.03645 -0.25978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1041 L -0.29896 -0.25978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1041 L 0.09983 -0.3534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1041 L 0.16285 -0.25978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0.01041 L 0.40556 -0.16609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-78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-0.01041 L 0.13159 -0.16609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-78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-0.01041 L 0.53559 -0.16609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 какое слово нужно вставить большую букву?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>
            <a:hlinkClick r:id="" action="ppaction://noaction" highlightClick="1"/>
          </p:cNvPr>
          <p:cNvSpPr/>
          <p:nvPr/>
        </p:nvSpPr>
        <p:spPr>
          <a:xfrm>
            <a:off x="2500298" y="4000504"/>
            <a:ext cx="1872000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(О, о)</a:t>
            </a:r>
            <a:r>
              <a:rPr lang="ru-RU" b="1" dirty="0" err="1" smtClean="0"/>
              <a:t>кунь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72264" y="4000504"/>
            <a:ext cx="187143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(О, о)</a:t>
            </a:r>
            <a:r>
              <a:rPr lang="ru-RU" b="1" dirty="0" err="1" smtClean="0"/>
              <a:t>ка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43108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 какое слово нужно вставить большую букву?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4000504"/>
            <a:ext cx="1872000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(М, м)</a:t>
            </a:r>
            <a:r>
              <a:rPr lang="ru-RU" b="1" dirty="0" err="1" smtClean="0"/>
              <a:t>осква</a:t>
            </a:r>
            <a:endParaRPr lang="ru-RU" b="1" dirty="0"/>
          </a:p>
        </p:txBody>
      </p:sp>
      <p:sp>
        <p:nvSpPr>
          <p:cNvPr id="6" name="Прямоугольник 5">
            <a:hlinkClick r:id="" action="ppaction://noaction" highlightClick="1"/>
          </p:cNvPr>
          <p:cNvSpPr/>
          <p:nvPr/>
        </p:nvSpPr>
        <p:spPr>
          <a:xfrm>
            <a:off x="4772264" y="4000504"/>
            <a:ext cx="187143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(М, м)моряк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43108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21441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 какое слово нужно вставить большую букву?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4000504"/>
            <a:ext cx="1872000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(Л, л)</a:t>
            </a:r>
            <a:r>
              <a:rPr lang="ru-RU" b="1" dirty="0" err="1" smtClean="0"/>
              <a:t>илия</a:t>
            </a:r>
            <a:endParaRPr lang="ru-RU" b="1" dirty="0"/>
          </a:p>
        </p:txBody>
      </p:sp>
      <p:sp>
        <p:nvSpPr>
          <p:cNvPr id="6" name="Прямоугольник 5">
            <a:hlinkClick r:id="" action="ppaction://noaction" highlightClick="1"/>
          </p:cNvPr>
          <p:cNvSpPr/>
          <p:nvPr/>
        </p:nvSpPr>
        <p:spPr>
          <a:xfrm>
            <a:off x="4772264" y="4000504"/>
            <a:ext cx="187143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(Л, л)</a:t>
            </a:r>
            <a:r>
              <a:rPr lang="ru-RU" b="1" dirty="0" err="1" smtClean="0"/>
              <a:t>иса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43108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21441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85720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rId5" action="ppaction://hlinksldjump" highlightClick="1"/>
          </p:cNvPr>
          <p:cNvSpPr/>
          <p:nvPr/>
        </p:nvSpPr>
        <p:spPr>
          <a:xfrm>
            <a:off x="8643966" y="6357958"/>
            <a:ext cx="360000" cy="360000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Вставь нужные буквы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563" y="4000504"/>
            <a:ext cx="4464875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(Г, г)руша (Г, г)рушу потрясла,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4000504"/>
            <a:ext cx="4572032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Груша грушу потрясла,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Вставь нужную букву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3141" y="4000504"/>
            <a:ext cx="435771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(Г, г)</a:t>
            </a:r>
            <a:r>
              <a:rPr lang="ru-RU" b="1" dirty="0" err="1" smtClean="0"/>
              <a:t>руши</a:t>
            </a:r>
            <a:r>
              <a:rPr lang="ru-RU" b="1" dirty="0" smtClean="0"/>
              <a:t> (П, </a:t>
            </a:r>
            <a:r>
              <a:rPr lang="ru-RU" b="1" dirty="0" err="1" smtClean="0"/>
              <a:t>п</a:t>
            </a:r>
            <a:r>
              <a:rPr lang="ru-RU" b="1" dirty="0" smtClean="0"/>
              <a:t>)</a:t>
            </a:r>
            <a:r>
              <a:rPr lang="ru-RU" b="1" dirty="0" err="1" smtClean="0"/>
              <a:t>оле</a:t>
            </a:r>
            <a:r>
              <a:rPr lang="ru-RU" b="1" dirty="0" smtClean="0"/>
              <a:t> понесла.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08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4000504"/>
            <a:ext cx="4429156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Груши (П, </a:t>
            </a:r>
            <a:r>
              <a:rPr lang="ru-RU" b="1" dirty="0" err="1" smtClean="0"/>
              <a:t>п</a:t>
            </a:r>
            <a:r>
              <a:rPr lang="ru-RU" b="1" dirty="0" smtClean="0"/>
              <a:t>)</a:t>
            </a:r>
            <a:r>
              <a:rPr lang="ru-RU" b="1" dirty="0" err="1" smtClean="0"/>
              <a:t>оле</a:t>
            </a:r>
            <a:r>
              <a:rPr lang="ru-RU" b="1" dirty="0" smtClean="0"/>
              <a:t> понесла.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4000504"/>
            <a:ext cx="4429156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Груши Поле понесла.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9" grpId="1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Вставь нужную букву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3141" y="4000504"/>
            <a:ext cx="435771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 её подружка (П, </a:t>
            </a:r>
            <a:r>
              <a:rPr lang="ru-RU" b="1" dirty="0" err="1" smtClean="0"/>
              <a:t>п</a:t>
            </a:r>
            <a:r>
              <a:rPr lang="ru-RU" b="1" dirty="0" smtClean="0"/>
              <a:t>)</a:t>
            </a:r>
            <a:r>
              <a:rPr lang="ru-RU" b="1" dirty="0" err="1" smtClean="0"/>
              <a:t>оля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08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1441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4000504"/>
            <a:ext cx="4429156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 её подружка Поля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ыж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381" y="4422002"/>
            <a:ext cx="2453487" cy="243599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714612" y="2214554"/>
            <a:ext cx="3714776" cy="1428760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Вставь нужную букву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3141" y="4000504"/>
            <a:ext cx="4357718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Сорняки полола в(П, </a:t>
            </a:r>
            <a:r>
              <a:rPr lang="ru-RU" b="1" dirty="0" err="1" smtClean="0"/>
              <a:t>п</a:t>
            </a:r>
            <a:r>
              <a:rPr lang="ru-RU" b="1" dirty="0" smtClean="0"/>
              <a:t>)</a:t>
            </a:r>
            <a:r>
              <a:rPr lang="ru-RU" b="1" dirty="0" err="1" smtClean="0"/>
              <a:t>оле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000496" y="285728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13874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08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14414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85720" y="281232"/>
            <a:ext cx="576000" cy="576000"/>
          </a:xfrm>
          <a:prstGeom prst="ellips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rId5" action="ppaction://hlinksldjump" highlightClick="1"/>
          </p:cNvPr>
          <p:cNvSpPr/>
          <p:nvPr/>
        </p:nvSpPr>
        <p:spPr>
          <a:xfrm>
            <a:off x="8643966" y="6357958"/>
            <a:ext cx="360000" cy="360000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4000504"/>
            <a:ext cx="4429156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Сорняки полола в поле.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стр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Рисунок 6" descr="9162a035d0f2179ef215193e87b564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6" name="Рисунок 5" descr="9162a035d0f2179ef215193e87b564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714500"/>
              <a:ext cx="9144000" cy="5143500"/>
            </a:xfrm>
            <a:prstGeom prst="rect">
              <a:avLst/>
            </a:prstGeom>
          </p:spPr>
        </p:pic>
      </p:grpSp>
      <p:pic>
        <p:nvPicPr>
          <p:cNvPr id="2" name="Рисунок 1" descr="vse_simvoly_6.png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rcRect l="64288" t="66312" r="-9" b="4166"/>
          <a:stretch>
            <a:fillRect/>
          </a:stretch>
        </p:blipFill>
        <p:spPr>
          <a:xfrm>
            <a:off x="5643570" y="1629000"/>
            <a:ext cx="3175618" cy="3600000"/>
          </a:xfrm>
          <a:prstGeom prst="rect">
            <a:avLst/>
          </a:prstGeom>
        </p:spPr>
      </p:pic>
      <p:pic>
        <p:nvPicPr>
          <p:cNvPr id="3" name="Рисунок 2" descr="vse_simvoly_6.png"/>
          <p:cNvPicPr>
            <a:picLocks noChangeAspect="1"/>
          </p:cNvPicPr>
          <p:nvPr/>
        </p:nvPicPr>
        <p:blipFill>
          <a:blip r:embed="rId3">
            <a:lum bright="-10000"/>
          </a:blip>
          <a:srcRect l="42856" t="72917" r="37140" b="6249"/>
          <a:stretch>
            <a:fillRect/>
          </a:stretch>
        </p:blipFill>
        <p:spPr>
          <a:xfrm>
            <a:off x="3357554" y="3071810"/>
            <a:ext cx="1612800" cy="2304000"/>
          </a:xfrm>
          <a:prstGeom prst="rect">
            <a:avLst/>
          </a:prstGeom>
        </p:spPr>
      </p:pic>
      <p:pic>
        <p:nvPicPr>
          <p:cNvPr id="5" name="Рисунок 4" descr="vse_simvoly_6.png"/>
          <p:cNvPicPr>
            <a:picLocks noChangeAspect="1"/>
          </p:cNvPicPr>
          <p:nvPr/>
        </p:nvPicPr>
        <p:blipFill>
          <a:blip r:embed="rId3">
            <a:lum bright="-10000"/>
          </a:blip>
          <a:srcRect l="39998" t="33333" r="34283" b="44792"/>
          <a:stretch>
            <a:fillRect/>
          </a:stretch>
        </p:blipFill>
        <p:spPr>
          <a:xfrm>
            <a:off x="642910" y="2097000"/>
            <a:ext cx="2283426" cy="2664000"/>
          </a:xfrm>
          <a:prstGeom prst="rect">
            <a:avLst/>
          </a:prstGeo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857488" y="1571612"/>
            <a:ext cx="3000396" cy="1143008"/>
          </a:xfrm>
          <a:prstGeom prst="wedgeRoundRectCallout">
            <a:avLst>
              <a:gd name="adj1" fmla="val -21158"/>
              <a:gd name="adj2" fmla="val 13295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1600" b="1" dirty="0" smtClean="0"/>
          </a:p>
          <a:p>
            <a:pPr lvl="0" algn="ctr"/>
            <a:r>
              <a:rPr lang="ru-RU" sz="1600" b="1" dirty="0" smtClean="0"/>
              <a:t>Чтобы здоровье было в порядке,</a:t>
            </a:r>
          </a:p>
          <a:p>
            <a:pPr lvl="0" algn="ctr"/>
            <a:r>
              <a:rPr lang="ru-RU" sz="1600" b="1" dirty="0" smtClean="0"/>
              <a:t>Не забывайте вы о </a:t>
            </a:r>
          </a:p>
          <a:p>
            <a:pPr lvl="0" algn="ctr"/>
            <a:r>
              <a:rPr lang="ru-RU" sz="1600" b="1" dirty="0" smtClean="0"/>
              <a:t>…</a:t>
            </a:r>
          </a:p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2857488" y="1571612"/>
            <a:ext cx="3000396" cy="1143008"/>
          </a:xfrm>
          <a:prstGeom prst="wedgeRoundRectCallout">
            <a:avLst>
              <a:gd name="adj1" fmla="val -21158"/>
              <a:gd name="adj2" fmla="val 13295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1600" b="1" dirty="0" smtClean="0"/>
          </a:p>
          <a:p>
            <a:pPr lvl="0" algn="ctr"/>
            <a:r>
              <a:rPr lang="ru-RU" sz="1600" b="1" dirty="0" smtClean="0"/>
              <a:t>Чтобы здоровье было в порядке,</a:t>
            </a:r>
          </a:p>
          <a:p>
            <a:pPr lvl="0" algn="ctr"/>
            <a:r>
              <a:rPr lang="ru-RU" sz="1600" b="1" dirty="0" smtClean="0"/>
              <a:t>Не забывайте вы о зарядке!</a:t>
            </a:r>
          </a:p>
          <a:p>
            <a:pPr algn="ctr"/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857488" y="1571612"/>
            <a:ext cx="3000396" cy="1143008"/>
          </a:xfrm>
          <a:prstGeom prst="wedgeRoundRectCallout">
            <a:avLst>
              <a:gd name="adj1" fmla="val -21158"/>
              <a:gd name="adj2" fmla="val 13295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ФИЗКУЛЬТМИНУТКА</a:t>
            </a:r>
          </a:p>
          <a:p>
            <a:pPr algn="ctr"/>
            <a:endParaRPr lang="ru-RU" dirty="0"/>
          </a:p>
        </p:txBody>
      </p:sp>
      <p:sp>
        <p:nvSpPr>
          <p:cNvPr id="14" name="Управляющая кнопка: назад 13">
            <a:hlinkClick r:id="rId4" action="ppaction://hlinkfile" highlightClick="1"/>
          </p:cNvPr>
          <p:cNvSpPr/>
          <p:nvPr/>
        </p:nvSpPr>
        <p:spPr>
          <a:xfrm>
            <a:off x="8429652" y="6143644"/>
            <a:ext cx="540000" cy="540000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ая прямоугольная выноска 8"/>
          <p:cNvSpPr/>
          <p:nvPr/>
        </p:nvSpPr>
        <p:spPr>
          <a:xfrm>
            <a:off x="1630217" y="668454"/>
            <a:ext cx="5883566" cy="2760546"/>
          </a:xfrm>
          <a:prstGeom prst="wedgeRoundRectCallout">
            <a:avLst>
              <a:gd name="adj1" fmla="val 48495"/>
              <a:gd name="adj2" fmla="val 8985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/>
              <a:t>На льду танцует фигурист,</a:t>
            </a:r>
            <a:br>
              <a:rPr lang="ru-RU" b="1" dirty="0" smtClean="0"/>
            </a:br>
            <a:r>
              <a:rPr lang="ru-RU" b="1" dirty="0" smtClean="0"/>
              <a:t>Кружится, как осенний лист.</a:t>
            </a:r>
            <a:br>
              <a:rPr lang="ru-RU" b="1" dirty="0" smtClean="0"/>
            </a:br>
            <a:r>
              <a:rPr lang="ru-RU" b="1" dirty="0" smtClean="0"/>
              <a:t>Он исполняет пируэт,</a:t>
            </a:r>
            <a:br>
              <a:rPr lang="ru-RU" b="1" dirty="0" smtClean="0"/>
            </a:br>
            <a:r>
              <a:rPr lang="ru-RU" b="1" dirty="0" smtClean="0"/>
              <a:t>Потом двойной тулуп… Ах, нет!</a:t>
            </a:r>
            <a:br>
              <a:rPr lang="ru-RU" b="1" dirty="0" smtClean="0"/>
            </a:br>
            <a:r>
              <a:rPr lang="ru-RU" b="1" dirty="0" smtClean="0"/>
              <a:t>Не в шубе он, легко одет.</a:t>
            </a:r>
            <a:br>
              <a:rPr lang="ru-RU" b="1" dirty="0" smtClean="0"/>
            </a:br>
            <a:r>
              <a:rPr lang="ru-RU" b="1" dirty="0" smtClean="0"/>
              <a:t>И вот на льду теперь дуэт.</a:t>
            </a:r>
            <a:br>
              <a:rPr lang="ru-RU" b="1" dirty="0" smtClean="0"/>
            </a:br>
            <a:r>
              <a:rPr lang="ru-RU" b="1" dirty="0" smtClean="0"/>
              <a:t>Эх, хорошо катаются!</a:t>
            </a:r>
            <a:br>
              <a:rPr lang="ru-RU" b="1" dirty="0" smtClean="0"/>
            </a:br>
            <a:r>
              <a:rPr lang="ru-RU" b="1" dirty="0" smtClean="0"/>
              <a:t>Зал затаил дыхание.</a:t>
            </a:r>
            <a:br>
              <a:rPr lang="ru-RU" b="1" dirty="0" smtClean="0"/>
            </a:br>
            <a:r>
              <a:rPr lang="ru-RU" b="1" dirty="0" smtClean="0"/>
              <a:t>Вид спорта называется…</a:t>
            </a:r>
            <a:endParaRPr lang="ru-RU" b="1" dirty="0"/>
          </a:p>
        </p:txBody>
      </p:sp>
      <p:pic>
        <p:nvPicPr>
          <p:cNvPr id="10" name="Рисунок 9" descr="vse_simvoly_6.png"/>
          <p:cNvPicPr>
            <a:picLocks noChangeAspect="1"/>
          </p:cNvPicPr>
          <p:nvPr/>
        </p:nvPicPr>
        <p:blipFill>
          <a:blip r:embed="rId2">
            <a:lum bright="-10000"/>
          </a:blip>
          <a:srcRect l="42856" t="72917" r="37140" b="6249"/>
          <a:stretch>
            <a:fillRect/>
          </a:stretch>
        </p:blipFill>
        <p:spPr>
          <a:xfrm>
            <a:off x="7143768" y="4214818"/>
            <a:ext cx="1250165" cy="1785950"/>
          </a:xfrm>
          <a:prstGeom prst="rect">
            <a:avLst/>
          </a:prstGeom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643042" y="642918"/>
            <a:ext cx="5883566" cy="2760546"/>
          </a:xfrm>
          <a:prstGeom prst="wedgeRoundRectCallout">
            <a:avLst>
              <a:gd name="adj1" fmla="val 48495"/>
              <a:gd name="adj2" fmla="val 8985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/>
              <a:t>Фигурное катание</a:t>
            </a:r>
            <a:endParaRPr lang="ru-RU" sz="3600" b="1" dirty="0"/>
          </a:p>
        </p:txBody>
      </p:sp>
      <p:pic>
        <p:nvPicPr>
          <p:cNvPr id="13" name="Рисунок 12" descr="NGDUJsdwmA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571876"/>
            <a:ext cx="2143140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lar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380" y="4357694"/>
            <a:ext cx="2611438" cy="19585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umag41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7031" t="5208" r="34954" b="63587"/>
          <a:stretch>
            <a:fillRect/>
          </a:stretch>
        </p:blipFill>
        <p:spPr>
          <a:xfrm>
            <a:off x="1285853" y="1142984"/>
            <a:ext cx="6572295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3214686"/>
            <a:ext cx="2004175" cy="32420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20199" y="357166"/>
            <a:ext cx="73036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Помогите Ване исправить ошибки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357290" y="1762772"/>
            <a:ext cx="6389361" cy="1523352"/>
            <a:chOff x="1357290" y="1214422"/>
            <a:chExt cx="6389361" cy="1523352"/>
          </a:xfrm>
        </p:grpSpPr>
        <p:sp>
          <p:nvSpPr>
            <p:cNvPr id="9" name="TextBox 8"/>
            <p:cNvSpPr txBox="1"/>
            <p:nvPr/>
          </p:nvSpPr>
          <p:spPr>
            <a:xfrm>
              <a:off x="1500166" y="1214422"/>
              <a:ext cx="51363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Мишка полюс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жывёт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насевере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.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97349" y="1714488"/>
              <a:ext cx="63493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Леопард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барсик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жывёт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вгарах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кавказа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57290" y="2214554"/>
              <a:ext cx="59641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Зайка стрелка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жывёт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800" i="1" dirty="0" err="1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взимнем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лису.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e6aaa6d7a3e0479d3fde7efc02c8ff.jpg"/>
          <p:cNvPicPr>
            <a:picLocks noChangeAspect="1"/>
          </p:cNvPicPr>
          <p:nvPr/>
        </p:nvPicPr>
        <p:blipFill>
          <a:blip r:embed="rId2"/>
          <a:srcRect l="7031" r="6250"/>
          <a:stretch>
            <a:fillRect/>
          </a:stretch>
        </p:blipFill>
        <p:spPr>
          <a:xfrm>
            <a:off x="607191" y="571500"/>
            <a:ext cx="7929618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510681" y="2285992"/>
            <a:ext cx="3204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7 февраля – 23 февраля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2014 года</a:t>
            </a:r>
            <a:endParaRPr lang="ru-RU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umag41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7031" t="5208" r="34954" b="63587"/>
          <a:stretch>
            <a:fillRect/>
          </a:stretch>
        </p:blipFill>
        <p:spPr>
          <a:xfrm>
            <a:off x="1285853" y="1142984"/>
            <a:ext cx="6572295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3214686"/>
            <a:ext cx="2004175" cy="32420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44604" y="357166"/>
            <a:ext cx="34547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Проверьте себя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14"/>
          <p:cNvGrpSpPr/>
          <p:nvPr/>
        </p:nvGrpSpPr>
        <p:grpSpPr>
          <a:xfrm>
            <a:off x="1357290" y="1762772"/>
            <a:ext cx="6460150" cy="1523352"/>
            <a:chOff x="1357290" y="1214422"/>
            <a:chExt cx="6460150" cy="1523352"/>
          </a:xfrm>
        </p:grpSpPr>
        <p:sp>
          <p:nvSpPr>
            <p:cNvPr id="9" name="TextBox 8"/>
            <p:cNvSpPr txBox="1"/>
            <p:nvPr/>
          </p:nvSpPr>
          <p:spPr>
            <a:xfrm>
              <a:off x="1500166" y="1214422"/>
              <a:ext cx="52068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Мишка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П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олюс ж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и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вёт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на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севере.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97349" y="1714488"/>
              <a:ext cx="64200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Леопард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Б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арсик ж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и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вёт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г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о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рах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К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авказа.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57290" y="2214554"/>
              <a:ext cx="60331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Зайка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С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трелка ж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и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вёт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зимнем л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е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су.</a:t>
              </a:r>
            </a:p>
          </p:txBody>
        </p:sp>
      </p:grpSp>
      <p:cxnSp>
        <p:nvCxnSpPr>
          <p:cNvPr id="15" name="Прямая соединительная линия 14"/>
          <p:cNvCxnSpPr/>
          <p:nvPr/>
        </p:nvCxnSpPr>
        <p:spPr>
          <a:xfrm>
            <a:off x="2714612" y="2214554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71934" y="2214554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786050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14810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00694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286512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00496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572264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214942" y="2214554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143504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000628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umag41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7031" t="5208" r="34954" b="63587"/>
          <a:stretch>
            <a:fillRect/>
          </a:stretch>
        </p:blipFill>
        <p:spPr>
          <a:xfrm>
            <a:off x="1285853" y="1142984"/>
            <a:ext cx="6572295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3214686"/>
            <a:ext cx="2004175" cy="32420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39060" y="357166"/>
            <a:ext cx="76658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Подчеркни грамматическую основу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14"/>
          <p:cNvGrpSpPr/>
          <p:nvPr/>
        </p:nvGrpSpPr>
        <p:grpSpPr>
          <a:xfrm>
            <a:off x="1357290" y="1762772"/>
            <a:ext cx="6460150" cy="1523352"/>
            <a:chOff x="1357290" y="1214422"/>
            <a:chExt cx="6460150" cy="1523352"/>
          </a:xfrm>
        </p:grpSpPr>
        <p:sp>
          <p:nvSpPr>
            <p:cNvPr id="9" name="TextBox 8"/>
            <p:cNvSpPr txBox="1"/>
            <p:nvPr/>
          </p:nvSpPr>
          <p:spPr>
            <a:xfrm>
              <a:off x="1500166" y="1214422"/>
              <a:ext cx="52068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Мишка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П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олюс ж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и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вёт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на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севере.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97349" y="1714488"/>
              <a:ext cx="64200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Леопард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Б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арсик ж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и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вёт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г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о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рах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К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авказа.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57290" y="2214554"/>
              <a:ext cx="60331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Зайка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С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трелка ж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и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вёт 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в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 зимнем л</a:t>
              </a:r>
              <a:r>
                <a:rPr lang="ru-RU" sz="2800" b="1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е</a:t>
              </a:r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су.</a:t>
              </a:r>
            </a:p>
          </p:txBody>
        </p:sp>
      </p:grpSp>
      <p:cxnSp>
        <p:nvCxnSpPr>
          <p:cNvPr id="15" name="Прямая соединительная линия 14"/>
          <p:cNvCxnSpPr/>
          <p:nvPr/>
        </p:nvCxnSpPr>
        <p:spPr>
          <a:xfrm>
            <a:off x="2714612" y="2214554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71934" y="2214554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786050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14810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00694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286512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00496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572264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214942" y="2214554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143504" y="2714620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000628" y="3214686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umag41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7031" t="5208" r="34954" b="63587"/>
          <a:stretch>
            <a:fillRect/>
          </a:stretch>
        </p:blipFill>
        <p:spPr>
          <a:xfrm>
            <a:off x="1285853" y="1142984"/>
            <a:ext cx="6572295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3214686"/>
            <a:ext cx="2004175" cy="32420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44604" y="357166"/>
            <a:ext cx="34547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Проверьте себя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14"/>
          <p:cNvGrpSpPr/>
          <p:nvPr/>
        </p:nvGrpSpPr>
        <p:grpSpPr>
          <a:xfrm>
            <a:off x="1357290" y="1762772"/>
            <a:ext cx="6460150" cy="1523352"/>
            <a:chOff x="1357290" y="1214422"/>
            <a:chExt cx="6460150" cy="1523352"/>
          </a:xfrm>
        </p:grpSpPr>
        <p:sp>
          <p:nvSpPr>
            <p:cNvPr id="9" name="TextBox 8"/>
            <p:cNvSpPr txBox="1"/>
            <p:nvPr/>
          </p:nvSpPr>
          <p:spPr>
            <a:xfrm>
              <a:off x="1500166" y="1214422"/>
              <a:ext cx="52068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Мишка Полюс живёт на севере.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97349" y="1714488"/>
              <a:ext cx="64200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Леопард Барсик живёт в горах Кавказа.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57290" y="2214554"/>
              <a:ext cx="60331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Зайка Стрелка живёт в зимнем лесу.</a:t>
              </a:r>
            </a:p>
          </p:txBody>
        </p:sp>
      </p:grpSp>
      <p:cxnSp>
        <p:nvCxnSpPr>
          <p:cNvPr id="15" name="Прямая соединительная линия 14"/>
          <p:cNvCxnSpPr/>
          <p:nvPr/>
        </p:nvCxnSpPr>
        <p:spPr>
          <a:xfrm>
            <a:off x="1554744" y="2214554"/>
            <a:ext cx="2160000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Группа 17"/>
          <p:cNvGrpSpPr/>
          <p:nvPr/>
        </p:nvGrpSpPr>
        <p:grpSpPr>
          <a:xfrm>
            <a:off x="3786182" y="2214554"/>
            <a:ext cx="1080000" cy="73026"/>
            <a:chOff x="3357554" y="4929198"/>
            <a:chExt cx="1080000" cy="73026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3357554" y="4929198"/>
              <a:ext cx="1080000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357554" y="5000636"/>
              <a:ext cx="1080000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9" name="Прямая соединительная линия 18"/>
          <p:cNvCxnSpPr/>
          <p:nvPr/>
        </p:nvCxnSpPr>
        <p:spPr>
          <a:xfrm>
            <a:off x="1428728" y="2714620"/>
            <a:ext cx="2500330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428728" y="3214686"/>
            <a:ext cx="2286016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" name="Группа 22"/>
          <p:cNvGrpSpPr/>
          <p:nvPr/>
        </p:nvGrpSpPr>
        <p:grpSpPr>
          <a:xfrm>
            <a:off x="3992066" y="2714620"/>
            <a:ext cx="1080000" cy="73026"/>
            <a:chOff x="3357554" y="4929198"/>
            <a:chExt cx="1080000" cy="73026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3357554" y="4929198"/>
              <a:ext cx="1080000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3357554" y="5000636"/>
              <a:ext cx="1080000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3786182" y="3214686"/>
            <a:ext cx="1080000" cy="73026"/>
            <a:chOff x="3357554" y="4929198"/>
            <a:chExt cx="1080000" cy="73026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3357554" y="4929198"/>
              <a:ext cx="1080000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3357554" y="5000636"/>
              <a:ext cx="1080000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ая прямоугольная выноска 14"/>
          <p:cNvSpPr/>
          <p:nvPr/>
        </p:nvSpPr>
        <p:spPr>
          <a:xfrm>
            <a:off x="6357950" y="714356"/>
            <a:ext cx="2143140" cy="1800000"/>
          </a:xfrm>
          <a:prstGeom prst="wedgeRoundRectCallout">
            <a:avLst>
              <a:gd name="adj1" fmla="val -39888"/>
              <a:gd name="adj2" fmla="val 10083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Верите ли вы, что клички животных пишутся с маленькой буквы?</a:t>
            </a:r>
            <a:endParaRPr lang="ru-RU" sz="1600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357950" y="714356"/>
            <a:ext cx="2143140" cy="1800000"/>
          </a:xfrm>
          <a:prstGeom prst="wedgeRoundRectCallout">
            <a:avLst>
              <a:gd name="adj1" fmla="val -39888"/>
              <a:gd name="adj2" fmla="val 10083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Верите ли вы, что имена собственные пишутся с маленькой буквы?</a:t>
            </a:r>
            <a:endParaRPr lang="ru-RU" sz="1600" dirty="0"/>
          </a:p>
        </p:txBody>
      </p:sp>
      <p:pic>
        <p:nvPicPr>
          <p:cNvPr id="2" name="Рисунок 1" descr="vse_simvoly_6.pn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64288" t="66312" r="-9" b="4166"/>
          <a:stretch>
            <a:fillRect/>
          </a:stretch>
        </p:blipFill>
        <p:spPr>
          <a:xfrm>
            <a:off x="6143636" y="3143248"/>
            <a:ext cx="2709717" cy="3071834"/>
          </a:xfrm>
          <a:prstGeom prst="rect">
            <a:avLst/>
          </a:prstGeom>
        </p:spPr>
      </p:pic>
      <p:pic>
        <p:nvPicPr>
          <p:cNvPr id="3" name="Рисунок 2" descr="vse_simvoly_6.png"/>
          <p:cNvPicPr>
            <a:picLocks noChangeAspect="1"/>
          </p:cNvPicPr>
          <p:nvPr/>
        </p:nvPicPr>
        <p:blipFill>
          <a:blip r:embed="rId2">
            <a:lum bright="-10000"/>
          </a:blip>
          <a:srcRect l="39998" t="33333" r="34283" b="44792"/>
          <a:stretch>
            <a:fillRect/>
          </a:stretch>
        </p:blipFill>
        <p:spPr>
          <a:xfrm>
            <a:off x="857224" y="4143380"/>
            <a:ext cx="1714513" cy="2000265"/>
          </a:xfrm>
          <a:prstGeom prst="rect">
            <a:avLst/>
          </a:prstGeom>
        </p:spPr>
      </p:pic>
      <p:pic>
        <p:nvPicPr>
          <p:cNvPr id="4" name="Рисунок 3" descr="vse_simvoly_6.png"/>
          <p:cNvPicPr>
            <a:picLocks noChangeAspect="1"/>
          </p:cNvPicPr>
          <p:nvPr/>
        </p:nvPicPr>
        <p:blipFill>
          <a:blip r:embed="rId2">
            <a:lum bright="-10000"/>
          </a:blip>
          <a:srcRect l="42856" t="72917" r="37140" b="6249"/>
          <a:stretch>
            <a:fillRect/>
          </a:stretch>
        </p:blipFill>
        <p:spPr>
          <a:xfrm>
            <a:off x="3643306" y="4286256"/>
            <a:ext cx="1250165" cy="1785950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42910" y="714356"/>
            <a:ext cx="2143140" cy="1800000"/>
          </a:xfrm>
          <a:prstGeom prst="wedgeRoundRectCallout">
            <a:avLst>
              <a:gd name="adj1" fmla="val -33675"/>
              <a:gd name="adj2" fmla="val 13141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Верите ли вы, что фамилии, имена, отчества людей – это имена собственные?</a:t>
            </a:r>
            <a:endParaRPr lang="ru-RU" sz="1600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500430" y="714356"/>
            <a:ext cx="2143140" cy="1800000"/>
          </a:xfrm>
          <a:prstGeom prst="wedgeRoundRectCallout">
            <a:avLst>
              <a:gd name="adj1" fmla="val -30361"/>
              <a:gd name="adj2" fmla="val 16445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Верите ли вы, что географические названия – это имена собственные?</a:t>
            </a: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42910" y="714356"/>
            <a:ext cx="2143140" cy="1800000"/>
          </a:xfrm>
          <a:prstGeom prst="wedgeRoundRectCallout">
            <a:avLst>
              <a:gd name="adj1" fmla="val -33675"/>
              <a:gd name="adj2" fmla="val 13141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Верите ли вы, что с большой буквы пишутся названия животных?</a:t>
            </a:r>
            <a:endParaRPr lang="ru-RU" sz="1600" dirty="0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500430" y="714356"/>
            <a:ext cx="2143140" cy="1800000"/>
          </a:xfrm>
          <a:prstGeom prst="wedgeRoundRectCallout">
            <a:avLst>
              <a:gd name="adj1" fmla="val -30361"/>
              <a:gd name="adj2" fmla="val 16149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Верите ли вы, что слово «стрелка» может быть названием предмета и кличкой животного?</a:t>
            </a:r>
            <a:endParaRPr lang="ru-RU" sz="1400" dirty="0"/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3500430" y="714356"/>
            <a:ext cx="2143140" cy="1800000"/>
          </a:xfrm>
          <a:prstGeom prst="wedgeRoundRectCallout">
            <a:avLst>
              <a:gd name="adj1" fmla="val -30361"/>
              <a:gd name="adj2" fmla="val 16149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Проверьте себя</a:t>
            </a:r>
          </a:p>
          <a:p>
            <a:pPr algn="ctr"/>
            <a:endParaRPr lang="ru-RU" sz="1400" dirty="0" smtClean="0"/>
          </a:p>
          <a:p>
            <a:pPr algn="ctr"/>
            <a:r>
              <a:rPr lang="ru-RU" sz="1400" b="1" dirty="0" smtClean="0"/>
              <a:t>+  +  -  -  +  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3" animBg="1"/>
      <p:bldP spid="15" grpId="4" animBg="1"/>
      <p:bldP spid="12" grpId="0" animBg="1"/>
      <p:bldP spid="12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f37b0647bcf (2).pn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 flipH="1">
            <a:off x="2069969" y="408622"/>
            <a:ext cx="6579126" cy="4449138"/>
          </a:xfrm>
          <a:prstGeom prst="rect">
            <a:avLst/>
          </a:prstGeom>
        </p:spPr>
      </p:pic>
      <p:pic>
        <p:nvPicPr>
          <p:cNvPr id="4" name="Picture 2" descr="D:\Студия\Другое\ПРЕЗЕНТАЦИИ 2\31\ima new\little-girl-at-school-des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929066"/>
            <a:ext cx="251087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Студия\Другое\ПРЕЗЕНТАЦИИ 2\31\ima new\school-boy-at-school-de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55352" y="3909396"/>
            <a:ext cx="233109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0430" y="619764"/>
            <a:ext cx="3748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задание</a:t>
            </a:r>
            <a:endParaRPr lang="ru-RU" sz="2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1285860"/>
            <a:ext cx="4621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Подобрать и записать имена </a:t>
            </a:r>
          </a:p>
          <a:p>
            <a:pPr marL="514350" indent="-514350"/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собственные в таблицу.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285984" y="2000240"/>
          <a:ext cx="6096000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Имена, отчества, фамилии людей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Клички животных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Названия географических объектов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Имена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</a:rPr>
                        <a:t> сказочных героев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357422" y="3078304"/>
            <a:ext cx="5569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Сочинить сказку про большую букву </a:t>
            </a:r>
          </a:p>
          <a:p>
            <a:pPr marL="514350" indent="-514350"/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именах собственных. 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162a035d0f2179ef215193e87b56457 -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"/>
            <a:ext cx="9144000" cy="5143500"/>
          </a:xfrm>
          <a:prstGeom prst="rect">
            <a:avLst/>
          </a:prstGeom>
        </p:spPr>
      </p:pic>
      <p:pic>
        <p:nvPicPr>
          <p:cNvPr id="8" name="Рисунок 7" descr="9162a035d0f2179ef215193e87b564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5" name="Блок-схема: магнитный диск 4"/>
          <p:cNvSpPr/>
          <p:nvPr/>
        </p:nvSpPr>
        <p:spPr>
          <a:xfrm>
            <a:off x="514678" y="3449264"/>
            <a:ext cx="2700000" cy="1980000"/>
          </a:xfrm>
          <a:prstGeom prst="flowChartMagneticDis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Я многому научился, но ещё нуждаюсь в помощи</a:t>
            </a:r>
            <a:endParaRPr lang="ru-RU" b="1" i="1" dirty="0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3222000" y="2620702"/>
            <a:ext cx="2700000" cy="2880000"/>
          </a:xfrm>
          <a:prstGeom prst="flowChartMagneticDis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Мне все понятно, урок прошёл для меня с пользой</a:t>
            </a:r>
            <a:endParaRPr lang="ru-RU" b="1" i="1" dirty="0"/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5929322" y="3917826"/>
            <a:ext cx="2700000" cy="1440000"/>
          </a:xfrm>
          <a:prstGeom prst="flowChartMagneticDis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Мне было трудно на уроке</a:t>
            </a:r>
            <a:endParaRPr lang="ru-RU" b="1" i="1" dirty="0"/>
          </a:p>
        </p:txBody>
      </p:sp>
      <p:pic>
        <p:nvPicPr>
          <p:cNvPr id="11" name="Рисунок 10" descr="сереб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1340438"/>
            <a:ext cx="1981448" cy="2160000"/>
          </a:xfrm>
          <a:prstGeom prst="rect">
            <a:avLst/>
          </a:prstGeom>
        </p:spPr>
      </p:pic>
      <p:pic>
        <p:nvPicPr>
          <p:cNvPr id="12" name="Рисунок 11" descr="бронз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6512" y="1769066"/>
            <a:ext cx="2083608" cy="2160000"/>
          </a:xfrm>
          <a:prstGeom prst="rect">
            <a:avLst/>
          </a:prstGeom>
        </p:spPr>
      </p:pic>
      <p:pic>
        <p:nvPicPr>
          <p:cNvPr id="13" name="Рисунок 12" descr="золот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9877" y="764438"/>
            <a:ext cx="1984246" cy="2160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287307" y="2863990"/>
            <a:ext cx="5693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72330" y="3786190"/>
            <a:ext cx="5693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3429000"/>
            <a:ext cx="5693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" name="gim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347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Рисунок 6" descr="9162a035d0f2179ef215193e87b564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6" name="Рисунок 5" descr="9162a035d0f2179ef215193e87b564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714500"/>
              <a:ext cx="9144000" cy="5143500"/>
            </a:xfrm>
            <a:prstGeom prst="rect">
              <a:avLst/>
            </a:prstGeom>
          </p:spPr>
        </p:pic>
      </p:grpSp>
      <p:pic>
        <p:nvPicPr>
          <p:cNvPr id="2" name="Рисунок 1" descr="vse_simvoly_6.png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rcRect l="64288" t="66312" r="-9" b="4166"/>
          <a:stretch>
            <a:fillRect/>
          </a:stretch>
        </p:blipFill>
        <p:spPr>
          <a:xfrm>
            <a:off x="5643570" y="1829264"/>
            <a:ext cx="3175618" cy="3600000"/>
          </a:xfrm>
          <a:prstGeom prst="rect">
            <a:avLst/>
          </a:prstGeom>
        </p:spPr>
      </p:pic>
      <p:pic>
        <p:nvPicPr>
          <p:cNvPr id="3" name="Рисунок 2" descr="vse_simvoly_6.png"/>
          <p:cNvPicPr>
            <a:picLocks noChangeAspect="1"/>
          </p:cNvPicPr>
          <p:nvPr/>
        </p:nvPicPr>
        <p:blipFill>
          <a:blip r:embed="rId3">
            <a:lum bright="-10000"/>
          </a:blip>
          <a:srcRect l="42856" t="72917" r="37140" b="6249"/>
          <a:stretch>
            <a:fillRect/>
          </a:stretch>
        </p:blipFill>
        <p:spPr>
          <a:xfrm>
            <a:off x="3478553" y="2982388"/>
            <a:ext cx="1612800" cy="2304000"/>
          </a:xfrm>
          <a:prstGeom prst="rect">
            <a:avLst/>
          </a:prstGeom>
        </p:spPr>
      </p:pic>
      <p:pic>
        <p:nvPicPr>
          <p:cNvPr id="5" name="Рисунок 4" descr="vse_simvoly_6.png"/>
          <p:cNvPicPr>
            <a:picLocks noChangeAspect="1"/>
          </p:cNvPicPr>
          <p:nvPr/>
        </p:nvPicPr>
        <p:blipFill>
          <a:blip r:embed="rId3">
            <a:lum bright="-10000"/>
          </a:blip>
          <a:srcRect l="39998" t="33333" r="34283" b="44792"/>
          <a:stretch>
            <a:fillRect/>
          </a:stretch>
        </p:blipFill>
        <p:spPr>
          <a:xfrm>
            <a:off x="642910" y="2479512"/>
            <a:ext cx="2283426" cy="2664000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3571868" y="1928802"/>
            <a:ext cx="2000264" cy="1071570"/>
          </a:xfrm>
          <a:prstGeom prst="wedgeRoundRectCallout">
            <a:avLst>
              <a:gd name="adj1" fmla="val -43912"/>
              <a:gd name="adj2" fmla="val 11138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Молодцы!!!</a:t>
            </a:r>
            <a:endParaRPr lang="ru-RU" b="1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1928794" y="714356"/>
            <a:ext cx="2000264" cy="1071570"/>
          </a:xfrm>
          <a:prstGeom prst="wedgeRoundRectCallout">
            <a:avLst>
              <a:gd name="adj1" fmla="val -47019"/>
              <a:gd name="adj2" fmla="val 11386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Спасибо за работу на уроке!!!</a:t>
            </a:r>
            <a:endParaRPr lang="ru-RU" b="1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286380" y="714356"/>
            <a:ext cx="2000264" cy="1071570"/>
          </a:xfrm>
          <a:prstGeom prst="wedgeRoundRectCallout">
            <a:avLst>
              <a:gd name="adj1" fmla="val -417"/>
              <a:gd name="adj2" fmla="val 9895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 все чемпионы!!!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f37b0647bcf (2).pn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 flipH="1">
            <a:off x="-57552" y="-71462"/>
            <a:ext cx="9259105" cy="6984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13431" y="619764"/>
            <a:ext cx="1717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Ресурсы</a:t>
            </a:r>
            <a:endParaRPr lang="ru-RU" sz="2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1571612"/>
            <a:ext cx="76438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www.yandex.ru/</a:t>
            </a:r>
          </a:p>
          <a:p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www.lenagold.ru/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www.slideboom.com/presentations/498585/biatlon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www.talisman.sochi2014.com/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www.infourok.ru/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se_simvoly_6.pn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64288" t="65625" r="-9" b="4166"/>
          <a:stretch>
            <a:fillRect/>
          </a:stretch>
        </p:blipFill>
        <p:spPr>
          <a:xfrm>
            <a:off x="6072198" y="2786058"/>
            <a:ext cx="2709717" cy="3143272"/>
          </a:xfrm>
          <a:prstGeom prst="rect">
            <a:avLst/>
          </a:prstGeom>
        </p:spPr>
      </p:pic>
      <p:pic>
        <p:nvPicPr>
          <p:cNvPr id="3" name="Рисунок 2" descr="vse_simvoly_6.png"/>
          <p:cNvPicPr>
            <a:picLocks noChangeAspect="1"/>
          </p:cNvPicPr>
          <p:nvPr/>
        </p:nvPicPr>
        <p:blipFill>
          <a:blip r:embed="rId2">
            <a:lum bright="-10000"/>
          </a:blip>
          <a:srcRect l="39998" t="33333" r="34283" b="44792"/>
          <a:stretch>
            <a:fillRect/>
          </a:stretch>
        </p:blipFill>
        <p:spPr>
          <a:xfrm>
            <a:off x="928662" y="3857628"/>
            <a:ext cx="1714513" cy="2000265"/>
          </a:xfrm>
          <a:prstGeom prst="rect">
            <a:avLst/>
          </a:prstGeom>
        </p:spPr>
      </p:pic>
      <p:pic>
        <p:nvPicPr>
          <p:cNvPr id="4" name="Рисунок 3" descr="vse_simvoly_6.png"/>
          <p:cNvPicPr>
            <a:picLocks noChangeAspect="1"/>
          </p:cNvPicPr>
          <p:nvPr/>
        </p:nvPicPr>
        <p:blipFill>
          <a:blip r:embed="rId2">
            <a:lum bright="-10000"/>
          </a:blip>
          <a:srcRect l="42856" t="72917" r="37140" b="6249"/>
          <a:stretch>
            <a:fillRect/>
          </a:stretch>
        </p:blipFill>
        <p:spPr>
          <a:xfrm>
            <a:off x="3714744" y="4143380"/>
            <a:ext cx="1250165" cy="17859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2976" y="3357562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Барсик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3714752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Стрелка</a:t>
            </a:r>
            <a:endParaRPr lang="ru-RU" sz="2000" b="1" dirty="0"/>
          </a:p>
        </p:txBody>
      </p:sp>
      <p:pic>
        <p:nvPicPr>
          <p:cNvPr id="9" name="Рисунок 8" descr="logo_olimp_igr_1.jpg"/>
          <p:cNvPicPr>
            <a:picLocks noChangeAspect="1"/>
          </p:cNvPicPr>
          <p:nvPr/>
        </p:nvPicPr>
        <p:blipFill>
          <a:blip r:embed="rId3"/>
          <a:srcRect l="11719" t="17397" r="12109" b="26546"/>
          <a:stretch>
            <a:fillRect/>
          </a:stretch>
        </p:blipFill>
        <p:spPr>
          <a:xfrm>
            <a:off x="2250265" y="571480"/>
            <a:ext cx="4643470" cy="2071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2264" y="2428868"/>
            <a:ext cx="1167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Полюс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f37b0647bcf (2).pn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468000" y="500042"/>
            <a:ext cx="8208000" cy="58579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1262706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Вспомним</a:t>
            </a:r>
            <a:endParaRPr lang="ru-RU" sz="2800" i="1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038641"/>
            <a:ext cx="5527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Правописание имён собственных</a:t>
            </a:r>
            <a:endParaRPr lang="ru-RU" sz="2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2852" y="2691466"/>
            <a:ext cx="4020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Будем упражняться:</a:t>
            </a:r>
            <a:endParaRPr lang="ru-RU" sz="2800" i="1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9519" y="3526697"/>
            <a:ext cx="52615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писать имена собственные </a:t>
            </a:r>
          </a:p>
          <a:p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с большой буквы;</a:t>
            </a:r>
            <a:endParaRPr lang="ru-RU" sz="2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4598267"/>
            <a:ext cx="54328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отличать имена собственные</a:t>
            </a:r>
          </a:p>
          <a:p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от других слов.</a:t>
            </a:r>
            <a:endParaRPr lang="ru-RU" sz="2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f37b0647bcf (2).pn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2069969" y="408623"/>
            <a:ext cx="5004062" cy="3384000"/>
          </a:xfrm>
          <a:prstGeom prst="rect">
            <a:avLst/>
          </a:prstGeom>
        </p:spPr>
      </p:pic>
      <p:pic>
        <p:nvPicPr>
          <p:cNvPr id="4" name="Picture 2" descr="D:\Студия\Другое\ПРЕЗЕНТАЦИИ 2\31\ima new\little-girl-at-school-des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801" y="3071810"/>
            <a:ext cx="3228257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Студия\Другое\ПРЕЗЕНТАЦИИ 2\31\ima new\school-boy-at-school-de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9256" y="3071810"/>
            <a:ext cx="2997123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11555" y="1762772"/>
            <a:ext cx="3371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Сиди правильно!</a:t>
            </a:r>
            <a:endParaRPr lang="ru-RU" sz="2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umag41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7031" t="5208" r="781" b="31638"/>
          <a:stretch>
            <a:fillRect/>
          </a:stretch>
        </p:blipFill>
        <p:spPr>
          <a:xfrm>
            <a:off x="500034" y="357166"/>
            <a:ext cx="8286808" cy="60722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57488" y="357166"/>
            <a:ext cx="35221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Чистописание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357298"/>
            <a:ext cx="3417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а     г     ё     и     л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7416" y="1357298"/>
            <a:ext cx="45608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о     с     </a:t>
            </a:r>
            <a:r>
              <a:rPr lang="ru-RU" sz="3600" b="1" i="1" dirty="0" err="1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ф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      ч     </a:t>
            </a:r>
            <a:r>
              <a:rPr lang="ru-RU" sz="3600" b="1" i="1" dirty="0" err="1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ъ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     э  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857364"/>
            <a:ext cx="6955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И   В   А   Н   О   В   О   Л   Г   А   Л   Я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2357430"/>
            <a:ext cx="1207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И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ван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64707" y="2857496"/>
            <a:ext cx="1678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И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ванов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3927" y="3357562"/>
            <a:ext cx="1922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И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ваново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2111" y="2357430"/>
            <a:ext cx="1361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В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олга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836" y="2857496"/>
            <a:ext cx="1065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Г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аля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3357562"/>
            <a:ext cx="936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А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ля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3857628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А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ля,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5918" y="3854239"/>
            <a:ext cx="1184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Г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аля,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40" y="3857628"/>
            <a:ext cx="1330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И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ван.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857224" y="4643446"/>
            <a:ext cx="7429552" cy="1785950"/>
            <a:chOff x="1000100" y="4643446"/>
            <a:chExt cx="7429552" cy="1785950"/>
          </a:xfrm>
        </p:grpSpPr>
        <p:pic>
          <p:nvPicPr>
            <p:cNvPr id="19" name="Рисунок 18" descr="A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4612" y="4643446"/>
              <a:ext cx="1784954" cy="1440000"/>
            </a:xfrm>
            <a:prstGeom prst="rect">
              <a:avLst/>
            </a:prstGeom>
          </p:spPr>
        </p:pic>
        <p:pic>
          <p:nvPicPr>
            <p:cNvPr id="20" name="Рисунок 19" descr="H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72132" y="4643446"/>
              <a:ext cx="1460978" cy="1440000"/>
            </a:xfrm>
            <a:prstGeom prst="rect">
              <a:avLst/>
            </a:prstGeom>
          </p:spPr>
        </p:pic>
        <p:pic>
          <p:nvPicPr>
            <p:cNvPr id="22" name="Рисунок 21" descr="P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57686" y="4929198"/>
              <a:ext cx="1357584" cy="1440000"/>
            </a:xfrm>
            <a:prstGeom prst="rect">
              <a:avLst/>
            </a:prstGeom>
          </p:spPr>
        </p:pic>
        <p:pic>
          <p:nvPicPr>
            <p:cNvPr id="23" name="Рисунок 22" descr="M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0100" y="4929198"/>
              <a:ext cx="1740261" cy="1440000"/>
            </a:xfrm>
            <a:prstGeom prst="rect">
              <a:avLst/>
            </a:prstGeom>
          </p:spPr>
        </p:pic>
        <p:pic>
          <p:nvPicPr>
            <p:cNvPr id="24" name="Рисунок 23" descr="O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56364" y="4989396"/>
              <a:ext cx="1473288" cy="1440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3359" y="357166"/>
            <a:ext cx="43572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Словарные слова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2338" y="1268760"/>
            <a:ext cx="6659324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u-RU" sz="3600" i="1" dirty="0" smtClean="0">
                <a:latin typeface="Calibri" pitchFamily="34" charset="0"/>
              </a:rPr>
              <a:t>______ </a:t>
            </a:r>
            <a:r>
              <a:rPr lang="ru-RU" sz="3600" b="1" i="1" dirty="0" smtClean="0">
                <a:latin typeface="Calibri" pitchFamily="34" charset="0"/>
              </a:rPr>
              <a:t>– мать городов русских.</a:t>
            </a:r>
            <a:endParaRPr lang="ru-RU" sz="3600" b="1" i="1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1282471"/>
            <a:ext cx="6775316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u-RU" sz="3600" b="1" i="1" dirty="0" smtClean="0">
                <a:latin typeface="Calibri" pitchFamily="34" charset="0"/>
              </a:rPr>
              <a:t>М</a:t>
            </a:r>
            <a:r>
              <a:rPr lang="ru-RU" sz="3600" b="1" i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3600" b="1" i="1" dirty="0" smtClean="0">
                <a:latin typeface="Calibri" pitchFamily="34" charset="0"/>
              </a:rPr>
              <a:t>сква</a:t>
            </a:r>
            <a:r>
              <a:rPr lang="ru-RU" sz="3600" i="1" dirty="0" smtClean="0">
                <a:latin typeface="Calibri" pitchFamily="34" charset="0"/>
              </a:rPr>
              <a:t> </a:t>
            </a:r>
            <a:r>
              <a:rPr lang="ru-RU" sz="3600" b="1" i="1" dirty="0" smtClean="0">
                <a:latin typeface="Calibri" pitchFamily="34" charset="0"/>
              </a:rPr>
              <a:t>– мать гор</a:t>
            </a:r>
            <a:r>
              <a:rPr lang="ru-RU" sz="3600" b="1" i="1" u="sng" dirty="0" smtClean="0">
                <a:latin typeface="Calibri" pitchFamily="34" charset="0"/>
              </a:rPr>
              <a:t>о</a:t>
            </a:r>
            <a:r>
              <a:rPr lang="ru-RU" sz="3600" b="1" i="1" dirty="0" smtClean="0">
                <a:latin typeface="Calibri" pitchFamily="34" charset="0"/>
              </a:rPr>
              <a:t>дов ру</a:t>
            </a:r>
            <a:r>
              <a:rPr lang="ru-RU" sz="3600" b="1" i="1" u="sng" dirty="0" smtClean="0">
                <a:latin typeface="Calibri" pitchFamily="34" charset="0"/>
              </a:rPr>
              <a:t>сс</a:t>
            </a:r>
            <a:r>
              <a:rPr lang="ru-RU" sz="3600" b="1" i="1" dirty="0" smtClean="0">
                <a:latin typeface="Calibri" pitchFamily="34" charset="0"/>
              </a:rPr>
              <a:t>ких.</a:t>
            </a:r>
            <a:endParaRPr lang="ru-RU" sz="3600" b="1" i="1" dirty="0">
              <a:latin typeface="Calibri" pitchFamily="34" charset="0"/>
            </a:endParaRPr>
          </a:p>
        </p:txBody>
      </p:sp>
      <p:pic>
        <p:nvPicPr>
          <p:cNvPr id="7" name="Рисунок 6" descr="Снимок.PNG"/>
          <p:cNvPicPr>
            <a:picLocks noChangeAspect="1"/>
          </p:cNvPicPr>
          <p:nvPr/>
        </p:nvPicPr>
        <p:blipFill>
          <a:blip r:embed="rId2"/>
          <a:srcRect l="5468" r="7031" b="8333"/>
          <a:stretch>
            <a:fillRect/>
          </a:stretch>
        </p:blipFill>
        <p:spPr>
          <a:xfrm>
            <a:off x="1106988" y="2071678"/>
            <a:ext cx="6930025" cy="43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Рисунок 6" descr="9162a035d0f2179ef215193e87b564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6" name="Рисунок 5" descr="9162a035d0f2179ef215193e87b564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714500"/>
              <a:ext cx="9144000" cy="5143500"/>
            </a:xfrm>
            <a:prstGeom prst="rect">
              <a:avLst/>
            </a:prstGeom>
          </p:spPr>
        </p:pic>
      </p:grpSp>
      <p:pic>
        <p:nvPicPr>
          <p:cNvPr id="2" name="Рисунок 1" descr="vse_simvoly_6.png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rcRect l="64288" t="66312" r="-9" b="4166"/>
          <a:stretch>
            <a:fillRect/>
          </a:stretch>
        </p:blipFill>
        <p:spPr>
          <a:xfrm>
            <a:off x="5643570" y="1629000"/>
            <a:ext cx="3175618" cy="3600000"/>
          </a:xfrm>
          <a:prstGeom prst="rect">
            <a:avLst/>
          </a:prstGeom>
        </p:spPr>
      </p:pic>
      <p:pic>
        <p:nvPicPr>
          <p:cNvPr id="3" name="Рисунок 2" descr="vse_simvoly_6.png"/>
          <p:cNvPicPr>
            <a:picLocks noChangeAspect="1"/>
          </p:cNvPicPr>
          <p:nvPr/>
        </p:nvPicPr>
        <p:blipFill>
          <a:blip r:embed="rId3">
            <a:lum bright="-10000"/>
          </a:blip>
          <a:srcRect l="42856" t="72917" r="37140" b="6249"/>
          <a:stretch>
            <a:fillRect/>
          </a:stretch>
        </p:blipFill>
        <p:spPr>
          <a:xfrm>
            <a:off x="3478553" y="2277000"/>
            <a:ext cx="1612800" cy="2304000"/>
          </a:xfrm>
          <a:prstGeom prst="rect">
            <a:avLst/>
          </a:prstGeom>
        </p:spPr>
      </p:pic>
      <p:pic>
        <p:nvPicPr>
          <p:cNvPr id="5" name="Рисунок 4" descr="vse_simvoly_6.png"/>
          <p:cNvPicPr>
            <a:picLocks noChangeAspect="1"/>
          </p:cNvPicPr>
          <p:nvPr/>
        </p:nvPicPr>
        <p:blipFill>
          <a:blip r:embed="rId3">
            <a:lum bright="-10000"/>
          </a:blip>
          <a:srcRect l="39998" t="33333" r="34283" b="44792"/>
          <a:stretch>
            <a:fillRect/>
          </a:stretch>
        </p:blipFill>
        <p:spPr>
          <a:xfrm>
            <a:off x="642910" y="2097000"/>
            <a:ext cx="2283426" cy="26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1967</TotalTime>
  <Words>765</Words>
  <Application>Microsoft Office PowerPoint</Application>
  <PresentationFormat>Экран (4:3)</PresentationFormat>
  <Paragraphs>254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Аспект</vt:lpstr>
      <vt:lpstr>Урок русского языка 2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189</cp:revision>
  <dcterms:created xsi:type="dcterms:W3CDTF">2014-01-19T13:31:07Z</dcterms:created>
  <dcterms:modified xsi:type="dcterms:W3CDTF">2014-01-30T04:10:33Z</dcterms:modified>
</cp:coreProperties>
</file>