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handoutMasterIdLst>
    <p:handoutMasterId r:id="rId34"/>
  </p:handoutMasterIdLst>
  <p:sldIdLst>
    <p:sldId id="276" r:id="rId2"/>
    <p:sldId id="275" r:id="rId3"/>
    <p:sldId id="259" r:id="rId4"/>
    <p:sldId id="261" r:id="rId5"/>
    <p:sldId id="262" r:id="rId6"/>
    <p:sldId id="263" r:id="rId7"/>
    <p:sldId id="264" r:id="rId8"/>
    <p:sldId id="277" r:id="rId9"/>
    <p:sldId id="265" r:id="rId10"/>
    <p:sldId id="345" r:id="rId11"/>
    <p:sldId id="278" r:id="rId12"/>
    <p:sldId id="267" r:id="rId13"/>
    <p:sldId id="268" r:id="rId14"/>
    <p:sldId id="289" r:id="rId15"/>
    <p:sldId id="290" r:id="rId16"/>
    <p:sldId id="291" r:id="rId17"/>
    <p:sldId id="269" r:id="rId18"/>
    <p:sldId id="270" r:id="rId19"/>
    <p:sldId id="271" r:id="rId20"/>
    <p:sldId id="272" r:id="rId21"/>
    <p:sldId id="341" r:id="rId22"/>
    <p:sldId id="342" r:id="rId23"/>
    <p:sldId id="280" r:id="rId24"/>
    <p:sldId id="343" r:id="rId25"/>
    <p:sldId id="292" r:id="rId26"/>
    <p:sldId id="344" r:id="rId27"/>
    <p:sldId id="293" r:id="rId28"/>
    <p:sldId id="338" r:id="rId29"/>
    <p:sldId id="339" r:id="rId30"/>
    <p:sldId id="340" r:id="rId31"/>
    <p:sldId id="279" r:id="rId32"/>
  </p:sldIdLst>
  <p:sldSz cx="9144000" cy="6858000" type="screen4x3"/>
  <p:notesSz cx="6888163" cy="100203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7100"/>
    <a:srgbClr val="66CCFF"/>
    <a:srgbClr val="FF0000"/>
    <a:srgbClr val="F4C5B2"/>
    <a:srgbClr val="CC3300"/>
    <a:srgbClr val="FF3300"/>
    <a:srgbClr val="AF55AB"/>
    <a:srgbClr val="CC0099"/>
    <a:srgbClr val="DC40D1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8" autoAdjust="0"/>
    <p:restoredTop sz="96803" autoAdjust="0"/>
  </p:normalViewPr>
  <p:slideViewPr>
    <p:cSldViewPr>
      <p:cViewPr>
        <p:scale>
          <a:sx n="80" d="100"/>
          <a:sy n="80" d="100"/>
        </p:scale>
        <p:origin x="-76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10C3A95-5C5F-420F-BA63-AB71B5B62C7E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9C8C2A7-3001-4D51-9104-FBC7A569CA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42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5D8CE0A-CB6C-493A-832D-06CD94D1D881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6A2F6D9-FF0B-4333-99B8-41DD2919F7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1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2F6D9-FF0B-4333-99B8-41DD2919F7CA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063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C872D5-6B77-4AAF-8A63-16C5E976F6A7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212EC0-DCC4-4CB7-94F4-60CF9F15B0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hyperlink" Target="http://images.yandex.ru/yandsearch?text=%D0%BA%D0%BE%D1%80%D0%BE%D0%B1%D0%BA%D0%B8%20%D0%BE%D0%BF%D1%82%D0%B8%D1%87%D0%B5%D1%81%D0%BA%D0%B8%D0%B5%20%D0%B4%D0%B8%D1%81%D0%BA%D0%B8&amp;img_url=http://uaprom-image.s3.amazonaws.com/1628065_w200_h200_vdr14eu350dpi.jpg&amp;pos=10&amp;rpt=simage" TargetMode="External"/><Relationship Id="rId7" Type="http://schemas.openxmlformats.org/officeDocument/2006/relationships/hyperlink" Target="http://images.yandex.ru/yandsearch?p=1&amp;text=%D0%B8%D0%B3%D1%80%D1%8B%20%D0%BD%D0%B0%20%D0%B4%D0%B8%D1%81%D0%BA%D0%B0%D1%85%20%D0%BA%D0%BE%D1%80%D0%BE%D0%B1%D0%BA%D0%B8&amp;img_url=http://www.xprogram.ru/pic/softkatalog.png&amp;pos=50&amp;rpt=simage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hyperlink" Target="http://images.yandex.ru/yandsearch?text=%D0%B8%D0%B3%D1%80%D1%8B%20%D0%BD%D0%B0%20%D0%B4%D0%B8%D1%81%D0%BA%D0%B0%D1%85%20%D0%BA%D0%BE%D1%80%D0%BE%D0%B1%D0%BA%D0%B8&amp;img_url=http://i.allday.ru/uploads/posts/2010-01/1263635624_8.jpg&amp;pos=20&amp;rpt=simage" TargetMode="External"/><Relationship Id="rId10" Type="http://schemas.openxmlformats.org/officeDocument/2006/relationships/slide" Target="slide9.xml"/><Relationship Id="rId4" Type="http://schemas.openxmlformats.org/officeDocument/2006/relationships/image" Target="../media/image25.jpeg"/><Relationship Id="rId9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hyperlink" Target="2&#1047;&#1072;&#1076;&#1072;&#1085;&#1080;&#1103;_&#1076;&#1077;&#1090;&#1080;_&#1059;&#1089;&#1090;&#1088;&#1086;&#1081;&#1089;&#1090;&#1074;&#1086;%20&#1082;&#1086;&#1084;&#1087;&#1100;&#1102;&#1090;&#1077;&#1088;&#1072;.pptx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7" Type="http://schemas.openxmlformats.org/officeDocument/2006/relationships/slide" Target="slide30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metodist.lbz.ru/authors/informatika/3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mashka-i-mishka.ru/40-luchshie-serii-masha-i-medved-podborka-1.html" TargetMode="External"/><Relationship Id="rId4" Type="http://schemas.openxmlformats.org/officeDocument/2006/relationships/hyperlink" Target="http://laentuphod.podarok.dnsdojo.com/smart-kid/itemid31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18.jpeg"/><Relationship Id="rId4" Type="http://schemas.openxmlformats.org/officeDocument/2006/relationships/hyperlink" Target="http://www.3dnews.ru/documents/3786/xeons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907704" y="5315473"/>
            <a:ext cx="7253320" cy="833710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Устройство </a:t>
            </a: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компьютера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213" y="1412776"/>
            <a:ext cx="6394811" cy="39008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59632" y="332656"/>
            <a:ext cx="4104456" cy="576064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Маша учится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Приложение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9208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право 16"/>
          <p:cNvSpPr/>
          <p:nvPr/>
        </p:nvSpPr>
        <p:spPr>
          <a:xfrm rot="3287747">
            <a:off x="5373002" y="1517986"/>
            <a:ext cx="889826" cy="37226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8048904">
            <a:off x="3439830" y="1539942"/>
            <a:ext cx="889826" cy="37226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735301" y="692439"/>
            <a:ext cx="3960440" cy="756084"/>
          </a:xfrm>
          <a:prstGeom prst="roundRect">
            <a:avLst>
              <a:gd name="adj" fmla="val 260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endParaRPr lang="ru-RU" sz="2800" u="sng" dirty="0" smtClean="0"/>
          </a:p>
          <a:p>
            <a:pPr algn="ctr"/>
            <a:endParaRPr lang="ru-RU" sz="2800" u="sng" dirty="0" smtClean="0"/>
          </a:p>
          <a:p>
            <a:pPr algn="ctr"/>
            <a:endParaRPr lang="ru-RU" sz="2800" u="sng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78325" y="2144915"/>
            <a:ext cx="3098918" cy="16004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Жесткий диск</a:t>
            </a:r>
          </a:p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винчестер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600" dirty="0"/>
          </a:p>
        </p:txBody>
      </p:sp>
      <p:sp>
        <p:nvSpPr>
          <p:cNvPr id="3" name="TextBox 2"/>
          <p:cNvSpPr txBox="1"/>
          <p:nvPr/>
        </p:nvSpPr>
        <p:spPr>
          <a:xfrm>
            <a:off x="2915967" y="778093"/>
            <a:ext cx="3600400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Магнитные диски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354078" y="2144915"/>
            <a:ext cx="3152747" cy="15696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Гибкие диски </a:t>
            </a:r>
            <a:r>
              <a:rPr lang="ru-RU" sz="3600" dirty="0" smtClean="0"/>
              <a:t>(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дискеты</a:t>
            </a:r>
            <a:r>
              <a:rPr lang="ru-RU" sz="3600" dirty="0" smtClean="0"/>
              <a:t>) </a:t>
            </a:r>
          </a:p>
          <a:p>
            <a:pPr algn="ctr"/>
            <a:endParaRPr lang="ru-RU" sz="2400" dirty="0"/>
          </a:p>
        </p:txBody>
      </p:sp>
      <p:pic>
        <p:nvPicPr>
          <p:cNvPr id="6" name="Рисунок 5" descr="жесткий диск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45238">
            <a:off x="1176437" y="3972618"/>
            <a:ext cx="2103247" cy="14631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51181" y="586798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800 килобайт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32272" y="5867980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2880 килобайт</a:t>
            </a:r>
            <a:endParaRPr lang="ru-RU" b="1" dirty="0"/>
          </a:p>
        </p:txBody>
      </p:sp>
      <p:pic>
        <p:nvPicPr>
          <p:cNvPr id="14" name="Рисунок 13" descr="iCA7PLSJX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21690" y="4704182"/>
            <a:ext cx="1025962" cy="1068710"/>
          </a:xfrm>
          <a:prstGeom prst="rect">
            <a:avLst/>
          </a:prstGeom>
        </p:spPr>
      </p:pic>
      <p:pic>
        <p:nvPicPr>
          <p:cNvPr id="15" name="Рисунок 14" descr="iCASFWAB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64288" y="4123577"/>
            <a:ext cx="1584176" cy="1594808"/>
          </a:xfrm>
          <a:prstGeom prst="rect">
            <a:avLst/>
          </a:prstGeom>
        </p:spPr>
      </p:pic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40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право 16"/>
          <p:cNvSpPr/>
          <p:nvPr/>
        </p:nvSpPr>
        <p:spPr>
          <a:xfrm rot="3287747">
            <a:off x="4599212" y="1530683"/>
            <a:ext cx="889826" cy="37226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8048904">
            <a:off x="3078901" y="1638654"/>
            <a:ext cx="889826" cy="37226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8830" y="116632"/>
            <a:ext cx="8964488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endParaRPr lang="ru-RU" sz="2800" u="sng" dirty="0" smtClean="0"/>
          </a:p>
          <a:p>
            <a:pPr algn="ctr"/>
            <a:endParaRPr lang="ru-RU" sz="2800" u="sng" dirty="0" smtClean="0"/>
          </a:p>
          <a:p>
            <a:pPr algn="ctr"/>
            <a:endParaRPr lang="ru-RU" sz="2800" u="sng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830" y="2130376"/>
            <a:ext cx="3888432" cy="28931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Жесткий диск</a:t>
            </a:r>
          </a:p>
          <a:p>
            <a:pPr algn="ctr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винчестер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dirty="0" smtClean="0"/>
              <a:t>имеет большой объем памяти, он встроен внутрь системного блока и постоянно находится там.</a:t>
            </a:r>
            <a:endParaRPr lang="ru-RU" sz="2600" dirty="0"/>
          </a:p>
        </p:txBody>
      </p:sp>
      <p:sp>
        <p:nvSpPr>
          <p:cNvPr id="3" name="TextBox 2"/>
          <p:cNvSpPr txBox="1"/>
          <p:nvPr/>
        </p:nvSpPr>
        <p:spPr>
          <a:xfrm>
            <a:off x="123270" y="188640"/>
            <a:ext cx="8892480" cy="1446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Магнитные диски </a:t>
            </a:r>
            <a:r>
              <a:rPr lang="ru-RU" sz="2800" b="1" dirty="0" smtClean="0">
                <a:solidFill>
                  <a:srgbClr val="C00000"/>
                </a:solidFill>
              </a:rPr>
              <a:t>– </a:t>
            </a:r>
            <a:r>
              <a:rPr lang="ru-RU" sz="2800" dirty="0" smtClean="0"/>
              <a:t>это диски из пластика или металла, покрытые магнитным веществом.</a:t>
            </a:r>
          </a:p>
          <a:p>
            <a:pPr algn="ctr"/>
            <a:r>
              <a:rPr lang="ru-RU" sz="2800" dirty="0" smtClean="0"/>
              <a:t>Магнитные диски бывают  </a:t>
            </a:r>
            <a:r>
              <a:rPr lang="ru-RU" sz="2800" u="sng" dirty="0" smtClean="0">
                <a:solidFill>
                  <a:srgbClr val="C00000"/>
                </a:solidFill>
              </a:rPr>
              <a:t>жесткие</a:t>
            </a:r>
            <a:r>
              <a:rPr lang="ru-RU" sz="2800" dirty="0" smtClean="0"/>
              <a:t> и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u="sng" dirty="0" smtClean="0">
                <a:solidFill>
                  <a:srgbClr val="C00000"/>
                </a:solidFill>
              </a:rPr>
              <a:t>гибкие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302598" y="2130378"/>
            <a:ext cx="4753627" cy="28931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Гибкие диски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dirty="0" smtClean="0"/>
              <a:t>(</a:t>
            </a:r>
            <a:r>
              <a:rPr lang="ru-RU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дискеты</a:t>
            </a:r>
            <a:r>
              <a:rPr lang="ru-RU" sz="2600" dirty="0" smtClean="0"/>
              <a:t>) - вставляются в системный блок вручную через дисководы.  </a:t>
            </a:r>
            <a:r>
              <a:rPr lang="ru-RU" sz="2600" i="1" dirty="0" smtClean="0">
                <a:solidFill>
                  <a:srgbClr val="C00000"/>
                </a:solidFill>
              </a:rPr>
              <a:t>Дискеты</a:t>
            </a:r>
            <a:r>
              <a:rPr lang="ru-RU" sz="2600" dirty="0" smtClean="0"/>
              <a:t> имеют очень маленький объем памяти и в настоящее время практически не используются.</a:t>
            </a:r>
            <a:endParaRPr lang="ru-RU" sz="2600" dirty="0"/>
          </a:p>
        </p:txBody>
      </p:sp>
      <p:pic>
        <p:nvPicPr>
          <p:cNvPr id="6" name="Рисунок 5" descr="жесткий диск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45238">
            <a:off x="770682" y="5173255"/>
            <a:ext cx="2103247" cy="14631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02599" y="6525095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800 килобайт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817915" y="6488668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2880 килобайт</a:t>
            </a:r>
            <a:endParaRPr lang="ru-RU" b="1" dirty="0"/>
          </a:p>
        </p:txBody>
      </p:sp>
      <p:pic>
        <p:nvPicPr>
          <p:cNvPr id="14" name="Рисунок 13" descr="iCA7PLSJX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28192" y="5425276"/>
            <a:ext cx="1025962" cy="1068710"/>
          </a:xfrm>
          <a:prstGeom prst="rect">
            <a:avLst/>
          </a:prstGeom>
        </p:spPr>
      </p:pic>
      <p:pic>
        <p:nvPicPr>
          <p:cNvPr id="15" name="Рисунок 14" descr="iCASFWAB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98118" y="4997871"/>
            <a:ext cx="1584176" cy="1594808"/>
          </a:xfrm>
          <a:prstGeom prst="rect">
            <a:avLst/>
          </a:prstGeom>
        </p:spPr>
      </p:pic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Оптические диски </a:t>
            </a:r>
            <a:r>
              <a:rPr lang="ru-RU" sz="2800" b="1" dirty="0" smtClean="0">
                <a:solidFill>
                  <a:schemeClr val="tx1"/>
                </a:solidFill>
              </a:rPr>
              <a:t>– </a:t>
            </a:r>
            <a:r>
              <a:rPr lang="ru-RU" sz="2800" dirty="0" smtClean="0">
                <a:solidFill>
                  <a:schemeClr val="tx1"/>
                </a:solidFill>
              </a:rPr>
              <a:t>в основном используются для записи игр, программ, фильмов, музыки,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то есть для записи информации, которая требует длительного хранения.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Для чтения и записи дисков необходим дисковод, который подключается к системному блоку.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info.sibnet.ru/ni/312/312369b_1312886504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996952"/>
            <a:ext cx="1728192" cy="1348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0" name="Picture 4" descr="http://im2-tub-ru.yandex.net/i?id=279426646-42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7944" y="3068960"/>
            <a:ext cx="1628775" cy="1428750"/>
          </a:xfrm>
          <a:prstGeom prst="rect">
            <a:avLst/>
          </a:prstGeom>
          <a:noFill/>
        </p:spPr>
      </p:pic>
      <p:pic>
        <p:nvPicPr>
          <p:cNvPr id="9222" name="Picture 6" descr="http://im2-tub-ru.yandex.net/i?id=488418320-45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67944" y="4725144"/>
            <a:ext cx="1543050" cy="1428750"/>
          </a:xfrm>
          <a:prstGeom prst="rect">
            <a:avLst/>
          </a:prstGeom>
          <a:noFill/>
        </p:spPr>
      </p:pic>
      <p:pic>
        <p:nvPicPr>
          <p:cNvPr id="9224" name="Picture 8" descr="http://im4-tub-ru.yandex.net/i?id=171764578-67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72200" y="2996952"/>
            <a:ext cx="1428750" cy="1428750"/>
          </a:xfrm>
          <a:prstGeom prst="rect">
            <a:avLst/>
          </a:prstGeom>
          <a:noFill/>
        </p:spPr>
      </p:pic>
      <p:pic>
        <p:nvPicPr>
          <p:cNvPr id="8" name="Рисунок 7" descr="iCAC2DM9X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EDF1F2"/>
              </a:clrFrom>
              <a:clrTo>
                <a:srgbClr val="EDF1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4725144"/>
            <a:ext cx="1428750" cy="1428750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10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2376264"/>
            <a:ext cx="5790808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22322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Переносить информацию с одного компьютера на другой удобно </a:t>
            </a:r>
            <a:r>
              <a:rPr lang="ru-RU" sz="2800" b="1" dirty="0" smtClean="0">
                <a:solidFill>
                  <a:srgbClr val="C00000"/>
                </a:solidFill>
              </a:rPr>
              <a:t>с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флэшек, карт памяти и переносных жестких дисков</a:t>
            </a:r>
            <a:r>
              <a:rPr lang="ru-RU" sz="2800" b="1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Эти устройства удобнее хранить и они имеют достаточно большой объем памяти.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 </a:t>
            </a:r>
            <a:r>
              <a:rPr lang="ru-RU" sz="2800" b="1" dirty="0" smtClean="0">
                <a:solidFill>
                  <a:schemeClr val="tx1"/>
                </a:solidFill>
              </a:rPr>
              <a:t>– </a:t>
            </a:r>
            <a:r>
              <a:rPr lang="ru-RU" sz="2800" dirty="0"/>
              <a:t>устройство для визуального воспроизведения символьной и графической информации. Служит в качестве устройства вывода</a:t>
            </a:r>
            <a:r>
              <a:rPr lang="ru-RU" sz="2800" dirty="0" smtClean="0"/>
              <a:t>.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33" y="2996952"/>
            <a:ext cx="3428952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996952"/>
            <a:ext cx="32766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Клавиатура </a:t>
            </a:r>
            <a:r>
              <a:rPr lang="ru-RU" sz="2800" b="1" dirty="0" smtClean="0">
                <a:solidFill>
                  <a:schemeClr val="tx1"/>
                </a:solidFill>
              </a:rPr>
              <a:t>– </a:t>
            </a:r>
            <a:r>
              <a:rPr lang="ru-RU" sz="2800" dirty="0"/>
              <a:t>устройство </a:t>
            </a:r>
            <a:r>
              <a:rPr lang="ru-RU" sz="2800" dirty="0" smtClean="0"/>
              <a:t>ввода числовой и текстовой информации.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09" y="2806044"/>
            <a:ext cx="50292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6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 </a:t>
            </a:r>
            <a:r>
              <a:rPr lang="ru-RU" sz="2800" b="1" dirty="0" smtClean="0">
                <a:solidFill>
                  <a:schemeClr val="tx1"/>
                </a:solidFill>
              </a:rPr>
              <a:t>– дополнительное устройство управления курсором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068960"/>
            <a:ext cx="3088178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416" y="4149080"/>
            <a:ext cx="2776973" cy="203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76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72008"/>
            <a:ext cx="8784976" cy="18448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361950" algn="just"/>
            <a:r>
              <a:rPr lang="ru-RU" sz="2800" b="1" dirty="0" smtClean="0"/>
              <a:t>Кроме основных устройств к компьютеру можно подключать много дополнительных, которые необходимы для работы с разными видами информации.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504" y="2060848"/>
            <a:ext cx="4176464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Принтер</a:t>
            </a:r>
          </a:p>
          <a:p>
            <a:pPr algn="ctr"/>
            <a:r>
              <a:rPr lang="ru-RU" sz="2800" dirty="0" smtClean="0"/>
              <a:t> – служит 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2800" i="1" dirty="0" smtClean="0"/>
              <a:t> 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вывода</a:t>
            </a:r>
            <a:r>
              <a:rPr lang="ru-RU" sz="2800" i="1" dirty="0" smtClean="0"/>
              <a:t> </a:t>
            </a:r>
            <a:r>
              <a:rPr lang="ru-RU" sz="2800" dirty="0" smtClean="0"/>
              <a:t>различной информации на бумагу. Существует три типа принтеров: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матричный, струйный и лазерный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27984" y="2060848"/>
            <a:ext cx="4644008" cy="33843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Сканер</a:t>
            </a:r>
          </a:p>
          <a:p>
            <a:pPr algn="ctr"/>
            <a:r>
              <a:rPr lang="ru-RU" sz="2800" dirty="0" smtClean="0"/>
              <a:t> – служит 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ввода </a:t>
            </a:r>
            <a:r>
              <a:rPr lang="ru-RU" sz="2800" dirty="0" smtClean="0"/>
              <a:t>текстовой и графической информации в память компьютера.</a:t>
            </a:r>
          </a:p>
          <a:p>
            <a:pPr algn="ctr"/>
            <a:r>
              <a:rPr lang="ru-RU" sz="2800" dirty="0" smtClean="0"/>
              <a:t>Существует два типа сканеров: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ручной и планшетный.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сканер2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29921">
            <a:off x="6942520" y="5590259"/>
            <a:ext cx="1678668" cy="1167607"/>
          </a:xfrm>
          <a:prstGeom prst="rect">
            <a:avLst/>
          </a:prstGeom>
        </p:spPr>
      </p:pic>
      <p:pic>
        <p:nvPicPr>
          <p:cNvPr id="8" name="Рисунок 7" descr="принтер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95536" y="4941168"/>
            <a:ext cx="1728192" cy="1728192"/>
          </a:xfrm>
          <a:prstGeom prst="rect">
            <a:avLst/>
          </a:prstGeom>
        </p:spPr>
      </p:pic>
      <p:pic>
        <p:nvPicPr>
          <p:cNvPr id="10" name="Рисунок 9" descr="сканер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5589240"/>
            <a:ext cx="576064" cy="1038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476672"/>
            <a:ext cx="8352928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Плоттер или графопостроитель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для вывода графической информации (чертежей, рисунков) на бумагу больших размеров.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графопостроитель-плоттер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20888"/>
            <a:ext cx="4506622" cy="3312368"/>
          </a:xfrm>
          <a:prstGeom prst="rect">
            <a:avLst/>
          </a:prstGeom>
        </p:spPr>
      </p:pic>
      <p:pic>
        <p:nvPicPr>
          <p:cNvPr id="4" name="Рисунок 3" descr="плоттер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2564904"/>
            <a:ext cx="4253458" cy="3036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65720"/>
            <a:ext cx="8496944" cy="1823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Устройства для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управления  объектами в программах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Эти устройства облегчают процесс управления компьютером.  Бывают проводные и оптические.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манип2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95536" y="1988840"/>
            <a:ext cx="1797180" cy="1656184"/>
          </a:xfrm>
          <a:prstGeom prst="rect">
            <a:avLst/>
          </a:prstGeom>
        </p:spPr>
      </p:pic>
      <p:pic>
        <p:nvPicPr>
          <p:cNvPr id="4" name="Рисунок 3" descr="манип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9" y="4347989"/>
            <a:ext cx="1656184" cy="1656184"/>
          </a:xfrm>
          <a:prstGeom prst="rect">
            <a:avLst/>
          </a:prstGeom>
        </p:spPr>
      </p:pic>
      <p:pic>
        <p:nvPicPr>
          <p:cNvPr id="5" name="Рисунок 4" descr="манип4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80" y="2204864"/>
            <a:ext cx="2179189" cy="1656184"/>
          </a:xfrm>
          <a:prstGeom prst="rect">
            <a:avLst/>
          </a:prstGeom>
        </p:spPr>
      </p:pic>
      <p:pic>
        <p:nvPicPr>
          <p:cNvPr id="6" name="Рисунок 5" descr="манип5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4509120"/>
            <a:ext cx="2304256" cy="1536171"/>
          </a:xfrm>
          <a:prstGeom prst="rect">
            <a:avLst/>
          </a:prstGeom>
        </p:spPr>
      </p:pic>
      <p:pic>
        <p:nvPicPr>
          <p:cNvPr id="7" name="Рисунок 6" descr="мышка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16" y="2204864"/>
            <a:ext cx="1728192" cy="1728192"/>
          </a:xfrm>
          <a:prstGeom prst="rect">
            <a:avLst/>
          </a:prstGeom>
        </p:spPr>
      </p:pic>
      <p:pic>
        <p:nvPicPr>
          <p:cNvPr id="9" name="Рисунок 8" descr="трэкбол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EAE8ED"/>
              </a:clrFrom>
              <a:clrTo>
                <a:srgbClr val="EAE8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4365104"/>
            <a:ext cx="1935088" cy="168513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7584" y="3645024"/>
            <a:ext cx="1622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Световое перо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3645024"/>
            <a:ext cx="1156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Джойстик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6021288"/>
            <a:ext cx="1156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Джойстик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6021288"/>
            <a:ext cx="1764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Мышь-перчатка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6296" y="6021288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Трекбол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6216" y="3645024"/>
            <a:ext cx="1968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Мышь оптическая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03" y="1675074"/>
            <a:ext cx="3931929" cy="2211710"/>
          </a:xfrm>
          <a:prstGeom prst="rect">
            <a:avLst/>
          </a:prstGeom>
        </p:spPr>
      </p:pic>
      <p:pic>
        <p:nvPicPr>
          <p:cNvPr id="13" name="Рисунок 12" descr="ПОД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B4DF"/>
              </a:clrFrom>
              <a:clrTo>
                <a:srgbClr val="FDB4D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flipH="1">
            <a:off x="2483768" y="3068960"/>
            <a:ext cx="1584176" cy="1440160"/>
          </a:xfrm>
          <a:prstGeom prst="rect">
            <a:avLst/>
          </a:prstGeom>
        </p:spPr>
      </p:pic>
      <p:pic>
        <p:nvPicPr>
          <p:cNvPr id="5" name="Рисунок 4" descr="ПОДАРОК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2000" contrast="-27000"/>
          </a:blip>
          <a:stretch>
            <a:fillRect/>
          </a:stretch>
        </p:blipFill>
        <p:spPr>
          <a:xfrm rot="20968913">
            <a:off x="1934504" y="4153700"/>
            <a:ext cx="1791168" cy="176746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Выноска-облако 3"/>
          <p:cNvSpPr/>
          <p:nvPr/>
        </p:nvSpPr>
        <p:spPr>
          <a:xfrm>
            <a:off x="3851920" y="260648"/>
            <a:ext cx="5112568" cy="2520281"/>
          </a:xfrm>
          <a:prstGeom prst="cloudCallout">
            <a:avLst>
              <a:gd name="adj1" fmla="val -59776"/>
              <a:gd name="adj2" fmla="val 50586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  <a:alpha val="24000"/>
                </a:schemeClr>
              </a:gs>
              <a:gs pos="100000">
                <a:schemeClr val="accent5">
                  <a:lumMod val="40000"/>
                  <a:lumOff val="60000"/>
                  <a:alpha val="71000"/>
                </a:schemeClr>
              </a:gs>
              <a:gs pos="100000">
                <a:srgbClr val="FFEBFA"/>
              </a:gs>
            </a:gsLst>
            <a:path path="circle">
              <a:fillToRect t="100000" r="100000"/>
            </a:path>
            <a:tileRect l="-100000" b="-100000"/>
          </a:gradFill>
          <a:ln cmpd="dbl">
            <a:solidFill>
              <a:schemeClr val="accent2">
                <a:lumMod val="75000"/>
              </a:schemeClr>
            </a:solidFill>
            <a:prstDash val="sysDot"/>
            <a:beve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зачем мне столько компьютеров?</a:t>
            </a:r>
          </a:p>
          <a:p>
            <a:pPr algn="ctr"/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292080" y="2708920"/>
            <a:ext cx="3851920" cy="1970427"/>
          </a:xfrm>
          <a:prstGeom prst="cloudCallout">
            <a:avLst>
              <a:gd name="adj1" fmla="val -95642"/>
              <a:gd name="adj2" fmla="val -35015"/>
            </a:avLst>
          </a:prstGeom>
          <a:gradFill flip="none" rotWithShape="1">
            <a:gsLst>
              <a:gs pos="24000">
                <a:schemeClr val="accent5">
                  <a:lumMod val="40000"/>
                  <a:lumOff val="60000"/>
                  <a:alpha val="60000"/>
                </a:schemeClr>
              </a:gs>
              <a:gs pos="87000">
                <a:schemeClr val="accent1">
                  <a:tint val="23500"/>
                  <a:satMod val="160000"/>
                  <a:alpha val="4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5"/>
            </a:solidFill>
            <a:prstDash val="sysDot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Что-то  Мишка задумал…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5400092" y="4730321"/>
            <a:ext cx="3635896" cy="1840869"/>
          </a:xfrm>
          <a:prstGeom prst="cloudCallout">
            <a:avLst>
              <a:gd name="adj1" fmla="val -78224"/>
              <a:gd name="adj2" fmla="val -106277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50000"/>
                </a:schemeClr>
              </a:gs>
              <a:gs pos="87000">
                <a:schemeClr val="accent1">
                  <a:tint val="23500"/>
                  <a:satMod val="160000"/>
                  <a:alpha val="4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5"/>
            </a:solidFill>
            <a:prstDash val="sysDot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может  </a:t>
            </a:r>
          </a:p>
          <a:p>
            <a:pPr algn="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что-то перепутал?</a:t>
            </a:r>
          </a:p>
        </p:txBody>
      </p:sp>
      <p:pic>
        <p:nvPicPr>
          <p:cNvPr id="6" name="Рисунок 5" descr="ПОД3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DB4DF"/>
              </a:clrFrom>
              <a:clrTo>
                <a:srgbClr val="FDB4DF">
                  <a:alpha val="0"/>
                </a:srgbClr>
              </a:clrTo>
            </a:clrChange>
            <a:lum bright="-9000" contrast="-23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98660" y="2147857"/>
            <a:ext cx="3168353" cy="25649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 descr="ПОД2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14000" contrast="6000"/>
          </a:blip>
          <a:stretch>
            <a:fillRect/>
          </a:stretch>
        </p:blipFill>
        <p:spPr>
          <a:xfrm rot="21276819">
            <a:off x="2812872" y="3003690"/>
            <a:ext cx="2078095" cy="161510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4716016" y="332656"/>
            <a:ext cx="4176464" cy="2520280"/>
            <a:chOff x="4644008" y="4077072"/>
            <a:chExt cx="4176464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644008" y="4077072"/>
              <a:ext cx="4176464" cy="2520280"/>
            </a:xfrm>
            <a:prstGeom prst="roundRect">
              <a:avLst/>
            </a:prstGeom>
            <a:grpFill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Ввод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мультимедийной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информации. </a:t>
              </a:r>
              <a:endPara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1" name="Рисунок 10" descr="камера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164288" y="5013176"/>
              <a:ext cx="1368152" cy="1368152"/>
            </a:xfrm>
            <a:prstGeom prst="rect">
              <a:avLst/>
            </a:prstGeom>
            <a:grpFill/>
          </p:spPr>
        </p:pic>
        <p:sp>
          <p:nvSpPr>
            <p:cNvPr id="12" name="TextBox 11"/>
            <p:cNvSpPr txBox="1"/>
            <p:nvPr/>
          </p:nvSpPr>
          <p:spPr>
            <a:xfrm>
              <a:off x="5508104" y="6165304"/>
              <a:ext cx="1407116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Web-</a:t>
              </a:r>
              <a:r>
                <a:rPr lang="ru-RU" dirty="0" smtClean="0"/>
                <a:t>камера</a:t>
              </a:r>
              <a:endParaRPr lang="ru-RU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16016" y="3068960"/>
            <a:ext cx="4176464" cy="3528392"/>
            <a:chOff x="4644008" y="332656"/>
            <a:chExt cx="4176464" cy="352839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644008" y="332656"/>
              <a:ext cx="4176464" cy="3528392"/>
            </a:xfrm>
            <a:prstGeom prst="roundRect">
              <a:avLst/>
            </a:prstGeom>
            <a:grpFill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Вывод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мультимедийной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информации с компьютера на  экран. </a:t>
              </a:r>
              <a:endPara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" name="Рисунок 5" descr="проектор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652120" y="2204864"/>
              <a:ext cx="2088232" cy="1296144"/>
            </a:xfrm>
            <a:prstGeom prst="rect">
              <a:avLst/>
            </a:prstGeom>
            <a:grpFill/>
          </p:spPr>
        </p:pic>
        <p:sp>
          <p:nvSpPr>
            <p:cNvPr id="14" name="TextBox 13"/>
            <p:cNvSpPr txBox="1"/>
            <p:nvPr/>
          </p:nvSpPr>
          <p:spPr>
            <a:xfrm>
              <a:off x="5496857" y="3429000"/>
              <a:ext cx="2459519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Мультимедиапроектор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1520" y="3068960"/>
            <a:ext cx="4104456" cy="3528392"/>
            <a:chOff x="323528" y="332656"/>
            <a:chExt cx="4104456" cy="352839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23528" y="332656"/>
              <a:ext cx="4104456" cy="3528392"/>
            </a:xfrm>
            <a:prstGeom prst="roundRect">
              <a:avLst/>
            </a:prstGeom>
            <a:grpFill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Вывод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звуковой</a:t>
              </a:r>
              <a:r>
                <a:rPr lang="ru-RU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информации</a:t>
              </a:r>
              <a:endPara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Рисунок 2" descr="микроф и наушн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544" y="1556792"/>
              <a:ext cx="1224136" cy="1224136"/>
            </a:xfrm>
            <a:prstGeom prst="rect">
              <a:avLst/>
            </a:prstGeom>
            <a:grpFill/>
          </p:spPr>
        </p:pic>
        <p:pic>
          <p:nvPicPr>
            <p:cNvPr id="4" name="Рисунок 3" descr="колонки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9672" y="1484784"/>
              <a:ext cx="2328863" cy="1905000"/>
            </a:xfrm>
            <a:prstGeom prst="rect">
              <a:avLst/>
            </a:prstGeom>
            <a:grpFill/>
          </p:spPr>
        </p:pic>
        <p:sp>
          <p:nvSpPr>
            <p:cNvPr id="15" name="TextBox 14"/>
            <p:cNvSpPr txBox="1"/>
            <p:nvPr/>
          </p:nvSpPr>
          <p:spPr>
            <a:xfrm>
              <a:off x="1115616" y="3429000"/>
              <a:ext cx="211859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Наушники, колонки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51520" y="332656"/>
            <a:ext cx="4104456" cy="2520280"/>
            <a:chOff x="251520" y="332656"/>
            <a:chExt cx="4104456" cy="2520280"/>
          </a:xfrm>
          <a:solidFill>
            <a:schemeClr val="accent2">
              <a:lumMod val="40000"/>
              <a:lumOff val="60000"/>
            </a:schemeClr>
          </a:solidFill>
        </p:grpSpPr>
        <p:grpSp>
          <p:nvGrpSpPr>
            <p:cNvPr id="17" name="Группа 16"/>
            <p:cNvGrpSpPr/>
            <p:nvPr/>
          </p:nvGrpSpPr>
          <p:grpSpPr>
            <a:xfrm>
              <a:off x="251520" y="332656"/>
              <a:ext cx="4104456" cy="2520280"/>
              <a:chOff x="323528" y="4077072"/>
              <a:chExt cx="4104456" cy="2520280"/>
            </a:xfrm>
            <a:grpFill/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323528" y="4077072"/>
                <a:ext cx="4104456" cy="2520280"/>
              </a:xfrm>
              <a:prstGeom prst="roundRect">
                <a:avLst/>
              </a:prstGeom>
              <a:grpFill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Ввод</a:t>
                </a:r>
                <a:r>
                  <a:rPr lang="ru-RU" sz="2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ru-RU" sz="2800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звуковой</a:t>
                </a:r>
                <a:r>
                  <a:rPr lang="ru-RU" sz="2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информации</a:t>
                </a:r>
                <a:endParaRPr lang="ru-RU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pic>
            <p:nvPicPr>
              <p:cNvPr id="8" name="Рисунок 7" descr="микрофон.jpg"/>
              <p:cNvPicPr>
                <a:picLocks noChangeAspect="1"/>
              </p:cNvPicPr>
              <p:nvPr/>
            </p:nvPicPr>
            <p:blipFill>
              <a:blip r:embed="rId6" cstate="email">
                <a:clrChange>
                  <a:clrFrom>
                    <a:srgbClr val="FCFCFC"/>
                  </a:clrFrom>
                  <a:clrTo>
                    <a:srgbClr val="FCFCFC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9592" y="5301208"/>
                <a:ext cx="936104" cy="792568"/>
              </a:xfrm>
              <a:prstGeom prst="rect">
                <a:avLst/>
              </a:prstGeom>
              <a:grpFill/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1763688" y="6165304"/>
                <a:ext cx="1247457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Микрофон</a:t>
                </a:r>
                <a:endParaRPr lang="ru-RU" dirty="0"/>
              </a:p>
            </p:txBody>
          </p:sp>
        </p:grpSp>
        <p:pic>
          <p:nvPicPr>
            <p:cNvPr id="21" name="Picture 9" descr="C:\Users\Лилия\Desktop\комп\533px-Mik_p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15816" y="1412776"/>
              <a:ext cx="1185732" cy="1368152"/>
            </a:xfrm>
            <a:prstGeom prst="rect">
              <a:avLst/>
            </a:prstGeom>
            <a:grpFill/>
            <a:ex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65720"/>
            <a:ext cx="8496944" cy="1823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Современные модели компьютеров: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планшетный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2409825" cy="1895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449" y="3947258"/>
            <a:ext cx="4662894" cy="247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65720"/>
            <a:ext cx="8496944" cy="1823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Современные модели компьютеров: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моноблоки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7" y="2320441"/>
            <a:ext cx="3913654" cy="3998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320441"/>
            <a:ext cx="51054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7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>
            <a:off x="7219666" y="2142699"/>
            <a:ext cx="1872017" cy="1919784"/>
          </a:xfrm>
          <a:custGeom>
            <a:avLst/>
            <a:gdLst>
              <a:gd name="connsiteX0" fmla="*/ 1678674 w 1872017"/>
              <a:gd name="connsiteY0" fmla="*/ 641444 h 1919784"/>
              <a:gd name="connsiteX1" fmla="*/ 1760561 w 1872017"/>
              <a:gd name="connsiteY1" fmla="*/ 286602 h 1919784"/>
              <a:gd name="connsiteX2" fmla="*/ 1637731 w 1872017"/>
              <a:gd name="connsiteY2" fmla="*/ 122829 h 1919784"/>
              <a:gd name="connsiteX3" fmla="*/ 1842447 w 1872017"/>
              <a:gd name="connsiteY3" fmla="*/ 996286 h 1919784"/>
              <a:gd name="connsiteX4" fmla="*/ 1815152 w 1872017"/>
              <a:gd name="connsiteY4" fmla="*/ 1228298 h 1919784"/>
              <a:gd name="connsiteX5" fmla="*/ 1815152 w 1872017"/>
              <a:gd name="connsiteY5" fmla="*/ 1678674 h 1919784"/>
              <a:gd name="connsiteX6" fmla="*/ 1555844 w 1872017"/>
              <a:gd name="connsiteY6" fmla="*/ 1910686 h 1919784"/>
              <a:gd name="connsiteX7" fmla="*/ 1214650 w 1872017"/>
              <a:gd name="connsiteY7" fmla="*/ 1733265 h 1919784"/>
              <a:gd name="connsiteX8" fmla="*/ 436728 w 1872017"/>
              <a:gd name="connsiteY8" fmla="*/ 1105468 h 1919784"/>
              <a:gd name="connsiteX9" fmla="*/ 232012 w 1872017"/>
              <a:gd name="connsiteY9" fmla="*/ 163773 h 1919784"/>
              <a:gd name="connsiteX10" fmla="*/ 0 w 1872017"/>
              <a:gd name="connsiteY10" fmla="*/ 122829 h 191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2017" h="1919784">
                <a:moveTo>
                  <a:pt x="1678674" y="641444"/>
                </a:moveTo>
                <a:cubicBezTo>
                  <a:pt x="1723029" y="507241"/>
                  <a:pt x="1767385" y="373038"/>
                  <a:pt x="1760561" y="286602"/>
                </a:cubicBezTo>
                <a:cubicBezTo>
                  <a:pt x="1753737" y="200166"/>
                  <a:pt x="1624083" y="4548"/>
                  <a:pt x="1637731" y="122829"/>
                </a:cubicBezTo>
                <a:cubicBezTo>
                  <a:pt x="1651379" y="241110"/>
                  <a:pt x="1812877" y="812041"/>
                  <a:pt x="1842447" y="996286"/>
                </a:cubicBezTo>
                <a:cubicBezTo>
                  <a:pt x="1872017" y="1180531"/>
                  <a:pt x="1819701" y="1114567"/>
                  <a:pt x="1815152" y="1228298"/>
                </a:cubicBezTo>
                <a:cubicBezTo>
                  <a:pt x="1810603" y="1342029"/>
                  <a:pt x="1858370" y="1564943"/>
                  <a:pt x="1815152" y="1678674"/>
                </a:cubicBezTo>
                <a:cubicBezTo>
                  <a:pt x="1771934" y="1792405"/>
                  <a:pt x="1655928" y="1901588"/>
                  <a:pt x="1555844" y="1910686"/>
                </a:cubicBezTo>
                <a:cubicBezTo>
                  <a:pt x="1455760" y="1919784"/>
                  <a:pt x="1401169" y="1867468"/>
                  <a:pt x="1214650" y="1733265"/>
                </a:cubicBezTo>
                <a:cubicBezTo>
                  <a:pt x="1028131" y="1599062"/>
                  <a:pt x="600501" y="1367050"/>
                  <a:pt x="436728" y="1105468"/>
                </a:cubicBezTo>
                <a:cubicBezTo>
                  <a:pt x="272955" y="843886"/>
                  <a:pt x="304800" y="327546"/>
                  <a:pt x="232012" y="163773"/>
                </a:cubicBezTo>
                <a:cubicBezTo>
                  <a:pt x="159224" y="0"/>
                  <a:pt x="79612" y="61414"/>
                  <a:pt x="0" y="122829"/>
                </a:cubicBezTo>
              </a:path>
            </a:pathLst>
          </a:cu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Лилия\Desktop\73638230_0_5140e_22044cf5_XL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017262" y="3933056"/>
            <a:ext cx="4126737" cy="237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21229902">
            <a:off x="5547834" y="2528197"/>
            <a:ext cx="3242390" cy="2254537"/>
          </a:xfrm>
          <a:prstGeom prst="rect">
            <a:avLst/>
          </a:prstGeom>
          <a:scene3d>
            <a:camera prst="isometricOffAxis2Top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i-tmb-0x" descr="http://im7-tub.yandex.net/i?id=153330860-0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96136" y="1700808"/>
            <a:ext cx="17956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  <a:scene3d>
            <a:camera prst="obliqueTopLeft"/>
            <a:lightRig rig="threePt" dir="t"/>
          </a:scene3d>
        </p:spPr>
      </p:pic>
      <p:pic>
        <p:nvPicPr>
          <p:cNvPr id="13" name="Picture 3" descr="F:\5 класс откр.урок\монитор9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2204864"/>
            <a:ext cx="1584176" cy="1518600"/>
          </a:xfrm>
          <a:prstGeom prst="rect">
            <a:avLst/>
          </a:prstGeom>
          <a:noFill/>
          <a:effectLst>
            <a:softEdge rad="31750"/>
          </a:effectLst>
          <a:scene3d>
            <a:camera prst="isometricOffAxis2Left"/>
            <a:lightRig rig="threePt" dir="t"/>
          </a:scene3d>
        </p:spPr>
      </p:pic>
      <p:pic>
        <p:nvPicPr>
          <p:cNvPr id="14" name="Picture 2" descr="http://www.deti.by/img/img_temp/gift_new_computer/logitech_deluxe_black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429000"/>
            <a:ext cx="1631942" cy="56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bliqueTopLeft"/>
            <a:lightRig rig="threePt" dir="t"/>
          </a:scene3d>
        </p:spPr>
      </p:pic>
      <p:pic>
        <p:nvPicPr>
          <p:cNvPr id="15" name="Picture 2" descr="http://quality-pc.pl/repository/product/b6a71ef1-baa5-4942-9728-bf2a402b0e45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48656">
            <a:off x="7975190" y="3742733"/>
            <a:ext cx="343034" cy="26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Выноска-облако 28"/>
          <p:cNvSpPr/>
          <p:nvPr/>
        </p:nvSpPr>
        <p:spPr>
          <a:xfrm>
            <a:off x="3867688" y="188640"/>
            <a:ext cx="4248472" cy="1584176"/>
          </a:xfrm>
          <a:prstGeom prst="cloudCallout">
            <a:avLst>
              <a:gd name="adj1" fmla="val -67687"/>
              <a:gd name="adj2" fmla="val 32313"/>
            </a:avLst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8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Вот теперь, все понятно!</a:t>
            </a:r>
            <a:endParaRPr lang="ru-RU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7209000" y="2564905"/>
            <a:ext cx="331388" cy="887980"/>
          </a:xfrm>
          <a:custGeom>
            <a:avLst/>
            <a:gdLst>
              <a:gd name="connsiteX0" fmla="*/ 0 w 402609"/>
              <a:gd name="connsiteY0" fmla="*/ 880281 h 880281"/>
              <a:gd name="connsiteX1" fmla="*/ 341194 w 402609"/>
              <a:gd name="connsiteY1" fmla="*/ 634621 h 880281"/>
              <a:gd name="connsiteX2" fmla="*/ 368489 w 402609"/>
              <a:gd name="connsiteY2" fmla="*/ 334370 h 880281"/>
              <a:gd name="connsiteX3" fmla="*/ 177421 w 402609"/>
              <a:gd name="connsiteY3" fmla="*/ 47767 h 880281"/>
              <a:gd name="connsiteX4" fmla="*/ 40943 w 402609"/>
              <a:gd name="connsiteY4" fmla="*/ 47767 h 880281"/>
              <a:gd name="connsiteX5" fmla="*/ 68238 w 402609"/>
              <a:gd name="connsiteY5" fmla="*/ 47767 h 880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609" h="880281">
                <a:moveTo>
                  <a:pt x="0" y="880281"/>
                </a:moveTo>
                <a:cubicBezTo>
                  <a:pt x="139889" y="802943"/>
                  <a:pt x="279779" y="725606"/>
                  <a:pt x="341194" y="634621"/>
                </a:cubicBezTo>
                <a:cubicBezTo>
                  <a:pt x="402609" y="543636"/>
                  <a:pt x="395784" y="432179"/>
                  <a:pt x="368489" y="334370"/>
                </a:cubicBezTo>
                <a:cubicBezTo>
                  <a:pt x="341194" y="236561"/>
                  <a:pt x="232012" y="95534"/>
                  <a:pt x="177421" y="47767"/>
                </a:cubicBezTo>
                <a:cubicBezTo>
                  <a:pt x="122830" y="0"/>
                  <a:pt x="40943" y="47767"/>
                  <a:pt x="40943" y="47767"/>
                </a:cubicBezTo>
                <a:lnTo>
                  <a:pt x="68238" y="47767"/>
                </a:lnTo>
              </a:path>
            </a:pathLst>
          </a:cu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7246961" y="2904698"/>
            <a:ext cx="777923" cy="903027"/>
          </a:xfrm>
          <a:custGeom>
            <a:avLst/>
            <a:gdLst>
              <a:gd name="connsiteX0" fmla="*/ 777923 w 777923"/>
              <a:gd name="connsiteY0" fmla="*/ 903027 h 903027"/>
              <a:gd name="connsiteX1" fmla="*/ 600502 w 777923"/>
              <a:gd name="connsiteY1" fmla="*/ 752902 h 903027"/>
              <a:gd name="connsiteX2" fmla="*/ 423081 w 777923"/>
              <a:gd name="connsiteY2" fmla="*/ 439003 h 903027"/>
              <a:gd name="connsiteX3" fmla="*/ 395785 w 777923"/>
              <a:gd name="connsiteY3" fmla="*/ 193344 h 903027"/>
              <a:gd name="connsiteX4" fmla="*/ 218364 w 777923"/>
              <a:gd name="connsiteY4" fmla="*/ 56866 h 903027"/>
              <a:gd name="connsiteX5" fmla="*/ 150126 w 777923"/>
              <a:gd name="connsiteY5" fmla="*/ 2275 h 903027"/>
              <a:gd name="connsiteX6" fmla="*/ 0 w 777923"/>
              <a:gd name="connsiteY6" fmla="*/ 43218 h 9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7923" h="903027">
                <a:moveTo>
                  <a:pt x="777923" y="903027"/>
                </a:moveTo>
                <a:cubicBezTo>
                  <a:pt x="718782" y="866633"/>
                  <a:pt x="659642" y="830239"/>
                  <a:pt x="600502" y="752902"/>
                </a:cubicBezTo>
                <a:cubicBezTo>
                  <a:pt x="541362" y="675565"/>
                  <a:pt x="457200" y="532263"/>
                  <a:pt x="423081" y="439003"/>
                </a:cubicBezTo>
                <a:cubicBezTo>
                  <a:pt x="388962" y="345743"/>
                  <a:pt x="429904" y="257033"/>
                  <a:pt x="395785" y="193344"/>
                </a:cubicBezTo>
                <a:cubicBezTo>
                  <a:pt x="361666" y="129655"/>
                  <a:pt x="259307" y="88711"/>
                  <a:pt x="218364" y="56866"/>
                </a:cubicBezTo>
                <a:cubicBezTo>
                  <a:pt x="177421" y="25021"/>
                  <a:pt x="186520" y="4550"/>
                  <a:pt x="150126" y="2275"/>
                </a:cubicBezTo>
                <a:cubicBezTo>
                  <a:pt x="113732" y="0"/>
                  <a:pt x="56866" y="21609"/>
                  <a:pt x="0" y="43218"/>
                </a:cubicBezTo>
              </a:path>
            </a:pathLst>
          </a:cu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157231" y="1844824"/>
            <a:ext cx="5926937" cy="4555022"/>
            <a:chOff x="157231" y="1844824"/>
            <a:chExt cx="5926937" cy="4555022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259632" y="1844824"/>
              <a:ext cx="482453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400" b="1" dirty="0" smtClean="0"/>
                <a:t>Компьютер, как и человек может выполнять с информацией разные действия (Какие?).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7231" y="3075859"/>
              <a:ext cx="4860032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ru-RU" sz="2400" b="1" dirty="0" smtClean="0"/>
                <a:t>Устройства компьютера делятся на группы по назначению: устройства ввода, вывода, хранения и  обработки информации. Все устройства подключаются к компьютеру через специальные разъемы на системном блоке. </a:t>
              </a:r>
              <a:endParaRPr lang="ru-RU" sz="2400" b="1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79" y="188640"/>
            <a:ext cx="3071113" cy="16880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" grpId="0" animBg="1"/>
      <p:bldP spid="29" grpId="0" animBg="1"/>
      <p:bldP spid="31" grpId="0" animBg="1"/>
      <p:bldP spid="3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5292080" y="1603444"/>
            <a:ext cx="3240360" cy="2824057"/>
            <a:chOff x="5292080" y="1603444"/>
            <a:chExt cx="3240360" cy="2824057"/>
          </a:xfrm>
        </p:grpSpPr>
        <p:sp>
          <p:nvSpPr>
            <p:cNvPr id="10" name="Стрелка вниз 9"/>
            <p:cNvSpPr/>
            <p:nvPr/>
          </p:nvSpPr>
          <p:spPr>
            <a:xfrm>
              <a:off x="6376147" y="1603444"/>
              <a:ext cx="622954" cy="168154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5292080" y="3339133"/>
              <a:ext cx="3240360" cy="108836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Дополнительные устройства</a:t>
              </a:r>
              <a:endPara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sp>
        <p:nvSpPr>
          <p:cNvPr id="9" name="Стрелка вниз 8"/>
          <p:cNvSpPr/>
          <p:nvPr/>
        </p:nvSpPr>
        <p:spPr>
          <a:xfrm rot="2411598">
            <a:off x="4572427" y="1922686"/>
            <a:ext cx="622954" cy="165303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3140968" cy="3140968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822676" y="908720"/>
            <a:ext cx="3528392" cy="14148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3070" y="3329608"/>
            <a:ext cx="3118656" cy="1088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Основные устройства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57027" y="6237312"/>
            <a:ext cx="2354717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Далее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6713" y="6216699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&lt;&lt;&lt;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Меню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252905" y="156186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Click r:id="" action="ppaction://noaction"/>
          </p:cNvPr>
          <p:cNvSpPr/>
          <p:nvPr/>
        </p:nvSpPr>
        <p:spPr>
          <a:xfrm>
            <a:off x="252905" y="664939"/>
            <a:ext cx="431951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252905" y="1173692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>
            <a:hlinkClick r:id="" action="ppaction://noaction"/>
          </p:cNvPr>
          <p:cNvSpPr/>
          <p:nvPr/>
        </p:nvSpPr>
        <p:spPr>
          <a:xfrm>
            <a:off x="244876" y="1682445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244876" y="2191198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244876" y="2699951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195999" y="3208704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195999" y="3717457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>
            <a:hlinkClick r:id="rId6" action="ppaction://hlinksldjump"/>
          </p:cNvPr>
          <p:cNvSpPr/>
          <p:nvPr/>
        </p:nvSpPr>
        <p:spPr>
          <a:xfrm>
            <a:off x="195999" y="4226210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" action="ppaction://noaction"/>
          </p:cNvPr>
          <p:cNvSpPr/>
          <p:nvPr/>
        </p:nvSpPr>
        <p:spPr>
          <a:xfrm>
            <a:off x="195999" y="4734963"/>
            <a:ext cx="545763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" action="ppaction://noaction"/>
          </p:cNvPr>
          <p:cNvSpPr/>
          <p:nvPr/>
        </p:nvSpPr>
        <p:spPr>
          <a:xfrm>
            <a:off x="191830" y="5243712"/>
            <a:ext cx="55410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884368" y="159347"/>
            <a:ext cx="1151452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Схема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9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2227" y="156186"/>
            <a:ext cx="77768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Собери компьютер для Маши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12849"/>
            <a:ext cx="5587178" cy="3392215"/>
          </a:xfrm>
          <a:prstGeom prst="rect">
            <a:avLst/>
          </a:prstGeom>
        </p:spPr>
      </p:pic>
      <p:sp>
        <p:nvSpPr>
          <p:cNvPr id="6" name="Скругленный прямоугольник 5">
            <a:hlinkClick r:id="" action="ppaction://noaction"/>
          </p:cNvPr>
          <p:cNvSpPr/>
          <p:nvPr/>
        </p:nvSpPr>
        <p:spPr>
          <a:xfrm>
            <a:off x="1185366" y="2703696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1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" action="ppaction://noaction"/>
          </p:cNvPr>
          <p:cNvSpPr/>
          <p:nvPr/>
        </p:nvSpPr>
        <p:spPr>
          <a:xfrm>
            <a:off x="1185366" y="3292632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2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" action="ppaction://noaction"/>
          </p:cNvPr>
          <p:cNvSpPr/>
          <p:nvPr/>
        </p:nvSpPr>
        <p:spPr>
          <a:xfrm>
            <a:off x="1185366" y="3881568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3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" action="ppaction://noaction"/>
          </p:cNvPr>
          <p:cNvSpPr/>
          <p:nvPr/>
        </p:nvSpPr>
        <p:spPr>
          <a:xfrm>
            <a:off x="1185366" y="4470504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4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>
            <a:hlinkClick r:id="" action="ppaction://noaction"/>
          </p:cNvPr>
          <p:cNvSpPr/>
          <p:nvPr/>
        </p:nvSpPr>
        <p:spPr>
          <a:xfrm>
            <a:off x="1185366" y="5059440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5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>
            <a:hlinkClick r:id="" action="ppaction://noaction"/>
          </p:cNvPr>
          <p:cNvSpPr/>
          <p:nvPr/>
        </p:nvSpPr>
        <p:spPr>
          <a:xfrm>
            <a:off x="1185366" y="5648376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6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>
            <a:hlinkClick r:id="" action="ppaction://noaction"/>
          </p:cNvPr>
          <p:cNvSpPr/>
          <p:nvPr/>
        </p:nvSpPr>
        <p:spPr>
          <a:xfrm>
            <a:off x="1185366" y="6237312"/>
            <a:ext cx="2136445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Конец урока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1043608" y="2060848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Меню: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3779912" y="1997388"/>
            <a:ext cx="1441326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5436096" y="1997388"/>
            <a:ext cx="1441326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>
          <a:xfrm>
            <a:off x="7092280" y="1997388"/>
            <a:ext cx="1441326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>
            <a:hlinkClick r:id="" action="ppaction://noaction"/>
          </p:cNvPr>
          <p:cNvSpPr/>
          <p:nvPr/>
        </p:nvSpPr>
        <p:spPr>
          <a:xfrm>
            <a:off x="7089824" y="6226224"/>
            <a:ext cx="1441326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Итог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252905" y="156186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252905" y="664939"/>
            <a:ext cx="431951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252905" y="1173692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>
            <a:hlinkClick r:id="" action="ppaction://noaction"/>
          </p:cNvPr>
          <p:cNvSpPr/>
          <p:nvPr/>
        </p:nvSpPr>
        <p:spPr>
          <a:xfrm>
            <a:off x="244876" y="1682445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244876" y="2191198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" action="ppaction://noaction"/>
          </p:cNvPr>
          <p:cNvSpPr/>
          <p:nvPr/>
        </p:nvSpPr>
        <p:spPr>
          <a:xfrm>
            <a:off x="244876" y="2699951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4" action="ppaction://hlinksldjump"/>
          </p:cNvPr>
          <p:cNvSpPr/>
          <p:nvPr/>
        </p:nvSpPr>
        <p:spPr>
          <a:xfrm>
            <a:off x="195999" y="3208704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rId5" action="ppaction://hlinksldjump"/>
          </p:cNvPr>
          <p:cNvSpPr/>
          <p:nvPr/>
        </p:nvSpPr>
        <p:spPr>
          <a:xfrm>
            <a:off x="195999" y="3717457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>
            <a:hlinkClick r:id="rId6" action="ppaction://hlinksldjump"/>
          </p:cNvPr>
          <p:cNvSpPr/>
          <p:nvPr/>
        </p:nvSpPr>
        <p:spPr>
          <a:xfrm>
            <a:off x="195999" y="4226210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>
            <a:hlinkClick r:id="" action="ppaction://noaction"/>
          </p:cNvPr>
          <p:cNvSpPr/>
          <p:nvPr/>
        </p:nvSpPr>
        <p:spPr>
          <a:xfrm>
            <a:off x="195999" y="4734963"/>
            <a:ext cx="545763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>
            <a:hlinkClick r:id="" action="ppaction://noaction"/>
          </p:cNvPr>
          <p:cNvSpPr/>
          <p:nvPr/>
        </p:nvSpPr>
        <p:spPr>
          <a:xfrm>
            <a:off x="191830" y="5243712"/>
            <a:ext cx="55410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7" action="ppaction://hlinkpres?slideindex=1&amp;slidetitle="/>
          </p:cNvPr>
          <p:cNvSpPr/>
          <p:nvPr/>
        </p:nvSpPr>
        <p:spPr>
          <a:xfrm>
            <a:off x="7057335" y="1480113"/>
            <a:ext cx="1441326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Начать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348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1944216" cy="194421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75073" y="1180738"/>
            <a:ext cx="3743491" cy="1888222"/>
            <a:chOff x="975073" y="1180738"/>
            <a:chExt cx="3743491" cy="1888222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975073" y="2021698"/>
              <a:ext cx="1944216" cy="104726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Устройства обработки</a:t>
              </a:r>
              <a:endPara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9" name="Стрелка вниз 8"/>
            <p:cNvSpPr/>
            <p:nvPr/>
          </p:nvSpPr>
          <p:spPr>
            <a:xfrm rot="3892094">
              <a:off x="3379976" y="360332"/>
              <a:ext cx="518182" cy="2158994"/>
            </a:xfrm>
            <a:prstGeom prst="downArrow">
              <a:avLst>
                <a:gd name="adj1" fmla="val 46692"/>
                <a:gd name="adj2" fmla="val 5000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047661" y="38910"/>
            <a:ext cx="2203307" cy="2997192"/>
            <a:chOff x="3047661" y="38910"/>
            <a:chExt cx="2203307" cy="2997192"/>
          </a:xfrm>
        </p:grpSpPr>
        <p:sp>
          <p:nvSpPr>
            <p:cNvPr id="18" name="Стрелка вниз 17"/>
            <p:cNvSpPr/>
            <p:nvPr/>
          </p:nvSpPr>
          <p:spPr>
            <a:xfrm rot="2518363">
              <a:off x="4732786" y="38910"/>
              <a:ext cx="518182" cy="2158994"/>
            </a:xfrm>
            <a:prstGeom prst="downArrow">
              <a:avLst>
                <a:gd name="adj1" fmla="val 46692"/>
                <a:gd name="adj2" fmla="val 5000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3047661" y="1988840"/>
              <a:ext cx="1944216" cy="104726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Устройства хранения</a:t>
              </a:r>
              <a:endPara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123722" y="972029"/>
            <a:ext cx="1944216" cy="2037408"/>
            <a:chOff x="5123722" y="972029"/>
            <a:chExt cx="1944216" cy="2037408"/>
          </a:xfrm>
        </p:grpSpPr>
        <p:sp>
          <p:nvSpPr>
            <p:cNvPr id="19" name="Стрелка вниз 18"/>
            <p:cNvSpPr/>
            <p:nvPr/>
          </p:nvSpPr>
          <p:spPr>
            <a:xfrm rot="19258892">
              <a:off x="6176548" y="972029"/>
              <a:ext cx="518182" cy="1079497"/>
            </a:xfrm>
            <a:prstGeom prst="downArrow">
              <a:avLst>
                <a:gd name="adj1" fmla="val 46692"/>
                <a:gd name="adj2" fmla="val 5000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5123722" y="1962175"/>
              <a:ext cx="1944216" cy="1047262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Устройства ввода</a:t>
              </a:r>
              <a:endPara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164288" y="1171581"/>
            <a:ext cx="1944216" cy="1837856"/>
            <a:chOff x="7199784" y="1171581"/>
            <a:chExt cx="1944216" cy="1837856"/>
          </a:xfrm>
        </p:grpSpPr>
        <p:sp>
          <p:nvSpPr>
            <p:cNvPr id="20" name="Стрелка вниз 19"/>
            <p:cNvSpPr/>
            <p:nvPr/>
          </p:nvSpPr>
          <p:spPr>
            <a:xfrm rot="18624639">
              <a:off x="7753375" y="762888"/>
              <a:ext cx="518182" cy="1335568"/>
            </a:xfrm>
            <a:prstGeom prst="downArrow">
              <a:avLst>
                <a:gd name="adj1" fmla="val 46692"/>
                <a:gd name="adj2" fmla="val 5000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7199784" y="1962175"/>
              <a:ext cx="1944216" cy="10472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Устройства вывода</a:t>
              </a:r>
              <a:endPara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sp>
        <p:nvSpPr>
          <p:cNvPr id="2" name="Скругленный прямоугольник 1"/>
          <p:cNvSpPr/>
          <p:nvPr/>
        </p:nvSpPr>
        <p:spPr>
          <a:xfrm>
            <a:off x="4170587" y="188640"/>
            <a:ext cx="3528392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Устройства компьютера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66949" y="6358472"/>
            <a:ext cx="2354717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2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rId3" action="ppaction://hlinksldjump"/>
          </p:cNvPr>
          <p:cNvSpPr/>
          <p:nvPr/>
        </p:nvSpPr>
        <p:spPr>
          <a:xfrm>
            <a:off x="107504" y="6355346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&lt;&lt;&lt;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Меню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" action="ppaction://noaction"/>
          </p:cNvPr>
          <p:cNvSpPr/>
          <p:nvPr/>
        </p:nvSpPr>
        <p:spPr>
          <a:xfrm>
            <a:off x="252905" y="673114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" action="ppaction://noaction"/>
          </p:cNvPr>
          <p:cNvSpPr/>
          <p:nvPr/>
        </p:nvSpPr>
        <p:spPr>
          <a:xfrm>
            <a:off x="252905" y="1181867"/>
            <a:ext cx="431951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>
            <a:hlinkClick r:id="" action="ppaction://noaction"/>
          </p:cNvPr>
          <p:cNvSpPr/>
          <p:nvPr/>
        </p:nvSpPr>
        <p:spPr>
          <a:xfrm>
            <a:off x="252905" y="1690620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" action="ppaction://noaction"/>
          </p:cNvPr>
          <p:cNvSpPr/>
          <p:nvPr/>
        </p:nvSpPr>
        <p:spPr>
          <a:xfrm>
            <a:off x="244876" y="2199373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>
            <a:hlinkClick r:id="" action="ppaction://noaction"/>
          </p:cNvPr>
          <p:cNvSpPr/>
          <p:nvPr/>
        </p:nvSpPr>
        <p:spPr>
          <a:xfrm>
            <a:off x="244876" y="2708126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>
            <a:hlinkClick r:id="" action="ppaction://noaction"/>
          </p:cNvPr>
          <p:cNvSpPr/>
          <p:nvPr/>
        </p:nvSpPr>
        <p:spPr>
          <a:xfrm>
            <a:off x="244876" y="3216879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Скругленный прямоугольник 29">
            <a:hlinkClick r:id="rId4" action="ppaction://hlinksldjump"/>
          </p:cNvPr>
          <p:cNvSpPr/>
          <p:nvPr/>
        </p:nvSpPr>
        <p:spPr>
          <a:xfrm>
            <a:off x="195999" y="3725632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>
            <a:hlinkClick r:id="rId5" action="ppaction://hlinksldjump"/>
          </p:cNvPr>
          <p:cNvSpPr/>
          <p:nvPr/>
        </p:nvSpPr>
        <p:spPr>
          <a:xfrm>
            <a:off x="195999" y="4234385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Скругленный прямоугольник 31">
            <a:hlinkClick r:id="rId6" action="ppaction://hlinksldjump"/>
          </p:cNvPr>
          <p:cNvSpPr/>
          <p:nvPr/>
        </p:nvSpPr>
        <p:spPr>
          <a:xfrm>
            <a:off x="195999" y="4743138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>
            <a:hlinkClick r:id="" action="ppaction://noaction"/>
          </p:cNvPr>
          <p:cNvSpPr/>
          <p:nvPr/>
        </p:nvSpPr>
        <p:spPr>
          <a:xfrm>
            <a:off x="195999" y="5251891"/>
            <a:ext cx="545763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Скругленный прямоугольник 33">
            <a:hlinkClick r:id="" action="ppaction://noaction"/>
          </p:cNvPr>
          <p:cNvSpPr/>
          <p:nvPr/>
        </p:nvSpPr>
        <p:spPr>
          <a:xfrm>
            <a:off x="191830" y="5760640"/>
            <a:ext cx="55410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884368" y="159347"/>
            <a:ext cx="1151452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Схема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92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5292080" y="1603444"/>
            <a:ext cx="3240360" cy="2824057"/>
            <a:chOff x="5292080" y="1603444"/>
            <a:chExt cx="3240360" cy="2824057"/>
          </a:xfrm>
        </p:grpSpPr>
        <p:sp>
          <p:nvSpPr>
            <p:cNvPr id="10" name="Стрелка вниз 9"/>
            <p:cNvSpPr/>
            <p:nvPr/>
          </p:nvSpPr>
          <p:spPr>
            <a:xfrm>
              <a:off x="6376147" y="1603444"/>
              <a:ext cx="622954" cy="168154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5292080" y="3339133"/>
              <a:ext cx="3240360" cy="108836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Дополнительные устройства</a:t>
              </a:r>
              <a:endPara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sp>
        <p:nvSpPr>
          <p:cNvPr id="9" name="Стрелка вниз 8"/>
          <p:cNvSpPr/>
          <p:nvPr/>
        </p:nvSpPr>
        <p:spPr>
          <a:xfrm rot="2411598">
            <a:off x="4572427" y="1922686"/>
            <a:ext cx="622954" cy="165303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3140968" cy="3140968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822676" y="908720"/>
            <a:ext cx="3528392" cy="14148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23070" y="3329608"/>
            <a:ext cx="3118656" cy="1088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Основные устройства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57027" y="6237312"/>
            <a:ext cx="2354717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Далее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&gt;&gt;&gt;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6713" y="6216699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&lt;&lt;&lt;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Меню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252905" y="156186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Click r:id="" action="ppaction://noaction"/>
          </p:cNvPr>
          <p:cNvSpPr/>
          <p:nvPr/>
        </p:nvSpPr>
        <p:spPr>
          <a:xfrm>
            <a:off x="252905" y="664939"/>
            <a:ext cx="431951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252905" y="1173692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>
            <a:hlinkClick r:id="" action="ppaction://noaction"/>
          </p:cNvPr>
          <p:cNvSpPr/>
          <p:nvPr/>
        </p:nvSpPr>
        <p:spPr>
          <a:xfrm>
            <a:off x="244876" y="1682445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244876" y="2191198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244876" y="2699951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195999" y="3208704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195999" y="3717457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>
            <a:hlinkClick r:id="rId6" action="ppaction://hlinksldjump"/>
          </p:cNvPr>
          <p:cNvSpPr/>
          <p:nvPr/>
        </p:nvSpPr>
        <p:spPr>
          <a:xfrm>
            <a:off x="195999" y="4226210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" action="ppaction://noaction"/>
          </p:cNvPr>
          <p:cNvSpPr/>
          <p:nvPr/>
        </p:nvSpPr>
        <p:spPr>
          <a:xfrm>
            <a:off x="195999" y="4734963"/>
            <a:ext cx="545763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" action="ppaction://noaction"/>
          </p:cNvPr>
          <p:cNvSpPr/>
          <p:nvPr/>
        </p:nvSpPr>
        <p:spPr>
          <a:xfrm>
            <a:off x="191830" y="5243712"/>
            <a:ext cx="55410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780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85289" y="836712"/>
            <a:ext cx="5002482" cy="144016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Радость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71" y="332656"/>
            <a:ext cx="3285839" cy="24482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03" y="4178761"/>
            <a:ext cx="3220574" cy="23996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01" y="2640940"/>
            <a:ext cx="2345778" cy="167781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485289" y="2747607"/>
            <a:ext cx="5002482" cy="144016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Удивление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85289" y="4658502"/>
            <a:ext cx="5002482" cy="144016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Интерес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107504" y="6355346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&lt;&lt;&lt;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Меню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" action="ppaction://noaction"/>
          </p:cNvPr>
          <p:cNvSpPr/>
          <p:nvPr/>
        </p:nvSpPr>
        <p:spPr>
          <a:xfrm>
            <a:off x="252905" y="673114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>
            <a:hlinkClick r:id="" action="ppaction://noaction"/>
          </p:cNvPr>
          <p:cNvSpPr/>
          <p:nvPr/>
        </p:nvSpPr>
        <p:spPr>
          <a:xfrm>
            <a:off x="252905" y="1181867"/>
            <a:ext cx="431951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Click r:id="" action="ppaction://noaction"/>
          </p:cNvPr>
          <p:cNvSpPr/>
          <p:nvPr/>
        </p:nvSpPr>
        <p:spPr>
          <a:xfrm>
            <a:off x="252905" y="1690620"/>
            <a:ext cx="43195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244876" y="2199373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>
            <a:hlinkClick r:id="" action="ppaction://noaction"/>
          </p:cNvPr>
          <p:cNvSpPr/>
          <p:nvPr/>
        </p:nvSpPr>
        <p:spPr>
          <a:xfrm>
            <a:off x="244876" y="2708126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244876" y="3216879"/>
            <a:ext cx="448008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195999" y="3725632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>
            <a:hlinkClick r:id="rId6" action="ppaction://hlinksldjump"/>
          </p:cNvPr>
          <p:cNvSpPr/>
          <p:nvPr/>
        </p:nvSpPr>
        <p:spPr>
          <a:xfrm>
            <a:off x="195999" y="4234385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195999" y="4743138"/>
            <a:ext cx="545762" cy="4046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195999" y="5251891"/>
            <a:ext cx="545763" cy="40466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" action="ppaction://noaction"/>
          </p:cNvPr>
          <p:cNvSpPr/>
          <p:nvPr/>
        </p:nvSpPr>
        <p:spPr>
          <a:xfrm>
            <a:off x="191830" y="5760640"/>
            <a:ext cx="554100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603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764704"/>
            <a:ext cx="77768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060848"/>
            <a:ext cx="5587178" cy="339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35696" y="332656"/>
            <a:ext cx="59046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Ребята,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помогите Маше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разобраться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подарком.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Стрелка вниз 19">
            <a:hlinkClick r:id="rId2" action="ppaction://hlinksldjump"/>
          </p:cNvPr>
          <p:cNvSpPr/>
          <p:nvPr/>
        </p:nvSpPr>
        <p:spPr>
          <a:xfrm>
            <a:off x="4499992" y="5373216"/>
            <a:ext cx="648072" cy="720080"/>
          </a:xfrm>
          <a:prstGeom prst="downArrow">
            <a:avLst/>
          </a:prstGeom>
          <a:solidFill>
            <a:srgbClr val="CC0099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829" y="3857128"/>
            <a:ext cx="4994171" cy="3032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764704"/>
            <a:ext cx="77768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882" y="2492002"/>
            <a:ext cx="5728118" cy="42680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40384" y="1988840"/>
            <a:ext cx="66247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 наилучшими пожеланиями, 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до новых встреч!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107504" y="6355346"/>
            <a:ext cx="1441326" cy="4046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&lt;&lt;&lt;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Меню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15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9859" y="188640"/>
            <a:ext cx="2422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Источники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7976" y="1946200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http://metodist.lbz.ru/authors/informatika/3/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96749" y="2690406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4"/>
              </a:rPr>
              <a:t>http://laentuphod.podarok.dnsdojo.com/smart-kid/itemid31.html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44683" y="1115203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5"/>
              </a:rPr>
              <a:t>http://mashka-i-mishka.ru/40-luchshie-serii-masha-i-medved-podborka-1.html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683568" y="2708920"/>
            <a:ext cx="7704856" cy="38164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88640"/>
            <a:ext cx="8892480" cy="241768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Главным в компьютере является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системный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</a:t>
            </a:r>
            <a:r>
              <a:rPr lang="ru-RU" sz="3200" b="1" dirty="0" smtClean="0"/>
              <a:t>, внутри которого находятся </a:t>
            </a:r>
          </a:p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процессор</a:t>
            </a:r>
            <a:r>
              <a:rPr lang="ru-RU" sz="3200" b="1" dirty="0" smtClean="0"/>
              <a:t>, </a:t>
            </a:r>
            <a:r>
              <a:rPr lang="ru-RU" sz="3200" b="1" i="1" dirty="0" smtClean="0">
                <a:solidFill>
                  <a:schemeClr val="tx1"/>
                </a:solidFill>
              </a:rPr>
              <a:t>память</a:t>
            </a:r>
            <a:r>
              <a:rPr lang="ru-RU" sz="3200" b="1" i="1" dirty="0" smtClean="0"/>
              <a:t>, блок питания, дисководы, жесткий диск </a:t>
            </a:r>
            <a:r>
              <a:rPr lang="ru-RU" sz="3200" b="1" dirty="0" smtClean="0"/>
              <a:t>и другое.</a:t>
            </a:r>
            <a:endParaRPr lang="ru-RU" sz="3200" b="1" dirty="0"/>
          </a:p>
        </p:txBody>
      </p:sp>
      <p:pic>
        <p:nvPicPr>
          <p:cNvPr id="5" name="Рисунок 4" descr="системник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80" y="3140968"/>
            <a:ext cx="2011660" cy="2682213"/>
          </a:xfrm>
          <a:prstGeom prst="rect">
            <a:avLst/>
          </a:prstGeom>
        </p:spPr>
      </p:pic>
      <p:pic>
        <p:nvPicPr>
          <p:cNvPr id="7" name="Рисунок 6" descr="процессор2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3D3C27"/>
              </a:clrFrom>
              <a:clrTo>
                <a:srgbClr val="3D3C2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3140968"/>
            <a:ext cx="856506" cy="922197"/>
          </a:xfrm>
          <a:prstGeom prst="rect">
            <a:avLst/>
          </a:prstGeom>
        </p:spPr>
      </p:pic>
      <p:pic>
        <p:nvPicPr>
          <p:cNvPr id="8" name="Рисунок 7" descr="оперативка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725144"/>
            <a:ext cx="1656184" cy="1242138"/>
          </a:xfrm>
          <a:prstGeom prst="rect">
            <a:avLst/>
          </a:prstGeom>
        </p:spPr>
      </p:pic>
      <p:pic>
        <p:nvPicPr>
          <p:cNvPr id="9" name="Рисунок 8" descr="жесткий диск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4797152"/>
            <a:ext cx="1584176" cy="102584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Рисунок 9" descr="диски2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3068961"/>
            <a:ext cx="1641387" cy="936104"/>
          </a:xfrm>
          <a:prstGeom prst="rect">
            <a:avLst/>
          </a:prstGeom>
          <a:effectLst>
            <a:softEdge rad="31750"/>
          </a:effectLst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5436096" y="3789040"/>
            <a:ext cx="864096" cy="1440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436096" y="4941168"/>
            <a:ext cx="936104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8" idx="3"/>
          </p:cNvCxnSpPr>
          <p:nvPr/>
        </p:nvCxnSpPr>
        <p:spPr>
          <a:xfrm flipH="1">
            <a:off x="2555776" y="4941168"/>
            <a:ext cx="720080" cy="4050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2483768" y="3573016"/>
            <a:ext cx="936104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15616" y="4077072"/>
            <a:ext cx="1248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Процессор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501426" y="5805264"/>
            <a:ext cx="928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Память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588224" y="4067780"/>
            <a:ext cx="116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Дисковод</a:t>
            </a:r>
            <a:endParaRPr lang="ru-RU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444208" y="5805264"/>
            <a:ext cx="1098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Жесткий </a:t>
            </a:r>
          </a:p>
          <a:p>
            <a:pPr algn="ctr"/>
            <a:r>
              <a:rPr lang="ru-RU" b="1" dirty="0" smtClean="0"/>
              <a:t>диск</a:t>
            </a:r>
            <a:endParaRPr lang="ru-RU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36591">
            <a:off x="2487837" y="5392943"/>
            <a:ext cx="1209266" cy="103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568952" cy="418838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Процессор-мозг компьютера,</a:t>
            </a:r>
            <a:r>
              <a:rPr lang="ru-RU" sz="4000" b="1" dirty="0" smtClean="0"/>
              <a:t> </a:t>
            </a:r>
          </a:p>
          <a:p>
            <a:pPr algn="ctr"/>
            <a:r>
              <a:rPr lang="ru-RU" sz="4000" b="1" dirty="0" smtClean="0"/>
              <a:t>предназначен для выполнения  вычислений, обработки информации (текста, рисунков, звука…) и управления работой компьютера.</a:t>
            </a:r>
            <a:endParaRPr lang="ru-RU" sz="4000" b="1" dirty="0"/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3719" y="4149080"/>
            <a:ext cx="1423945" cy="2677873"/>
          </a:xfrm>
          <a:prstGeom prst="rect">
            <a:avLst/>
          </a:prstGeom>
        </p:spPr>
      </p:pic>
      <p:pic>
        <p:nvPicPr>
          <p:cNvPr id="4" name="Рисунок 3" descr="процессор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21026968">
            <a:off x="1691680" y="4005064"/>
            <a:ext cx="1414018" cy="122413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Picture 2" descr="Картинка 66 из 96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933056"/>
            <a:ext cx="1944216" cy="163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>
            <a:hlinkClick r:id="rId6" action="ppaction://hlinksldjump"/>
          </p:cNvPr>
          <p:cNvSpPr/>
          <p:nvPr/>
        </p:nvSpPr>
        <p:spPr>
          <a:xfrm>
            <a:off x="4283968" y="5877272"/>
            <a:ext cx="648072" cy="7647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7"/>
            <a:ext cx="8712968" cy="187285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</a:t>
            </a:r>
            <a:r>
              <a:rPr lang="ru-RU" sz="4400" b="1" dirty="0"/>
              <a:t> </a:t>
            </a:r>
            <a:r>
              <a:rPr lang="ru-RU" sz="4000" b="1" dirty="0" smtClean="0"/>
              <a:t>компьютера </a:t>
            </a:r>
          </a:p>
          <a:p>
            <a:pPr algn="ctr"/>
            <a:r>
              <a:rPr lang="ru-RU" sz="4000" b="1" dirty="0" smtClean="0"/>
              <a:t>служит </a:t>
            </a:r>
            <a:r>
              <a:rPr lang="ru-RU" sz="4000" b="1" dirty="0"/>
              <a:t>для хранения данных</a:t>
            </a:r>
            <a:r>
              <a:rPr lang="ru-RU" sz="4000" b="1" dirty="0" smtClean="0"/>
              <a:t>.</a:t>
            </a:r>
          </a:p>
          <a:p>
            <a:pPr algn="ctr"/>
            <a:endParaRPr lang="ru-RU" sz="2000" b="1" dirty="0"/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2843808" y="3284984"/>
            <a:ext cx="37444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Оперативная (ОЗУ)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2843808" y="5774200"/>
            <a:ext cx="3744416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Долговременная</a:t>
            </a: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2843808" y="4581128"/>
            <a:ext cx="3744416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Постоянная (ПЗУ)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42088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Существует  три  вида памяти: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9512" y="188640"/>
            <a:ext cx="8784976" cy="6467072"/>
          </a:xfrm>
          <a:prstGeom prst="roundRect">
            <a:avLst>
              <a:gd name="adj" fmla="val 906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2800" b="1" dirty="0" smtClean="0"/>
              <a:t>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ОЗУ - </a:t>
            </a:r>
            <a:r>
              <a:rPr lang="ru-RU" sz="3600" b="1" i="1" dirty="0" smtClean="0">
                <a:solidFill>
                  <a:srgbClr val="C00000"/>
                </a:solidFill>
              </a:rPr>
              <a:t>оперативное запоминающее устройство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 smtClean="0"/>
          </a:p>
          <a:p>
            <a:pPr marL="173038" indent="182563" algn="just"/>
            <a:r>
              <a:rPr lang="ru-RU" sz="3200" b="1" dirty="0" smtClean="0"/>
              <a:t>Все программы и данные, необходимые для работы компьютера, помещаются в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ОЗУ (</a:t>
            </a:r>
            <a:r>
              <a:rPr lang="ru-RU" sz="3200" b="1" dirty="0" smtClean="0">
                <a:solidFill>
                  <a:srgbClr val="C00000"/>
                </a:solidFill>
              </a:rPr>
              <a:t>оперативную или временную память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b="1" dirty="0" smtClean="0"/>
              <a:t>.</a:t>
            </a:r>
          </a:p>
          <a:p>
            <a:pPr marL="173038" indent="182563" algn="just"/>
            <a:r>
              <a:rPr lang="ru-RU" sz="3200" b="1" dirty="0" smtClean="0"/>
              <a:t>Процессор обращается за информацией именно 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ОЗУ</a:t>
            </a:r>
            <a:r>
              <a:rPr lang="ru-RU" sz="3200" b="1" dirty="0" smtClean="0"/>
              <a:t>. После отключения компьютера, вся информация , которая была в </a:t>
            </a:r>
            <a:r>
              <a:rPr lang="ru-RU" sz="3200" b="1" dirty="0" smtClean="0">
                <a:solidFill>
                  <a:srgbClr val="C00000"/>
                </a:solidFill>
              </a:rPr>
              <a:t>оперативной памяти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/>
              <a:t>стирается.</a:t>
            </a:r>
          </a:p>
          <a:p>
            <a:pPr algn="ctr"/>
            <a:endParaRPr lang="ru-RU" sz="3200" b="1" dirty="0"/>
          </a:p>
        </p:txBody>
      </p:sp>
      <p:pic>
        <p:nvPicPr>
          <p:cNvPr id="9" name="Рисунок 8" descr="оперативка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904619">
            <a:off x="5471216" y="626894"/>
            <a:ext cx="3126308" cy="2344731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88640"/>
            <a:ext cx="8784976" cy="6480720"/>
          </a:xfrm>
          <a:prstGeom prst="roundRect">
            <a:avLst>
              <a:gd name="adj" fmla="val 104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ПЗУ – </a:t>
            </a:r>
            <a:r>
              <a:rPr lang="ru-RU" sz="3600" b="1" i="1" dirty="0" smtClean="0">
                <a:solidFill>
                  <a:srgbClr val="C00000"/>
                </a:solidFill>
              </a:rPr>
              <a:t>постоянное запоминающее устройство</a:t>
            </a:r>
          </a:p>
          <a:p>
            <a:pPr algn="ctr">
              <a:spcAft>
                <a:spcPts val="1200"/>
              </a:spcAft>
            </a:pPr>
            <a:endParaRPr lang="ru-RU" sz="3600" b="1" i="1" dirty="0" smtClean="0">
              <a:solidFill>
                <a:srgbClr val="C00000"/>
              </a:solidFill>
            </a:endParaRPr>
          </a:p>
          <a:p>
            <a:pPr indent="361950" algn="just"/>
            <a:r>
              <a:rPr lang="ru-RU" sz="3200" b="1" dirty="0" smtClean="0"/>
              <a:t>В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ПЗУ (</a:t>
            </a:r>
            <a:r>
              <a:rPr lang="ru-RU" sz="3600" b="1" dirty="0" smtClean="0">
                <a:solidFill>
                  <a:srgbClr val="C00000"/>
                </a:solidFill>
              </a:rPr>
              <a:t>постоянной памяти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/>
              <a:t>хранятся инструкции, определяющие порядок работы устройств и программ при включении компьютера.</a:t>
            </a:r>
          </a:p>
          <a:p>
            <a:pPr indent="361950" algn="just"/>
            <a:r>
              <a:rPr lang="ru-RU" sz="3200" b="1" dirty="0" smtClean="0"/>
              <a:t>Эти инструкции не удаляются даже при выключении компьютера (время, дата), для этого используются литиевые батарейки.</a:t>
            </a:r>
            <a:endParaRPr lang="ru-RU" sz="32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36591">
            <a:off x="6440569" y="741627"/>
            <a:ext cx="2543421" cy="217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532440" y="6237312"/>
            <a:ext cx="432048" cy="4184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260648"/>
            <a:ext cx="8784976" cy="15121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Долговременная память </a:t>
            </a:r>
            <a:r>
              <a:rPr lang="ru-RU" sz="3200" b="1" dirty="0" smtClean="0"/>
              <a:t>используется для длительного хранения информации.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27584" y="1916832"/>
            <a:ext cx="7730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 долговременной памяти относятся:</a:t>
            </a:r>
            <a:endParaRPr lang="ru-RU" sz="3600" dirty="0"/>
          </a:p>
        </p:txBody>
      </p:sp>
      <p:sp>
        <p:nvSpPr>
          <p:cNvPr id="18" name="Скругленный прямоугольник 17">
            <a:hlinkClick r:id="rId2" action="ppaction://hlinksldjump"/>
          </p:cNvPr>
          <p:cNvSpPr/>
          <p:nvPr/>
        </p:nvSpPr>
        <p:spPr>
          <a:xfrm>
            <a:off x="2771800" y="2708920"/>
            <a:ext cx="3744416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F55AB"/>
                </a:solidFill>
                <a:latin typeface="Garamond" pitchFamily="18" charset="0"/>
              </a:rPr>
              <a:t>Магнитные диски</a:t>
            </a:r>
            <a:endParaRPr lang="ru-RU" sz="2800" b="1" dirty="0">
              <a:solidFill>
                <a:srgbClr val="AF55AB"/>
              </a:solidFill>
              <a:latin typeface="Garamond" pitchFamily="18" charset="0"/>
            </a:endParaRPr>
          </a:p>
        </p:txBody>
      </p:sp>
      <p:sp>
        <p:nvSpPr>
          <p:cNvPr id="21" name="Скругленный прямоугольник 20">
            <a:hlinkClick r:id="rId3" action="ppaction://hlinksldjump"/>
          </p:cNvPr>
          <p:cNvSpPr/>
          <p:nvPr/>
        </p:nvSpPr>
        <p:spPr>
          <a:xfrm>
            <a:off x="2771800" y="4005064"/>
            <a:ext cx="3744416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F55AB"/>
                </a:solidFill>
                <a:latin typeface="Garamond" pitchFamily="18" charset="0"/>
              </a:rPr>
              <a:t>Оптические диски</a:t>
            </a:r>
            <a:endParaRPr lang="ru-RU" sz="2800" b="1" dirty="0">
              <a:solidFill>
                <a:srgbClr val="AF55AB"/>
              </a:solidFill>
              <a:latin typeface="Garamond" pitchFamily="18" charset="0"/>
            </a:endParaRPr>
          </a:p>
        </p:txBody>
      </p:sp>
      <p:sp>
        <p:nvSpPr>
          <p:cNvPr id="22" name="Скругленный прямоугольник 21">
            <a:hlinkClick r:id="rId4" action="ppaction://hlinksldjump"/>
          </p:cNvPr>
          <p:cNvSpPr/>
          <p:nvPr/>
        </p:nvSpPr>
        <p:spPr>
          <a:xfrm>
            <a:off x="2771800" y="5373216"/>
            <a:ext cx="3744416" cy="8640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F55AB"/>
                </a:solidFill>
                <a:latin typeface="Garamond" pitchFamily="18" charset="0"/>
              </a:rPr>
              <a:t>Флэш-память, </a:t>
            </a:r>
          </a:p>
          <a:p>
            <a:pPr algn="ctr"/>
            <a:r>
              <a:rPr lang="ru-RU" sz="2800" b="1" dirty="0" smtClean="0">
                <a:solidFill>
                  <a:srgbClr val="AF55AB"/>
                </a:solidFill>
                <a:latin typeface="Garamond" pitchFamily="18" charset="0"/>
              </a:rPr>
              <a:t>карты памяти</a:t>
            </a:r>
            <a:endParaRPr lang="ru-RU" sz="2800" b="1" dirty="0">
              <a:solidFill>
                <a:srgbClr val="AF55AB"/>
              </a:solidFill>
              <a:latin typeface="Garamond" pitchFamily="18" charset="0"/>
            </a:endParaRPr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7884368" y="6021288"/>
            <a:ext cx="1008112" cy="6926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F55AB"/>
                </a:solidFill>
              </a:rPr>
              <a:t>Далее</a:t>
            </a:r>
            <a:endParaRPr lang="ru-RU" b="1" dirty="0">
              <a:solidFill>
                <a:srgbClr val="AF55A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081a6edcf58b8321d843b678f5507a4db2924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3159</TotalTime>
  <Words>758</Words>
  <Application>Microsoft Office PowerPoint</Application>
  <PresentationFormat>Экран (4:3)</PresentationFormat>
  <Paragraphs>205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integral</cp:lastModifiedBy>
  <cp:revision>279</cp:revision>
  <cp:lastPrinted>2013-05-14T13:48:09Z</cp:lastPrinted>
  <dcterms:created xsi:type="dcterms:W3CDTF">2012-11-22T14:48:31Z</dcterms:created>
  <dcterms:modified xsi:type="dcterms:W3CDTF">2014-01-28T11:38:08Z</dcterms:modified>
</cp:coreProperties>
</file>