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8" r:id="rId2"/>
    <p:sldId id="334" r:id="rId3"/>
    <p:sldId id="314" r:id="rId4"/>
    <p:sldId id="256" r:id="rId5"/>
    <p:sldId id="312" r:id="rId6"/>
    <p:sldId id="340" r:id="rId7"/>
    <p:sldId id="260" r:id="rId8"/>
    <p:sldId id="261" r:id="rId9"/>
    <p:sldId id="343" r:id="rId10"/>
    <p:sldId id="344" r:id="rId11"/>
    <p:sldId id="262" r:id="rId12"/>
    <p:sldId id="263" r:id="rId13"/>
    <p:sldId id="338" r:id="rId14"/>
    <p:sldId id="316" r:id="rId15"/>
    <p:sldId id="335" r:id="rId16"/>
    <p:sldId id="341" r:id="rId17"/>
    <p:sldId id="317" r:id="rId18"/>
    <p:sldId id="318" r:id="rId19"/>
    <p:sldId id="346" r:id="rId20"/>
    <p:sldId id="319" r:id="rId21"/>
    <p:sldId id="320" r:id="rId22"/>
    <p:sldId id="321" r:id="rId23"/>
    <p:sldId id="322" r:id="rId24"/>
    <p:sldId id="323" r:id="rId25"/>
    <p:sldId id="337" r:id="rId26"/>
    <p:sldId id="325" r:id="rId27"/>
    <p:sldId id="326" r:id="rId28"/>
    <p:sldId id="327" r:id="rId29"/>
    <p:sldId id="328" r:id="rId30"/>
    <p:sldId id="342" r:id="rId31"/>
    <p:sldId id="330" r:id="rId32"/>
    <p:sldId id="352" r:id="rId33"/>
    <p:sldId id="324" r:id="rId34"/>
    <p:sldId id="331" r:id="rId35"/>
    <p:sldId id="332" r:id="rId36"/>
    <p:sldId id="297" r:id="rId37"/>
    <p:sldId id="353" r:id="rId38"/>
    <p:sldId id="349" r:id="rId39"/>
    <p:sldId id="348" r:id="rId40"/>
    <p:sldId id="309" r:id="rId41"/>
    <p:sldId id="310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F694F8"/>
    <a:srgbClr val="98E5F4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85836" autoAdjust="0"/>
  </p:normalViewPr>
  <p:slideViewPr>
    <p:cSldViewPr>
      <p:cViewPr varScale="1">
        <p:scale>
          <a:sx n="82" d="100"/>
          <a:sy n="82" d="100"/>
        </p:scale>
        <p:origin x="-3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A67C537-3E5C-4E00-BA6A-A41FAF14A101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DBD8D3F-F946-413C-A27C-284964E15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FF6EB8-AF6F-4525-A015-F720A78A794F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8BCEC2-17C0-49F6-9515-C8C4F769E0C4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937065-F904-4E34-BC65-7FFD8B3DF3BD}" type="slidenum">
              <a:rPr lang="ru-RU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FBD142-D7C7-444E-B854-99E2FE8C461E}" type="slidenum">
              <a:rPr lang="ru-RU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6FB6E-F05C-44A1-85A8-D9AECA5A6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0DBAA-EA8C-4B31-8E28-F9C737C0D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9FCEE-D412-4C6D-B0BD-D7C439491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4A1DD-2A38-4F6E-91B4-F82EE128D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B77ED-4DD4-448A-AE12-B895E3041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140B8-F93A-4650-9C62-6D3B08A88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A6947-A99B-4812-BD41-F01E5B852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2EC51-95AF-45F9-B30E-E6F33F009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677BB-5F29-4DD2-97CB-2041C14A9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52A27-3D78-4C7C-8A84-10587BEE2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DCF56-C634-4092-8586-633525552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1780AE1-B875-43EC-9DB5-39A6C6585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split orient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114-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Олег\Desktop\viciacrac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908050"/>
            <a:ext cx="6769100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WordArt 7"/>
          <p:cNvSpPr>
            <a:spLocks noChangeArrowheads="1" noChangeShapeType="1" noTextEdit="1"/>
          </p:cNvSpPr>
          <p:nvPr/>
        </p:nvSpPr>
        <p:spPr bwMode="auto">
          <a:xfrm>
            <a:off x="631825" y="436563"/>
            <a:ext cx="3394075" cy="393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Тимофеевка луговая</a:t>
            </a:r>
          </a:p>
        </p:txBody>
      </p:sp>
      <p:pic>
        <p:nvPicPr>
          <p:cNvPr id="2765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81075"/>
            <a:ext cx="3436937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WordArt 9"/>
          <p:cNvSpPr>
            <a:spLocks noChangeArrowheads="1" noChangeShapeType="1" noTextEdit="1"/>
          </p:cNvSpPr>
          <p:nvPr/>
        </p:nvSpPr>
        <p:spPr bwMode="auto">
          <a:xfrm>
            <a:off x="5508625" y="436563"/>
            <a:ext cx="2376488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Лисохвост</a:t>
            </a:r>
          </a:p>
        </p:txBody>
      </p:sp>
      <p:pic>
        <p:nvPicPr>
          <p:cNvPr id="27652" name="Picture 6" descr="лисохвос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7113" y="981075"/>
            <a:ext cx="37179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WordArt 7"/>
          <p:cNvSpPr>
            <a:spLocks noChangeArrowheads="1" noChangeShapeType="1" noTextEdit="1"/>
          </p:cNvSpPr>
          <p:nvPr/>
        </p:nvSpPr>
        <p:spPr bwMode="auto">
          <a:xfrm>
            <a:off x="684213" y="1052513"/>
            <a:ext cx="1871662" cy="306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Лютик едкий </a:t>
            </a:r>
          </a:p>
        </p:txBody>
      </p:sp>
      <p:sp>
        <p:nvSpPr>
          <p:cNvPr id="28674" name="WordArt 7"/>
          <p:cNvSpPr>
            <a:spLocks noChangeArrowheads="1" noChangeShapeType="1" noTextEdit="1"/>
          </p:cNvSpPr>
          <p:nvPr/>
        </p:nvSpPr>
        <p:spPr bwMode="auto">
          <a:xfrm>
            <a:off x="6227763" y="1052513"/>
            <a:ext cx="1943100" cy="306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Лютик жгучий </a:t>
            </a:r>
          </a:p>
        </p:txBody>
      </p:sp>
      <p:sp>
        <p:nvSpPr>
          <p:cNvPr id="28675" name="WordArt 7"/>
          <p:cNvSpPr>
            <a:spLocks noChangeArrowheads="1" noChangeShapeType="1" noTextEdit="1"/>
          </p:cNvSpPr>
          <p:nvPr/>
        </p:nvSpPr>
        <p:spPr bwMode="auto">
          <a:xfrm>
            <a:off x="3203575" y="3716338"/>
            <a:ext cx="2160588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Лютик  ядовитый </a:t>
            </a:r>
          </a:p>
        </p:txBody>
      </p:sp>
      <p:sp>
        <p:nvSpPr>
          <p:cNvPr id="2867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9950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Лютики луговые</a:t>
            </a:r>
          </a:p>
        </p:txBody>
      </p:sp>
      <p:pic>
        <p:nvPicPr>
          <p:cNvPr id="28677" name="Picture 2" descr="C:\Users\Олег\Desktop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4179888"/>
            <a:ext cx="3405188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3" descr="C:\Users\Олег\Desktop\едкий\lut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1063" y="1435100"/>
            <a:ext cx="28813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2" descr="C:\Users\Олег\Desktop\едкий\normal_Ranunculus_acri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365250"/>
            <a:ext cx="295275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8" descr="meadow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-387350"/>
            <a:ext cx="9791701" cy="732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228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0007-2011-06-17-0_48f3_17bb14f4_X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776413"/>
            <a:ext cx="4032250" cy="4011612"/>
          </a:xfrm>
          <a:prstGeom prst="rect">
            <a:avLst/>
          </a:prstGeom>
          <a:noFill/>
          <a:ln w="6350">
            <a:solidFill>
              <a:srgbClr val="32B89C"/>
            </a:solidFill>
            <a:miter lim="800000"/>
            <a:headEnd/>
            <a:tailEnd/>
          </a:ln>
        </p:spPr>
      </p:pic>
      <p:pic>
        <p:nvPicPr>
          <p:cNvPr id="4" name="Рисунок 3" descr="69e5ec60a6c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2039938"/>
            <a:ext cx="3529012" cy="3752850"/>
          </a:xfrm>
          <a:prstGeom prst="rect">
            <a:avLst/>
          </a:prstGeom>
          <a:noFill/>
          <a:ln w="6350">
            <a:solidFill>
              <a:srgbClr val="32B89C"/>
            </a:solidFill>
            <a:miter lim="800000"/>
            <a:headEnd/>
            <a:tailEnd/>
          </a:ln>
        </p:spPr>
      </p:pic>
      <p:sp>
        <p:nvSpPr>
          <p:cNvPr id="30723" name="WordArt 9"/>
          <p:cNvSpPr>
            <a:spLocks noChangeArrowheads="1" noChangeShapeType="1" noTextEdit="1"/>
          </p:cNvSpPr>
          <p:nvPr/>
        </p:nvSpPr>
        <p:spPr bwMode="auto">
          <a:xfrm>
            <a:off x="1116013" y="260350"/>
            <a:ext cx="727233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Василёк луговой</a:t>
            </a:r>
          </a:p>
        </p:txBody>
      </p:sp>
      <p:sp>
        <p:nvSpPr>
          <p:cNvPr id="30724" name="WordArt 9"/>
          <p:cNvSpPr>
            <a:spLocks noChangeArrowheads="1" noChangeShapeType="1" noTextEdit="1"/>
          </p:cNvSpPr>
          <p:nvPr/>
        </p:nvSpPr>
        <p:spPr bwMode="auto">
          <a:xfrm>
            <a:off x="5076825" y="260350"/>
            <a:ext cx="3598863" cy="38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4859338" y="381000"/>
            <a:ext cx="3917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КОЛОКОЛЬЧИК</a:t>
            </a:r>
          </a:p>
        </p:txBody>
      </p:sp>
      <p:pic>
        <p:nvPicPr>
          <p:cNvPr id="3" name="Рисунок 2" descr="782a5b7524c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3975100" cy="2981325"/>
          </a:xfrm>
          <a:prstGeom prst="rect">
            <a:avLst/>
          </a:prstGeom>
          <a:noFill/>
          <a:ln w="6350">
            <a:solidFill>
              <a:srgbClr val="32B89C"/>
            </a:solidFill>
            <a:miter lim="800000"/>
            <a:headEnd/>
            <a:tailEnd/>
          </a:ln>
        </p:spPr>
      </p:pic>
      <p:pic>
        <p:nvPicPr>
          <p:cNvPr id="4" name="Рисунок 3" descr="0005-013-TSvety-lug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81400"/>
            <a:ext cx="3937000" cy="2952750"/>
          </a:xfrm>
          <a:prstGeom prst="rect">
            <a:avLst/>
          </a:prstGeom>
          <a:noFill/>
          <a:ln w="6350">
            <a:solidFill>
              <a:srgbClr val="32B89C"/>
            </a:solidFill>
            <a:miter lim="800000"/>
            <a:headEnd/>
            <a:tailEnd/>
          </a:ln>
        </p:spPr>
      </p:pic>
      <p:pic>
        <p:nvPicPr>
          <p:cNvPr id="5" name="Рисунок 4" descr="0_30658_47ceddee_XL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447800"/>
            <a:ext cx="4052888" cy="3810000"/>
          </a:xfrm>
          <a:prstGeom prst="rect">
            <a:avLst/>
          </a:prstGeom>
          <a:noFill/>
          <a:ln w="6350">
            <a:solidFill>
              <a:srgbClr val="595959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3412"/>
          </a:xfrm>
        </p:spPr>
        <p:txBody>
          <a:bodyPr/>
          <a:lstStyle/>
          <a:p>
            <a:r>
              <a:rPr lang="ru-RU" sz="5400" b="1" smtClean="0">
                <a:solidFill>
                  <a:srgbClr val="FF0000"/>
                </a:solidFill>
              </a:rPr>
              <a:t>одуванчик</a:t>
            </a:r>
          </a:p>
        </p:txBody>
      </p:sp>
      <p:pic>
        <p:nvPicPr>
          <p:cNvPr id="33794" name="Picture 2" descr="C:\Users\Олег\Desktop\dandelion-3974_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628775"/>
            <a:ext cx="43211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C:\Users\Олег\Desktop\16228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628775"/>
            <a:ext cx="352901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WordArt 7"/>
          <p:cNvSpPr>
            <a:spLocks noChangeArrowheads="1" noChangeShapeType="1" noTextEdit="1"/>
          </p:cNvSpPr>
          <p:nvPr/>
        </p:nvSpPr>
        <p:spPr bwMode="auto">
          <a:xfrm>
            <a:off x="827088" y="620713"/>
            <a:ext cx="73453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Ромашка  лекарственная -нивяник</a:t>
            </a:r>
          </a:p>
        </p:txBody>
      </p:sp>
      <p:pic>
        <p:nvPicPr>
          <p:cNvPr id="34818" name="Picture 5" descr="нивя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436688"/>
            <a:ext cx="76327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WordArt 7"/>
          <p:cNvSpPr>
            <a:spLocks noChangeArrowheads="1" noChangeShapeType="1" noTextEdit="1"/>
          </p:cNvSpPr>
          <p:nvPr/>
        </p:nvSpPr>
        <p:spPr bwMode="auto">
          <a:xfrm>
            <a:off x="1692275" y="319088"/>
            <a:ext cx="511175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Тысячелистник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04900"/>
            <a:ext cx="7561263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smtClean="0">
                <a:solidFill>
                  <a:srgbClr val="FF0000"/>
                </a:solidFill>
              </a:rPr>
              <a:t>Зверобой</a:t>
            </a:r>
          </a:p>
        </p:txBody>
      </p:sp>
      <p:pic>
        <p:nvPicPr>
          <p:cNvPr id="36866" name="Picture 2" descr="C:\Users\Олег\Desktop\3608628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338263"/>
            <a:ext cx="6119813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18488" cy="57626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400" smtClean="0"/>
              <a:t>1.Самый верхний ярус леса образован деревьями.</a:t>
            </a:r>
          </a:p>
          <a:p>
            <a:pPr marL="0" indent="0">
              <a:buFontTx/>
              <a:buNone/>
            </a:pPr>
            <a:r>
              <a:rPr lang="ru-RU" sz="2400" smtClean="0"/>
              <a:t>2. Средний  ярус – это мхи и лишайники.</a:t>
            </a:r>
          </a:p>
          <a:p>
            <a:pPr marL="0" indent="0">
              <a:buFontTx/>
              <a:buNone/>
            </a:pPr>
            <a:r>
              <a:rPr lang="ru-RU" sz="2400" smtClean="0"/>
              <a:t>3. Все животные леса делятся на 4 группы питания.</a:t>
            </a:r>
          </a:p>
          <a:p>
            <a:pPr marL="0" indent="0">
              <a:buFontTx/>
              <a:buNone/>
            </a:pPr>
            <a:r>
              <a:rPr lang="ru-RU" sz="2400" smtClean="0"/>
              <a:t>4. На дереве обитают кроты и землеройки.</a:t>
            </a:r>
          </a:p>
          <a:p>
            <a:pPr marL="0" indent="0">
              <a:buFontTx/>
              <a:buNone/>
            </a:pPr>
            <a:r>
              <a:rPr lang="ru-RU" sz="2400" smtClean="0"/>
              <a:t>5. Грибы необходимы лесу, потому что ими питаются многие животные.</a:t>
            </a:r>
          </a:p>
          <a:p>
            <a:pPr marL="0" indent="0">
              <a:buFontTx/>
              <a:buNone/>
            </a:pPr>
            <a:r>
              <a:rPr lang="ru-RU" sz="2400" smtClean="0"/>
              <a:t>6. Жуки-короеды приносят вред лесному сообществу.</a:t>
            </a:r>
          </a:p>
          <a:p>
            <a:pPr marL="0" indent="0">
              <a:buFontTx/>
              <a:buNone/>
            </a:pPr>
            <a:r>
              <a:rPr lang="ru-RU" sz="2400" smtClean="0"/>
              <a:t>7. Лесная подстилка долгие годы сохраняется в лесу.</a:t>
            </a:r>
          </a:p>
          <a:p>
            <a:pPr marL="0" indent="0">
              <a:buFontTx/>
              <a:buNone/>
            </a:pPr>
            <a:r>
              <a:rPr lang="ru-RU" sz="2400" smtClean="0"/>
              <a:t>8. Нити грибницы помогают корням деревьев всасывать из почвы воду с растворёнными в ней солями.</a:t>
            </a:r>
          </a:p>
          <a:p>
            <a:pPr marL="0" indent="0">
              <a:buFontTx/>
              <a:buNone/>
            </a:pPr>
            <a:r>
              <a:rPr lang="ru-RU" sz="2400" smtClean="0"/>
              <a:t>9. Гриб мухомор-самый лучший помощник растениям.</a:t>
            </a:r>
          </a:p>
          <a:p>
            <a:pPr marL="0" indent="0">
              <a:buFontTx/>
              <a:buNone/>
            </a:pPr>
            <a:r>
              <a:rPr lang="ru-RU" sz="2400" smtClean="0"/>
              <a:t>10. Плоды всех кустарников употребляют в пищу.</a:t>
            </a:r>
          </a:p>
        </p:txBody>
      </p:sp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>
          <a:xfrm>
            <a:off x="990600" y="152400"/>
            <a:ext cx="7696200" cy="609600"/>
          </a:xfrm>
        </p:spPr>
        <p:txBody>
          <a:bodyPr/>
          <a:lstStyle/>
          <a:p>
            <a:r>
              <a:rPr lang="ru-RU" sz="2800" b="1" smtClean="0"/>
              <a:t>ГРАФИЧЕСКИЙ ДИКТАНТ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WordArt 7"/>
          <p:cNvSpPr>
            <a:spLocks noChangeArrowheads="1" noChangeShapeType="1" noTextEdit="1"/>
          </p:cNvSpPr>
          <p:nvPr/>
        </p:nvSpPr>
        <p:spPr bwMode="auto">
          <a:xfrm>
            <a:off x="1692275" y="319088"/>
            <a:ext cx="511175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Подорожник</a:t>
            </a:r>
          </a:p>
        </p:txBody>
      </p:sp>
      <p:pic>
        <p:nvPicPr>
          <p:cNvPr id="37890" name="Picture 4" descr="62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052513"/>
            <a:ext cx="74168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229600" cy="792163"/>
          </a:xfrm>
        </p:spPr>
        <p:txBody>
          <a:bodyPr/>
          <a:lstStyle/>
          <a:p>
            <a:r>
              <a:rPr lang="ru-RU" sz="4800" b="1" smtClean="0">
                <a:solidFill>
                  <a:srgbClr val="FF0000"/>
                </a:solidFill>
              </a:rPr>
              <a:t>Луговые грибы</a:t>
            </a:r>
          </a:p>
        </p:txBody>
      </p:sp>
      <p:sp>
        <p:nvSpPr>
          <p:cNvPr id="38914" name="WordArt 7"/>
          <p:cNvSpPr>
            <a:spLocks noChangeArrowheads="1" noChangeShapeType="1" noTextEdit="1"/>
          </p:cNvSpPr>
          <p:nvPr/>
        </p:nvSpPr>
        <p:spPr bwMode="auto">
          <a:xfrm>
            <a:off x="3244850" y="2492375"/>
            <a:ext cx="252095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Опёнок луговой</a:t>
            </a:r>
          </a:p>
        </p:txBody>
      </p:sp>
      <p:sp>
        <p:nvSpPr>
          <p:cNvPr id="38915" name="WordArt 7"/>
          <p:cNvSpPr>
            <a:spLocks noChangeArrowheads="1" noChangeShapeType="1" noTextEdit="1"/>
          </p:cNvSpPr>
          <p:nvPr/>
        </p:nvSpPr>
        <p:spPr bwMode="auto">
          <a:xfrm>
            <a:off x="6156325" y="1125538"/>
            <a:ext cx="25923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Шампиньон</a:t>
            </a:r>
          </a:p>
        </p:txBody>
      </p:sp>
      <p:sp>
        <p:nvSpPr>
          <p:cNvPr id="38916" name="WordArt 7"/>
          <p:cNvSpPr>
            <a:spLocks noChangeArrowheads="1" noChangeShapeType="1" noTextEdit="1"/>
          </p:cNvSpPr>
          <p:nvPr/>
        </p:nvSpPr>
        <p:spPr bwMode="auto">
          <a:xfrm>
            <a:off x="363538" y="1125538"/>
            <a:ext cx="26003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Дождевик</a:t>
            </a:r>
          </a:p>
        </p:txBody>
      </p:sp>
      <p:pic>
        <p:nvPicPr>
          <p:cNvPr id="38917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1916113"/>
            <a:ext cx="2754313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3357563"/>
            <a:ext cx="28638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8" y="1916113"/>
            <a:ext cx="247967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476250"/>
            <a:ext cx="3600450" cy="6018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6513" y="371475"/>
            <a:ext cx="5145087" cy="62245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WordArt 7"/>
          <p:cNvSpPr>
            <a:spLocks noChangeArrowheads="1" noChangeShapeType="1" noTextEdit="1"/>
          </p:cNvSpPr>
          <p:nvPr/>
        </p:nvSpPr>
        <p:spPr bwMode="auto">
          <a:xfrm>
            <a:off x="1042988" y="549275"/>
            <a:ext cx="252095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махаон</a:t>
            </a:r>
          </a:p>
        </p:txBody>
      </p:sp>
      <p:pic>
        <p:nvPicPr>
          <p:cNvPr id="4096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" y="4005263"/>
            <a:ext cx="3259138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325" y="981075"/>
            <a:ext cx="3244850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WordArt 7"/>
          <p:cNvSpPr>
            <a:spLocks noChangeArrowheads="1" noChangeShapeType="1" noTextEdit="1"/>
          </p:cNvSpPr>
          <p:nvPr/>
        </p:nvSpPr>
        <p:spPr bwMode="auto">
          <a:xfrm>
            <a:off x="5213350" y="476250"/>
            <a:ext cx="25209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Адмирал</a:t>
            </a:r>
          </a:p>
        </p:txBody>
      </p:sp>
      <p:pic>
        <p:nvPicPr>
          <p:cNvPr id="40965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4450" y="965200"/>
            <a:ext cx="326390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WordArt 7"/>
          <p:cNvSpPr>
            <a:spLocks noChangeArrowheads="1" noChangeShapeType="1" noTextEdit="1"/>
          </p:cNvSpPr>
          <p:nvPr/>
        </p:nvSpPr>
        <p:spPr bwMode="auto">
          <a:xfrm>
            <a:off x="827088" y="3549650"/>
            <a:ext cx="2592387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Аполлон</a:t>
            </a:r>
          </a:p>
        </p:txBody>
      </p:sp>
      <p:sp>
        <p:nvSpPr>
          <p:cNvPr id="40967" name="WordArt 7"/>
          <p:cNvSpPr>
            <a:spLocks noChangeArrowheads="1" noChangeShapeType="1" noTextEdit="1"/>
          </p:cNvSpPr>
          <p:nvPr/>
        </p:nvSpPr>
        <p:spPr bwMode="auto">
          <a:xfrm>
            <a:off x="5724525" y="3549650"/>
            <a:ext cx="230346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Зорька</a:t>
            </a:r>
          </a:p>
        </p:txBody>
      </p:sp>
      <p:pic>
        <p:nvPicPr>
          <p:cNvPr id="40968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4450" y="3962400"/>
            <a:ext cx="33718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3463" y="4221163"/>
            <a:ext cx="39243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WordArt 7"/>
          <p:cNvSpPr>
            <a:spLocks noChangeArrowheads="1" noChangeShapeType="1" noTextEdit="1"/>
          </p:cNvSpPr>
          <p:nvPr/>
        </p:nvSpPr>
        <p:spPr bwMode="auto">
          <a:xfrm>
            <a:off x="1042988" y="692150"/>
            <a:ext cx="2520950" cy="388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Лимонница</a:t>
            </a:r>
          </a:p>
        </p:txBody>
      </p:sp>
      <p:pic>
        <p:nvPicPr>
          <p:cNvPr id="4198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5" y="1268413"/>
            <a:ext cx="36242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WordArt 7"/>
          <p:cNvSpPr>
            <a:spLocks noChangeArrowheads="1" noChangeShapeType="1" noTextEdit="1"/>
          </p:cNvSpPr>
          <p:nvPr/>
        </p:nvSpPr>
        <p:spPr bwMode="auto">
          <a:xfrm>
            <a:off x="5384800" y="646113"/>
            <a:ext cx="2519363" cy="38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Павлиний глаз</a:t>
            </a:r>
          </a:p>
        </p:txBody>
      </p:sp>
      <p:pic>
        <p:nvPicPr>
          <p:cNvPr id="41989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268413"/>
            <a:ext cx="36718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WordArt 7"/>
          <p:cNvSpPr>
            <a:spLocks noChangeArrowheads="1" noChangeShapeType="1" noTextEdit="1"/>
          </p:cNvSpPr>
          <p:nvPr/>
        </p:nvSpPr>
        <p:spPr bwMode="auto">
          <a:xfrm>
            <a:off x="3095625" y="3716338"/>
            <a:ext cx="2520950" cy="38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Голубянка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WordArt 4"/>
          <p:cNvSpPr>
            <a:spLocks noChangeArrowheads="1" noChangeShapeType="1" noTextEdit="1"/>
          </p:cNvSpPr>
          <p:nvPr/>
        </p:nvSpPr>
        <p:spPr bwMode="auto">
          <a:xfrm>
            <a:off x="2916238" y="188913"/>
            <a:ext cx="3311525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Гусеницы бабочек</a:t>
            </a:r>
          </a:p>
        </p:txBody>
      </p:sp>
      <p:pic>
        <p:nvPicPr>
          <p:cNvPr id="43010" name="Picture 5" descr="гусеница баб адмира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36838"/>
            <a:ext cx="410368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WordArt 6"/>
          <p:cNvSpPr>
            <a:spLocks noChangeArrowheads="1" noChangeShapeType="1" noTextEdit="1"/>
          </p:cNvSpPr>
          <p:nvPr/>
        </p:nvSpPr>
        <p:spPr bwMode="auto">
          <a:xfrm>
            <a:off x="1403350" y="1989138"/>
            <a:ext cx="1655763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Адмирал</a:t>
            </a:r>
          </a:p>
        </p:txBody>
      </p:sp>
      <p:pic>
        <p:nvPicPr>
          <p:cNvPr id="43012" name="Picture 7" descr="маха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636838"/>
            <a:ext cx="4103687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WordArt 8"/>
          <p:cNvSpPr>
            <a:spLocks noChangeArrowheads="1" noChangeShapeType="1" noTextEdit="1"/>
          </p:cNvSpPr>
          <p:nvPr/>
        </p:nvSpPr>
        <p:spPr bwMode="auto">
          <a:xfrm>
            <a:off x="6084888" y="1989138"/>
            <a:ext cx="14668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Махаон</a:t>
            </a:r>
          </a:p>
        </p:txBody>
      </p:sp>
      <p:sp>
        <p:nvSpPr>
          <p:cNvPr id="43014" name="Text Box 11"/>
          <p:cNvSpPr txBox="1">
            <a:spLocks noChangeArrowheads="1"/>
          </p:cNvSpPr>
          <p:nvPr/>
        </p:nvSpPr>
        <p:spPr bwMode="auto">
          <a:xfrm>
            <a:off x="755650" y="836613"/>
            <a:ext cx="76327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Гусеницы многих бабочек доставляют много хлопот, поедая растения. Отличаются большой прожорливостью, а некоторые едят всё подряд.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476250"/>
            <a:ext cx="7704137" cy="57610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476250"/>
            <a:ext cx="7561262" cy="57610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404813"/>
            <a:ext cx="8064500" cy="60658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311150"/>
            <a:ext cx="7835900" cy="59261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Самопроверка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1.  +                                     6.  -</a:t>
            </a:r>
          </a:p>
          <a:p>
            <a:pPr marL="514350" indent="-514350">
              <a:buFontTx/>
              <a:buAutoNum type="arabicPeriod" startAt="2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-                                       7.  -</a:t>
            </a:r>
          </a:p>
          <a:p>
            <a:pPr marL="514350" indent="-514350">
              <a:buFontTx/>
              <a:buAutoNum type="arabicPeriod" startAt="2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+                                      8.  +</a:t>
            </a:r>
          </a:p>
          <a:p>
            <a:pPr marL="514350" indent="-514350">
              <a:buFontTx/>
              <a:buAutoNum type="arabicPeriod" startAt="2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-                                       9.  +</a:t>
            </a:r>
          </a:p>
          <a:p>
            <a:pPr marL="514350" indent="-514350">
              <a:buFontTx/>
              <a:buAutoNum type="arabicPeriod" startAt="2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+                                     10. -</a:t>
            </a:r>
          </a:p>
          <a:p>
            <a:pPr marL="0" indent="0">
              <a:buFontTx/>
              <a:buNone/>
              <a:defRPr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922338"/>
          </a:xfrm>
        </p:spPr>
        <p:txBody>
          <a:bodyPr/>
          <a:lstStyle/>
          <a:p>
            <a:r>
              <a:rPr lang="ru-RU" sz="5400" b="1" smtClean="0">
                <a:solidFill>
                  <a:srgbClr val="FF0000"/>
                </a:solidFill>
              </a:rPr>
              <a:t>оса</a:t>
            </a:r>
          </a:p>
        </p:txBody>
      </p:sp>
      <p:pic>
        <p:nvPicPr>
          <p:cNvPr id="48130" name="Picture 2" descr="C:\Users\Олег\Desktop\0_69a32_ac31ac34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293813"/>
            <a:ext cx="6551612" cy="48323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0" descr="10875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60363"/>
            <a:ext cx="3719512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5" descr="guk-mogilshi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565400"/>
            <a:ext cx="422592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WordArt 7"/>
          <p:cNvSpPr>
            <a:spLocks noChangeArrowheads="1" noChangeShapeType="1" noTextEdit="1"/>
          </p:cNvSpPr>
          <p:nvPr/>
        </p:nvSpPr>
        <p:spPr bwMode="auto">
          <a:xfrm>
            <a:off x="5364163" y="1924050"/>
            <a:ext cx="2520950" cy="38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Жук-могильщик</a:t>
            </a:r>
          </a:p>
        </p:txBody>
      </p:sp>
      <p:sp>
        <p:nvSpPr>
          <p:cNvPr id="49156" name="WordArt 7"/>
          <p:cNvSpPr>
            <a:spLocks noChangeArrowheads="1" noChangeShapeType="1" noTextEdit="1"/>
          </p:cNvSpPr>
          <p:nvPr/>
        </p:nvSpPr>
        <p:spPr bwMode="auto">
          <a:xfrm>
            <a:off x="971550" y="4221163"/>
            <a:ext cx="2520950" cy="38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Жук-навозник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smtClean="0">
                <a:solidFill>
                  <a:srgbClr val="FF0000"/>
                </a:solidFill>
              </a:rPr>
              <a:t>шмель</a:t>
            </a:r>
          </a:p>
        </p:txBody>
      </p:sp>
      <p:pic>
        <p:nvPicPr>
          <p:cNvPr id="50178" name="Picture 2" descr="C:\Users\Олег\Desktop\fil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68413"/>
            <a:ext cx="6858000" cy="473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FF0000"/>
                </a:solidFill>
              </a:rPr>
              <a:t>Лягушка и ящерица</a:t>
            </a:r>
          </a:p>
        </p:txBody>
      </p:sp>
      <p:pic>
        <p:nvPicPr>
          <p:cNvPr id="5120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73238"/>
            <a:ext cx="4005263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73238"/>
            <a:ext cx="4116388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620713"/>
            <a:ext cx="7920037" cy="54006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WordArt 4"/>
          <p:cNvSpPr>
            <a:spLocks noChangeArrowheads="1" noChangeShapeType="1" noTextEdit="1"/>
          </p:cNvSpPr>
          <p:nvPr/>
        </p:nvSpPr>
        <p:spPr bwMode="auto">
          <a:xfrm>
            <a:off x="1042988" y="241300"/>
            <a:ext cx="17145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Перепёлка</a:t>
            </a:r>
          </a:p>
        </p:txBody>
      </p:sp>
      <p:sp>
        <p:nvSpPr>
          <p:cNvPr id="53250" name="WordArt 4"/>
          <p:cNvSpPr>
            <a:spLocks noChangeArrowheads="1" noChangeShapeType="1" noTextEdit="1"/>
          </p:cNvSpPr>
          <p:nvPr/>
        </p:nvSpPr>
        <p:spPr bwMode="auto">
          <a:xfrm>
            <a:off x="6011863" y="211138"/>
            <a:ext cx="221932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Трясогузка</a:t>
            </a:r>
          </a:p>
        </p:txBody>
      </p:sp>
      <p:sp>
        <p:nvSpPr>
          <p:cNvPr id="53251" name="WordArt 4"/>
          <p:cNvSpPr>
            <a:spLocks noChangeArrowheads="1" noChangeShapeType="1" noTextEdit="1"/>
          </p:cNvSpPr>
          <p:nvPr/>
        </p:nvSpPr>
        <p:spPr bwMode="auto">
          <a:xfrm>
            <a:off x="3635375" y="3702050"/>
            <a:ext cx="22193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Коростель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4152900"/>
            <a:ext cx="3236912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7" descr="перепе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175" y="741363"/>
            <a:ext cx="31242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801688"/>
            <a:ext cx="3732213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 descr="f_0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052513"/>
            <a:ext cx="42481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WordArt 5"/>
          <p:cNvSpPr>
            <a:spLocks noChangeArrowheads="1" noChangeShapeType="1" noTextEdit="1"/>
          </p:cNvSpPr>
          <p:nvPr/>
        </p:nvSpPr>
        <p:spPr bwMode="auto">
          <a:xfrm>
            <a:off x="3059113" y="427038"/>
            <a:ext cx="280828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Дождевой червь</a:t>
            </a:r>
          </a:p>
        </p:txBody>
      </p:sp>
      <p:pic>
        <p:nvPicPr>
          <p:cNvPr id="54275" name="Picture 4" descr="001_2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052513"/>
            <a:ext cx="38290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Цепь 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 marL="0" indent="0">
              <a:buFontTx/>
              <a:buNone/>
              <a:defRPr/>
            </a:pPr>
            <a:r>
              <a:rPr lang="ru-RU" dirty="0">
                <a:solidFill>
                  <a:srgbClr val="00B050"/>
                </a:solidFill>
              </a:rPr>
              <a:t>р</a:t>
            </a:r>
            <a:r>
              <a:rPr lang="ru-RU" dirty="0" smtClean="0">
                <a:solidFill>
                  <a:srgbClr val="00B050"/>
                </a:solidFill>
              </a:rPr>
              <a:t>астение- травоядное животное-хищник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Олег\Desktop\0_6831d_87ab1265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-46038"/>
            <a:ext cx="9134475" cy="693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9" descr="butterfly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0225" y="3141663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9" descr="butterfly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4652963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9" descr="butterfly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3622675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10" descr="schmett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398809">
            <a:off x="5748338" y="2474913"/>
            <a:ext cx="11874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10" descr="schmett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398809">
            <a:off x="3940175" y="4870450"/>
            <a:ext cx="11874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C:\Users\Олег\Desktop\0015-015-Pravila-druzej-lu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5" descr="0_19586_7d6f26d3_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0088" y="3543300"/>
            <a:ext cx="273685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WordArt 6"/>
          <p:cNvSpPr>
            <a:spLocks noChangeArrowheads="1" noChangeShapeType="1" noTextEdit="1"/>
          </p:cNvSpPr>
          <p:nvPr/>
        </p:nvSpPr>
        <p:spPr bwMode="auto">
          <a:xfrm>
            <a:off x="827088" y="1196975"/>
            <a:ext cx="7561262" cy="20161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Молодцы!</a:t>
            </a:r>
          </a:p>
        </p:txBody>
      </p:sp>
      <p:pic>
        <p:nvPicPr>
          <p:cNvPr id="58371" name="Picture 9" descr="butterfly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 flipV="1">
            <a:off x="179388" y="3616325"/>
            <a:ext cx="2592387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9" descr="butterfly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3716338"/>
            <a:ext cx="23764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C:\Users\Олег\Desktop\4510084707289934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77813" y="0"/>
            <a:ext cx="9413876" cy="705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Text Box 6"/>
          <p:cNvSpPr txBox="1">
            <a:spLocks noChangeArrowheads="1"/>
          </p:cNvSpPr>
          <p:nvPr/>
        </p:nvSpPr>
        <p:spPr bwMode="auto">
          <a:xfrm flipH="1">
            <a:off x="250825" y="188913"/>
            <a:ext cx="8208963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FF0000"/>
                </a:solidFill>
              </a:rPr>
              <a:t>      </a:t>
            </a:r>
            <a:r>
              <a:rPr lang="ru-RU" sz="2000" i="1">
                <a:solidFill>
                  <a:srgbClr val="FF0000"/>
                </a:solidFill>
              </a:rPr>
              <a:t/>
            </a:r>
            <a:br>
              <a:rPr lang="ru-RU" sz="2000" i="1">
                <a:solidFill>
                  <a:srgbClr val="FF0000"/>
                </a:solidFill>
              </a:rPr>
            </a:br>
            <a:endParaRPr lang="ru-RU" sz="2000" i="1">
              <a:solidFill>
                <a:srgbClr val="FF0000"/>
              </a:solidFill>
            </a:endParaRPr>
          </a:p>
          <a:p>
            <a:pPr algn="ctr"/>
            <a:r>
              <a:rPr lang="ru-RU" sz="4800" b="1">
                <a:solidFill>
                  <a:srgbClr val="FF0000"/>
                </a:solidFill>
              </a:rPr>
              <a:t>Урок окружающего мира</a:t>
            </a:r>
          </a:p>
          <a:p>
            <a:pPr algn="ctr"/>
            <a:r>
              <a:rPr lang="ru-RU" sz="4800" b="1">
                <a:solidFill>
                  <a:srgbClr val="FF0000"/>
                </a:solidFill>
              </a:rPr>
              <a:t>Тема: «Жизнь луга.          </a:t>
            </a:r>
          </a:p>
          <a:p>
            <a:pPr algn="ctr"/>
            <a:r>
              <a:rPr lang="ru-RU" sz="4800" b="1">
                <a:solidFill>
                  <a:srgbClr val="FF0000"/>
                </a:solidFill>
              </a:rPr>
              <a:t>   Луг – природное сообщество.»</a:t>
            </a:r>
          </a:p>
          <a:p>
            <a:r>
              <a:rPr lang="ru-RU" sz="4800" b="1">
                <a:solidFill>
                  <a:srgbClr val="FF0000"/>
                </a:solidFill>
              </a:rPr>
              <a:t>                   </a:t>
            </a:r>
            <a:r>
              <a:rPr lang="ru-RU" sz="3600" b="1">
                <a:solidFill>
                  <a:srgbClr val="FF0000"/>
                </a:solidFill>
              </a:rPr>
              <a:t>4 класс</a:t>
            </a:r>
            <a:br>
              <a:rPr lang="ru-RU" sz="3600" b="1">
                <a:solidFill>
                  <a:srgbClr val="FF0000"/>
                </a:solidFill>
              </a:rPr>
            </a:br>
            <a:endParaRPr lang="ru-RU" sz="3600" b="1">
              <a:solidFill>
                <a:srgbClr val="FF0000"/>
              </a:solidFill>
            </a:endParaRPr>
          </a:p>
          <a:p>
            <a:pPr algn="ctr"/>
            <a:r>
              <a:rPr lang="ru-RU" sz="2000" b="1">
                <a:solidFill>
                  <a:srgbClr val="FF0000"/>
                </a:solidFill>
              </a:rPr>
              <a:t>Учебник А. А. Плешакова </a:t>
            </a:r>
          </a:p>
          <a:p>
            <a:pPr algn="ctr"/>
            <a:endParaRPr lang="ru-RU" sz="2000" b="1">
              <a:solidFill>
                <a:srgbClr val="FF0000"/>
              </a:solidFill>
            </a:endParaRPr>
          </a:p>
          <a:p>
            <a:pPr algn="ctr"/>
            <a:endParaRPr lang="ru-RU" sz="2000" b="1">
              <a:solidFill>
                <a:srgbClr val="FF0000"/>
              </a:solidFill>
            </a:endParaRPr>
          </a:p>
          <a:p>
            <a:pPr algn="ctr"/>
            <a:r>
              <a:rPr lang="ru-RU" sz="3200" b="1">
                <a:solidFill>
                  <a:srgbClr val="FF0000"/>
                </a:solidFill>
              </a:rPr>
              <a:t>Гончарова Л.А.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 descr="schmett3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380071" flipH="1">
            <a:off x="249238" y="2649538"/>
            <a:ext cx="7334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7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21331">
            <a:off x="393700" y="149225"/>
            <a:ext cx="6254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8" descr="butterfly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1538" y="57054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9" descr="butterfly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43338" y="128588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" descr="schmett4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398809">
            <a:off x="6510338" y="120650"/>
            <a:ext cx="11874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121650" y="5599113"/>
            <a:ext cx="792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4" descr="schmett3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21021">
            <a:off x="7861300" y="2941638"/>
            <a:ext cx="93662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5" descr="schmett30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8175" y="269875"/>
            <a:ext cx="6492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6" descr="schmett2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07950" y="4376738"/>
            <a:ext cx="1449388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7" descr="schmett29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13138" y="5705475"/>
            <a:ext cx="1068387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8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145463" y="419100"/>
            <a:ext cx="6492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58888" y="1090613"/>
            <a:ext cx="6615112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9" descr="butterfly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25" y="5702300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8" descr="meadow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-315913"/>
            <a:ext cx="9791701" cy="732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250825" y="-531813"/>
            <a:ext cx="8785225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</a:rPr>
              <a:t>                                           </a:t>
            </a:r>
            <a:r>
              <a:rPr lang="ru-RU" sz="6000" b="1">
                <a:solidFill>
                  <a:srgbClr val="FF0000"/>
                </a:solidFill>
              </a:rPr>
              <a:t>        </a:t>
            </a:r>
            <a:r>
              <a:rPr lang="ru-RU" sz="3200" b="1">
                <a:solidFill>
                  <a:srgbClr val="FF0000"/>
                </a:solidFill>
              </a:rPr>
              <a:t>ЛУГ-</a:t>
            </a:r>
            <a:r>
              <a:rPr lang="ru-RU" sz="4400" b="1">
                <a:solidFill>
                  <a:srgbClr val="FF0000"/>
                </a:solidFill>
              </a:rPr>
              <a:t>природное сообщество</a:t>
            </a:r>
            <a:r>
              <a:rPr lang="ru-RU" sz="4400">
                <a:solidFill>
                  <a:srgbClr val="FF0000"/>
                </a:solidFill>
              </a:rPr>
              <a:t>.     </a:t>
            </a:r>
          </a:p>
        </p:txBody>
      </p:sp>
    </p:spTree>
  </p:cSld>
  <p:clrMapOvr>
    <a:masterClrMapping/>
  </p:clrMapOvr>
  <p:transition advTm="2228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WordArt 6"/>
          <p:cNvSpPr>
            <a:spLocks noChangeArrowheads="1" noChangeShapeType="1" noTextEdit="1"/>
          </p:cNvSpPr>
          <p:nvPr/>
        </p:nvSpPr>
        <p:spPr bwMode="auto">
          <a:xfrm>
            <a:off x="1331913" y="503238"/>
            <a:ext cx="1727200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Мятлик</a:t>
            </a:r>
          </a:p>
        </p:txBody>
      </p:sp>
      <p:sp>
        <p:nvSpPr>
          <p:cNvPr id="23554" name="WordArt 8"/>
          <p:cNvSpPr>
            <a:spLocks noChangeArrowheads="1" noChangeShapeType="1" noTextEdit="1"/>
          </p:cNvSpPr>
          <p:nvPr/>
        </p:nvSpPr>
        <p:spPr bwMode="auto">
          <a:xfrm>
            <a:off x="4716463" y="446088"/>
            <a:ext cx="3744912" cy="373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Клевер луговой</a:t>
            </a:r>
          </a:p>
        </p:txBody>
      </p:sp>
      <p:pic>
        <p:nvPicPr>
          <p:cNvPr id="23555" name="Picture 11"/>
          <p:cNvPicPr>
            <a:picLocks noChangeAspect="1" noChangeArrowheads="1"/>
          </p:cNvPicPr>
          <p:nvPr/>
        </p:nvPicPr>
        <p:blipFill>
          <a:blip r:embed="rId2"/>
          <a:srcRect l="52827" r="-1920" b="7085"/>
          <a:stretch>
            <a:fillRect/>
          </a:stretch>
        </p:blipFill>
        <p:spPr bwMode="auto">
          <a:xfrm>
            <a:off x="450850" y="1196975"/>
            <a:ext cx="37084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7925" y="1196975"/>
            <a:ext cx="383222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WordArt 9"/>
          <p:cNvSpPr>
            <a:spLocks noChangeArrowheads="1" noChangeShapeType="1" noTextEdit="1"/>
          </p:cNvSpPr>
          <p:nvPr/>
        </p:nvSpPr>
        <p:spPr bwMode="auto">
          <a:xfrm>
            <a:off x="1547813" y="620713"/>
            <a:ext cx="547211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Мышиный горошек</a:t>
            </a:r>
          </a:p>
        </p:txBody>
      </p:sp>
      <p:pic>
        <p:nvPicPr>
          <p:cNvPr id="2457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449388"/>
            <a:ext cx="33083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WordArt 9"/>
          <p:cNvSpPr>
            <a:spLocks noChangeArrowheads="1" noChangeShapeType="1" noTextEdit="1"/>
          </p:cNvSpPr>
          <p:nvPr/>
        </p:nvSpPr>
        <p:spPr bwMode="auto">
          <a:xfrm>
            <a:off x="5219700" y="620713"/>
            <a:ext cx="2376488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24580" name="Picture 8" descr="мы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484313"/>
            <a:ext cx="316706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Олег\Desktop\0_4ae46_92b714fc_XL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692150"/>
            <a:ext cx="7200900" cy="543401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l">
  <a:themeElements>
    <a:clrScheme name="Жизнь луга Луг природное сообщество 4 кл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Жизнь луга Луг природное сообщество 4 к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Жизнь луга Луг природное сообщество 4 кл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Жизнь луга Луг природное сообщество 4 кл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Жизнь луга Луг природное сообщество 4 кл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Жизнь луга Луг природное сообщество 4 кл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Жизнь луга Луг природное сообщество 4 кл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Жизнь луга Луг природное сообщество 4 кл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Жизнь луга Луг природное сообщество 4 кл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Жизнь луга Луг природное сообщество 4 кл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Жизнь луга Луг природное сообщество 4 кл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Жизнь луга Луг природное сообщество 4 кл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Жизнь луга Луг природное сообщество 4 кл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Жизнь луга Луг природное сообщество 4 кл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pril</Template>
  <TotalTime>379</TotalTime>
  <Words>146</Words>
  <Application>Microsoft Office PowerPoint</Application>
  <PresentationFormat>Экран (4:3)</PresentationFormat>
  <Paragraphs>45</Paragraphs>
  <Slides>41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5" baseType="lpstr">
      <vt:lpstr>Arial</vt:lpstr>
      <vt:lpstr>Calibri</vt:lpstr>
      <vt:lpstr>Times New Roman</vt:lpstr>
      <vt:lpstr>pril</vt:lpstr>
      <vt:lpstr>Слайд 1</vt:lpstr>
      <vt:lpstr>ГРАФИЧЕСКИЙ ДИКТАНТ</vt:lpstr>
      <vt:lpstr>Самопроверка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Лютики луговые</vt:lpstr>
      <vt:lpstr>Слайд 13</vt:lpstr>
      <vt:lpstr>Слайд 14</vt:lpstr>
      <vt:lpstr>Слайд 15</vt:lpstr>
      <vt:lpstr>одуванчик</vt:lpstr>
      <vt:lpstr>Слайд 17</vt:lpstr>
      <vt:lpstr>Слайд 18</vt:lpstr>
      <vt:lpstr>Зверобой</vt:lpstr>
      <vt:lpstr>Слайд 20</vt:lpstr>
      <vt:lpstr>Луговые грибы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оса</vt:lpstr>
      <vt:lpstr>Слайд 31</vt:lpstr>
      <vt:lpstr>шмель</vt:lpstr>
      <vt:lpstr>Лягушка и ящерица</vt:lpstr>
      <vt:lpstr>Слайд 34</vt:lpstr>
      <vt:lpstr>Слайд 35</vt:lpstr>
      <vt:lpstr>Слайд 36</vt:lpstr>
      <vt:lpstr>Цепь питания</vt:lpstr>
      <vt:lpstr>Слайд 38</vt:lpstr>
      <vt:lpstr>Слайд 39</vt:lpstr>
      <vt:lpstr>Слайд 40</vt:lpstr>
      <vt:lpstr>Слайд 41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User</cp:lastModifiedBy>
  <cp:revision>61</cp:revision>
  <dcterms:created xsi:type="dcterms:W3CDTF">2012-12-16T11:43:39Z</dcterms:created>
  <dcterms:modified xsi:type="dcterms:W3CDTF">2014-05-06T19:30:23Z</dcterms:modified>
</cp:coreProperties>
</file>