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62" r:id="rId4"/>
    <p:sldId id="263" r:id="rId5"/>
    <p:sldId id="257" r:id="rId6"/>
    <p:sldId id="259" r:id="rId7"/>
    <p:sldId id="264" r:id="rId8"/>
    <p:sldId id="265" r:id="rId9"/>
    <p:sldId id="267" r:id="rId10"/>
    <p:sldId id="266" r:id="rId11"/>
    <p:sldId id="268" r:id="rId12"/>
    <p:sldId id="260" r:id="rId13"/>
    <p:sldId id="261" r:id="rId14"/>
    <p:sldId id="275" r:id="rId15"/>
    <p:sldId id="282" r:id="rId16"/>
    <p:sldId id="274" r:id="rId17"/>
    <p:sldId id="281" r:id="rId18"/>
    <p:sldId id="279" r:id="rId19"/>
    <p:sldId id="286" r:id="rId20"/>
    <p:sldId id="289" r:id="rId21"/>
    <p:sldId id="288" r:id="rId22"/>
    <p:sldId id="277" r:id="rId23"/>
    <p:sldId id="278" r:id="rId24"/>
    <p:sldId id="276" r:id="rId25"/>
    <p:sldId id="273" r:id="rId26"/>
    <p:sldId id="271" r:id="rId27"/>
    <p:sldId id="270" r:id="rId28"/>
    <p:sldId id="284" r:id="rId29"/>
    <p:sldId id="285" r:id="rId30"/>
    <p:sldId id="287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85" autoAdjust="0"/>
  </p:normalViewPr>
  <p:slideViewPr>
    <p:cSldViewPr>
      <p:cViewPr>
        <p:scale>
          <a:sx n="55" d="100"/>
          <a:sy n="55" d="100"/>
        </p:scale>
        <p:origin x="-888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C7E4A8-C95C-48BA-AE2B-100CDD64A751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2438F5-1620-4385-95EB-B4B22E1F0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B0930-C548-4978-9B5E-AB2D95D6F58A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D3D8C-20D5-4154-8872-6D1B68C96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D5519-CE2F-4580-A5B4-9D2439D67009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0C6A8-7B19-4949-B410-F6F3B6168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C62D5-F5E5-43DB-B04D-BB46DED06E75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43B3-9C00-4392-92E1-9C050F470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D027DB-B50C-4560-A98F-5B6A23E017D3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01493A-69E3-41F7-A1EA-71F72FCAA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F871C-2100-496A-9F01-3E0F9BE39DB0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41078-B3AC-417E-A1F3-94669D0D0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0A1738-4D34-46BF-98BA-46D328E18F59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309C71-8F35-4C04-AB05-4B661D95D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AC02-EF12-4976-B790-4F6923DA6433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BE480-EB8C-401F-9FF1-0391EDC99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535ABF-13F8-41CC-9153-0D6D54E82A3B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DE1605-CE99-45B0-95D9-1E12AD87D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E84112-456D-4BC4-A969-4F6D515E769F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3366E2-EA3A-487A-801A-4F452EEDC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3056C0-6A4F-48F6-9945-A2C55538B5E2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58EF21-61D9-4831-BFBF-22E451D3E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A1FAA39A-851F-4309-9E7A-37379A950731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23DAEF76-B6E3-4602-9F8C-BE131C804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2" r:id="rId1"/>
    <p:sldLayoutId id="2147483887" r:id="rId2"/>
    <p:sldLayoutId id="2147483893" r:id="rId3"/>
    <p:sldLayoutId id="2147483888" r:id="rId4"/>
    <p:sldLayoutId id="2147483894" r:id="rId5"/>
    <p:sldLayoutId id="2147483889" r:id="rId6"/>
    <p:sldLayoutId id="2147483895" r:id="rId7"/>
    <p:sldLayoutId id="2147483896" r:id="rId8"/>
    <p:sldLayoutId id="2147483897" r:id="rId9"/>
    <p:sldLayoutId id="2147483890" r:id="rId10"/>
    <p:sldLayoutId id="21474838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F0EDDF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F0EDDF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F0EDDF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F0EDDF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F0EDDF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F0EDDF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F0EDDF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F0EDDF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F0EDDF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2988" y="260350"/>
            <a:ext cx="7772400" cy="1828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tx2">
                    <a:satMod val="130000"/>
                  </a:schemeClr>
                </a:solidFill>
              </a:rPr>
              <a:t>Электрический ток</a:t>
            </a:r>
            <a:br>
              <a:rPr lang="ru-RU" sz="66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6600" b="1" dirty="0" smtClean="0">
                <a:solidFill>
                  <a:schemeClr val="tx2">
                    <a:satMod val="130000"/>
                  </a:schemeClr>
                </a:solidFill>
              </a:rPr>
              <a:t> в полупроводниках</a:t>
            </a:r>
            <a:endParaRPr lang="ru-RU" sz="6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348880"/>
            <a:ext cx="3913800" cy="3059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 t="12186" b="8719"/>
          <a:stretch>
            <a:fillRect/>
          </a:stretch>
        </p:blipFill>
        <p:spPr bwMode="auto">
          <a:xfrm>
            <a:off x="5076056" y="3645024"/>
            <a:ext cx="3744416" cy="302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1619250" y="404813"/>
            <a:ext cx="715803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5400" b="1" dirty="0">
                <a:latin typeface="+mn-lt"/>
              </a:rPr>
              <a:t>Акцепторные примеси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5400" b="1" dirty="0">
                <a:latin typeface="+mn-lt"/>
              </a:rPr>
              <a:t> ( принимающие )</a:t>
            </a:r>
            <a:r>
              <a:rPr lang="ru-RU" sz="5400" dirty="0">
                <a:latin typeface="+mn-lt"/>
              </a:rPr>
              <a:t> </a:t>
            </a:r>
          </a:p>
        </p:txBody>
      </p:sp>
      <p:sp>
        <p:nvSpPr>
          <p:cNvPr id="17411" name="AutoShape 8"/>
          <p:cNvSpPr>
            <a:spLocks noChangeArrowheads="1"/>
          </p:cNvSpPr>
          <p:nvPr/>
        </p:nvSpPr>
        <p:spPr bwMode="auto">
          <a:xfrm>
            <a:off x="1403350" y="2492375"/>
            <a:ext cx="7129463" cy="40116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>
            <a:solidFill>
              <a:srgbClr val="0F243E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7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Д ы р к а</a:t>
            </a:r>
            <a:endParaRPr lang="ru-RU" sz="7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7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Oval 6"/>
          <p:cNvSpPr>
            <a:spLocks noChangeArrowheads="1"/>
          </p:cNvSpPr>
          <p:nvPr/>
        </p:nvSpPr>
        <p:spPr bwMode="auto">
          <a:xfrm>
            <a:off x="1547813" y="4005263"/>
            <a:ext cx="1884362" cy="1655762"/>
          </a:xfrm>
          <a:prstGeom prst="ellipse">
            <a:avLst/>
          </a:prstGeom>
          <a:solidFill>
            <a:srgbClr val="FFFFFF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3" name="Oval 6"/>
          <p:cNvSpPr>
            <a:spLocks noChangeArrowheads="1"/>
          </p:cNvSpPr>
          <p:nvPr/>
        </p:nvSpPr>
        <p:spPr bwMode="auto">
          <a:xfrm>
            <a:off x="6227763" y="3933825"/>
            <a:ext cx="1884362" cy="1655763"/>
          </a:xfrm>
          <a:prstGeom prst="ellipse">
            <a:avLst/>
          </a:prstGeom>
          <a:solidFill>
            <a:srgbClr val="FFFFFF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Прямоугольник 7"/>
          <p:cNvSpPr>
            <a:spLocks noChangeArrowheads="1"/>
          </p:cNvSpPr>
          <p:nvPr/>
        </p:nvSpPr>
        <p:spPr bwMode="auto">
          <a:xfrm>
            <a:off x="1331913" y="4149725"/>
            <a:ext cx="7127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eaLnBrk="0" hangingPunct="0">
              <a:tabLst>
                <a:tab pos="596900" algn="l"/>
              </a:tabLst>
            </a:pPr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72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7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en-US" sz="72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7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 indent="449263" eaLnBrk="0" hangingPunct="0">
              <a:tabLst>
                <a:tab pos="596900" algn="l"/>
              </a:tabLst>
            </a:pPr>
            <a:r>
              <a:rPr lang="en-US" sz="7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7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7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p-</a:t>
            </a:r>
            <a:r>
              <a:rPr lang="ru-RU" sz="7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типа</a:t>
            </a:r>
            <a:endParaRPr lang="ru-RU" sz="7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AutoShape 4"/>
          <p:cNvSpPr>
            <a:spLocks noChangeArrowheads="1"/>
          </p:cNvSpPr>
          <p:nvPr/>
        </p:nvSpPr>
        <p:spPr bwMode="auto">
          <a:xfrm>
            <a:off x="3419475" y="4581525"/>
            <a:ext cx="2808288" cy="266700"/>
          </a:xfrm>
          <a:prstGeom prst="leftRightArrow">
            <a:avLst>
              <a:gd name="adj1" fmla="val 50000"/>
              <a:gd name="adj2" fmla="val 190608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5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8"/>
            <a:ext cx="6984776" cy="5367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 t="11584" b="12017"/>
          <a:stretch>
            <a:fillRect/>
          </a:stretch>
        </p:blipFill>
        <p:spPr bwMode="auto">
          <a:xfrm>
            <a:off x="1187624" y="980728"/>
            <a:ext cx="7777559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6475" y="404813"/>
            <a:ext cx="8137525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Электрические свойства</a:t>
            </a:r>
          </a:p>
          <a:p>
            <a:pPr algn="ctr"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"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" перехода</a:t>
            </a:r>
          </a:p>
        </p:txBody>
      </p:sp>
      <p:pic>
        <p:nvPicPr>
          <p:cNvPr id="21507" name="Picture 3" descr="п-н перех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92896"/>
            <a:ext cx="7056512" cy="2844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-н перех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4680520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06475" y="404813"/>
            <a:ext cx="8137525" cy="1438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Процессы в </a:t>
            </a:r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приконтактном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слое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2" descr="п-н перех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293096"/>
            <a:ext cx="3384376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Рисунок 1"/>
          <p:cNvPicPr>
            <a:picLocks noChangeAspect="1" noChangeArrowheads="1"/>
          </p:cNvPicPr>
          <p:nvPr/>
        </p:nvPicPr>
        <p:blipFill>
          <a:blip r:embed="rId2" cstate="print"/>
          <a:srcRect t="2342" r="43861"/>
          <a:stretch>
            <a:fillRect/>
          </a:stretch>
        </p:blipFill>
        <p:spPr bwMode="auto">
          <a:xfrm>
            <a:off x="1259632" y="3905672"/>
            <a:ext cx="4392488" cy="269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п-н перех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93096"/>
            <a:ext cx="2988840" cy="1836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п-н перехо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268760"/>
            <a:ext cx="7704856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116013" y="333375"/>
            <a:ext cx="7380287" cy="922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Прямой "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переход</a:t>
            </a:r>
            <a:endParaRPr lang="ru-RU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Рисунок 4"/>
          <p:cNvPicPr>
            <a:picLocks noChangeAspect="1" noChangeArrowheads="1"/>
          </p:cNvPicPr>
          <p:nvPr/>
        </p:nvPicPr>
        <p:blipFill>
          <a:blip r:embed="rId2" cstate="print"/>
          <a:srcRect l="60271" r="1131" b="22330"/>
          <a:stretch>
            <a:fillRect/>
          </a:stretch>
        </p:blipFill>
        <p:spPr bwMode="auto">
          <a:xfrm>
            <a:off x="1259632" y="3933056"/>
            <a:ext cx="4320480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п-н перех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437112"/>
            <a:ext cx="3024064" cy="1764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п-н перехо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24744"/>
            <a:ext cx="7704856" cy="2616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111250" y="260350"/>
            <a:ext cx="7891463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Обратный "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переход</a:t>
            </a:r>
            <a:endParaRPr lang="ru-RU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9500" y="1196975"/>
            <a:ext cx="8064500" cy="3584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Полупроводник с одним "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" переходом называется полупроводниковым </a:t>
            </a:r>
            <a:r>
              <a:rPr lang="ru-RU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диодом.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п-н перех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7560840" cy="6048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2597" r="3030" b="7232"/>
          <a:stretch>
            <a:fillRect/>
          </a:stretch>
        </p:blipFill>
        <p:spPr bwMode="auto">
          <a:xfrm>
            <a:off x="1619672" y="620688"/>
            <a:ext cx="6984776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6375" y="4941888"/>
            <a:ext cx="7380288" cy="1470025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6000" b="1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Полупроводник</a:t>
            </a:r>
            <a:r>
              <a:rPr lang="ru-RU" sz="60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- </a:t>
            </a: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вещество</a:t>
            </a:r>
            <a:r>
              <a:rPr lang="ru-RU" sz="5400" b="1" dirty="0">
                <a:solidFill>
                  <a:schemeClr val="tx2">
                    <a:satMod val="130000"/>
                  </a:schemeClr>
                </a:solidFill>
                <a:effectLst/>
              </a:rPr>
              <a:t>, у которого удельное сопротивление может изменяться в широких пределах и очень быстро убывает с повышением температуры</a:t>
            </a: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. </a:t>
            </a:r>
            <a:endParaRPr lang="ru-RU" sz="5400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7344742" cy="5560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188640"/>
            <a:ext cx="3315469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2492896"/>
            <a:ext cx="4693994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700" y="117475"/>
            <a:ext cx="8496300" cy="6815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5400" dirty="0"/>
              <a:t> </a:t>
            </a:r>
            <a:r>
              <a:rPr lang="ru-RU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Транзисторами </a:t>
            </a:r>
            <a:endParaRPr lang="ru-RU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называют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полупроводниковые приборы, предназначенные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усиления,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генерирования и преобразования электрических 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колебаний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852936"/>
            <a:ext cx="7163629" cy="3312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331913" y="404813"/>
            <a:ext cx="7561262" cy="2103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Внешний вид некоторых транзисторов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7560840" cy="5545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48680"/>
            <a:ext cx="4686300" cy="5705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t="10919" b="12682"/>
          <a:stretch>
            <a:fillRect/>
          </a:stretch>
        </p:blipFill>
        <p:spPr bwMode="auto">
          <a:xfrm>
            <a:off x="3763412" y="188640"/>
            <a:ext cx="5188903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348880"/>
            <a:ext cx="2416109" cy="436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3717032"/>
            <a:ext cx="4057920" cy="2754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4664"/>
            <a:ext cx="4030408" cy="2919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1340768"/>
            <a:ext cx="3316668" cy="4113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92696"/>
            <a:ext cx="6120680" cy="5328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6408713" cy="5629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620713"/>
            <a:ext cx="8604250" cy="1830387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60000"/>
              </a:lnSpc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Зависимость от температуры </a:t>
            </a:r>
            <a:br>
              <a:rPr lang="ru-RU" sz="5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сопротивления </a:t>
            </a:r>
            <a:br>
              <a:rPr lang="ru-RU" sz="5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полупроводниках</a:t>
            </a:r>
            <a:endParaRPr lang="ru-RU" sz="5400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7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7" y="2564904"/>
            <a:ext cx="5775627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12875"/>
            <a:ext cx="8229600" cy="46799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b="1" i="1" dirty="0" smtClean="0">
                <a:solidFill>
                  <a:schemeClr val="tx2">
                    <a:satMod val="130000"/>
                  </a:schemeClr>
                </a:solidFill>
              </a:rPr>
              <a:t>Спасибо </a:t>
            </a:r>
            <a:br>
              <a:rPr lang="ru-RU" sz="6600" b="1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6600" b="1" i="1" dirty="0" smtClean="0">
                <a:solidFill>
                  <a:schemeClr val="tx2">
                    <a:satMod val="130000"/>
                  </a:schemeClr>
                </a:solidFill>
              </a:rPr>
              <a:t>за </a:t>
            </a:r>
            <a:br>
              <a:rPr lang="ru-RU" sz="6600" b="1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6600" b="1" i="1" dirty="0" smtClean="0">
                <a:solidFill>
                  <a:schemeClr val="tx2">
                    <a:satMod val="130000"/>
                  </a:schemeClr>
                </a:solidFill>
              </a:rPr>
              <a:t>внимание!</a:t>
            </a:r>
            <a:endParaRPr lang="ru-RU" sz="6600" b="1" i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260350"/>
            <a:ext cx="8748712" cy="1341438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</a:rPr>
              <a:t>Строение </a:t>
            </a:r>
            <a:br>
              <a:rPr lang="ru-RU" sz="54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</a:rPr>
              <a:t>полупроводников</a:t>
            </a:r>
            <a:endParaRPr lang="ru-RU" sz="54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6985000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6375" y="4365625"/>
            <a:ext cx="7129463" cy="1830388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</a:rPr>
              <a:t>Взаимодействие пары соседних атомов осуществляется с помощью </a:t>
            </a:r>
            <a:r>
              <a:rPr lang="ru-RU" sz="5400" b="1" dirty="0" err="1" smtClean="0">
                <a:solidFill>
                  <a:schemeClr val="tx2">
                    <a:satMod val="130000"/>
                  </a:schemeClr>
                </a:solidFill>
              </a:rPr>
              <a:t>парноэлектронной</a:t>
            </a: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</a:rPr>
              <a:t> связи, называемой </a:t>
            </a:r>
            <a:br>
              <a:rPr lang="ru-RU" sz="54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6000" b="1" u="sng" dirty="0" smtClean="0">
                <a:solidFill>
                  <a:schemeClr val="tx1"/>
                </a:solidFill>
              </a:rPr>
              <a:t>ковалентной связью.</a:t>
            </a:r>
            <a:endParaRPr lang="ru-RU" sz="6000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042988" y="476250"/>
            <a:ext cx="7772400" cy="18002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satMod val="130000"/>
                  </a:schemeClr>
                </a:solidFill>
              </a:rPr>
              <a:t>Электронная </a:t>
            </a:r>
            <a:r>
              <a:rPr lang="en-US" sz="60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satMod val="130000"/>
                  </a:schemeClr>
                </a:solidFill>
              </a:rPr>
              <a:t>проводимость</a:t>
            </a:r>
            <a:endParaRPr lang="ru-RU" sz="60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258888" y="2636838"/>
            <a:ext cx="7732712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/>
              <a:t>От 300  до  700 К</a:t>
            </a:r>
          </a:p>
          <a:p>
            <a:endParaRPr lang="ru-RU" sz="6000" b="1"/>
          </a:p>
          <a:p>
            <a:r>
              <a:rPr lang="ru-RU" sz="6000" b="1"/>
              <a:t>От </a:t>
            </a:r>
            <a:r>
              <a:rPr lang="ru-RU" sz="7200" b="1"/>
              <a:t>10</a:t>
            </a:r>
            <a:r>
              <a:rPr lang="ru-RU" sz="7200" b="1" baseline="30000"/>
              <a:t>17   </a:t>
            </a:r>
            <a:r>
              <a:rPr lang="ru-RU" sz="6000"/>
              <a:t>до </a:t>
            </a:r>
            <a:r>
              <a:rPr lang="ru-RU" sz="7200" b="1"/>
              <a:t>10</a:t>
            </a:r>
            <a:r>
              <a:rPr lang="ru-RU" sz="7200" b="1" baseline="30000"/>
              <a:t>24</a:t>
            </a:r>
            <a:endParaRPr lang="ru-RU" sz="7200"/>
          </a:p>
          <a:p>
            <a:endParaRPr lang="ru-RU" sz="6000" b="1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120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</a:t>
            </a:r>
            <a:endParaRPr lang="ru-RU">
              <a:latin typeface="Arial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943600" algn="l"/>
              </a:tabLst>
            </a:pPr>
            <a:endParaRPr lang="ru-RU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981075"/>
            <a:ext cx="7772400" cy="16573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satMod val="130000"/>
                  </a:schemeClr>
                </a:solidFill>
              </a:rPr>
              <a:t>Дырочная</a:t>
            </a:r>
            <a:br>
              <a:rPr lang="ru-RU" sz="6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satMod val="130000"/>
                  </a:schemeClr>
                </a:solidFill>
              </a:rPr>
              <a:t> проводимость</a:t>
            </a:r>
            <a:endParaRPr lang="ru-RU" sz="60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971600" y="3356992"/>
            <a:ext cx="7772400" cy="1800200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/>
              <a:t>«Дырка» - это вакантное место</a:t>
            </a:r>
            <a:endParaRPr lang="ru-RU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1954213" y="476250"/>
            <a:ext cx="62293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err="1">
                <a:latin typeface="+mj-lt"/>
              </a:rPr>
              <a:t>Донорные</a:t>
            </a:r>
            <a:r>
              <a:rPr lang="ru-RU" sz="5400" b="1" dirty="0">
                <a:latin typeface="+mj-lt"/>
              </a:rPr>
              <a:t> примеси</a:t>
            </a:r>
          </a:p>
          <a:p>
            <a:pPr algn="ctr">
              <a:defRPr/>
            </a:pPr>
            <a:r>
              <a:rPr lang="ru-RU" sz="5400" b="1" dirty="0">
                <a:latin typeface="+mj-lt"/>
              </a:rPr>
              <a:t> ( отдающие ) </a:t>
            </a:r>
          </a:p>
        </p:txBody>
      </p:sp>
      <p:sp>
        <p:nvSpPr>
          <p:cNvPr id="15363" name="AutoShape 8"/>
          <p:cNvSpPr>
            <a:spLocks noChangeArrowheads="1"/>
          </p:cNvSpPr>
          <p:nvPr/>
        </p:nvSpPr>
        <p:spPr bwMode="auto">
          <a:xfrm>
            <a:off x="1403350" y="2420938"/>
            <a:ext cx="7129463" cy="40116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>
            <a:solidFill>
              <a:srgbClr val="0F243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4" name="Oval 5"/>
          <p:cNvSpPr>
            <a:spLocks noChangeArrowheads="1"/>
          </p:cNvSpPr>
          <p:nvPr/>
        </p:nvSpPr>
        <p:spPr bwMode="auto">
          <a:xfrm>
            <a:off x="6659563" y="3860800"/>
            <a:ext cx="1657350" cy="1800225"/>
          </a:xfrm>
          <a:prstGeom prst="ellipse">
            <a:avLst/>
          </a:prstGeom>
          <a:solidFill>
            <a:srgbClr val="FFFFFF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Oval 6"/>
          <p:cNvSpPr>
            <a:spLocks noChangeArrowheads="1"/>
          </p:cNvSpPr>
          <p:nvPr/>
        </p:nvSpPr>
        <p:spPr bwMode="auto">
          <a:xfrm>
            <a:off x="1547813" y="4005263"/>
            <a:ext cx="1884362" cy="1655762"/>
          </a:xfrm>
          <a:prstGeom prst="ellipse">
            <a:avLst/>
          </a:prstGeom>
          <a:solidFill>
            <a:srgbClr val="FFFFFF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/>
          <p:cNvSpPr>
            <a:spLocks noChangeArrowheads="1"/>
          </p:cNvSpPr>
          <p:nvPr/>
        </p:nvSpPr>
        <p:spPr bwMode="auto">
          <a:xfrm>
            <a:off x="3419475" y="4581525"/>
            <a:ext cx="3240088" cy="266700"/>
          </a:xfrm>
          <a:prstGeom prst="leftRightArrow">
            <a:avLst>
              <a:gd name="adj1" fmla="val 50000"/>
              <a:gd name="adj2" fmla="val 190556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6300788" y="2708275"/>
            <a:ext cx="914400" cy="169863"/>
          </a:xfrm>
          <a:prstGeom prst="rect">
            <a:avLst/>
          </a:prstGeom>
          <a:solidFill>
            <a:srgbClr val="FFFFFF"/>
          </a:solidFill>
          <a:ln w="9525">
            <a:solidFill>
              <a:srgbClr val="EEECE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2700338" y="2492375"/>
            <a:ext cx="45100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7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Лишний  ḗ</a:t>
            </a:r>
            <a:endParaRPr lang="ru-RU" sz="7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eaLnBrk="0" hangingPunct="0"/>
            <a:endParaRPr lang="ru-RU"/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0" y="-3478213"/>
            <a:ext cx="16302038" cy="1006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>
              <a:tabLst>
                <a:tab pos="596900" algn="l"/>
              </a:tabLst>
            </a:pPr>
            <a:r>
              <a:rPr lang="ru-RU" sz="3600">
                <a:cs typeface="Times New Roman" pitchFamily="18" charset="0"/>
              </a:rPr>
              <a:t> </a:t>
            </a:r>
            <a:r>
              <a:rPr lang="en-US" sz="3600">
                <a:cs typeface="Times New Roman" pitchFamily="18" charset="0"/>
              </a:rPr>
              <a:t>    </a:t>
            </a:r>
            <a:endParaRPr lang="ru-RU" sz="3600">
              <a:cs typeface="Times New Roman" pitchFamily="18" charset="0"/>
            </a:endParaRPr>
          </a:p>
          <a:p>
            <a:pPr indent="449263" eaLnBrk="0" hangingPunct="0">
              <a:tabLst>
                <a:tab pos="596900" algn="l"/>
              </a:tabLst>
            </a:pPr>
            <a:endParaRPr lang="ru-RU" sz="3600">
              <a:cs typeface="Times New Roman" pitchFamily="18" charset="0"/>
            </a:endParaRPr>
          </a:p>
          <a:p>
            <a:pPr indent="449263" eaLnBrk="0" hangingPunct="0">
              <a:tabLst>
                <a:tab pos="596900" algn="l"/>
              </a:tabLst>
            </a:pPr>
            <a:endParaRPr lang="ru-RU" sz="3600">
              <a:cs typeface="Times New Roman" pitchFamily="18" charset="0"/>
            </a:endParaRPr>
          </a:p>
          <a:p>
            <a:pPr indent="449263" eaLnBrk="0" hangingPunct="0">
              <a:tabLst>
                <a:tab pos="596900" algn="l"/>
              </a:tabLst>
            </a:pPr>
            <a:endParaRPr lang="ru-RU" sz="3600">
              <a:cs typeface="Times New Roman" pitchFamily="18" charset="0"/>
            </a:endParaRPr>
          </a:p>
          <a:p>
            <a:pPr indent="449263" eaLnBrk="0" hangingPunct="0">
              <a:tabLst>
                <a:tab pos="596900" algn="l"/>
              </a:tabLst>
            </a:pPr>
            <a:endParaRPr lang="ru-RU" sz="3600">
              <a:cs typeface="Times New Roman" pitchFamily="18" charset="0"/>
            </a:endParaRPr>
          </a:p>
          <a:p>
            <a:pPr indent="449263" eaLnBrk="0" hangingPunct="0">
              <a:tabLst>
                <a:tab pos="596900" algn="l"/>
              </a:tabLst>
            </a:pPr>
            <a:endParaRPr lang="ru-RU" sz="3600">
              <a:cs typeface="Times New Roman" pitchFamily="18" charset="0"/>
            </a:endParaRPr>
          </a:p>
          <a:p>
            <a:pPr indent="449263" eaLnBrk="0" hangingPunct="0">
              <a:tabLst>
                <a:tab pos="596900" algn="l"/>
              </a:tabLst>
            </a:pPr>
            <a:endParaRPr lang="ru-RU" sz="3600">
              <a:cs typeface="Times New Roman" pitchFamily="18" charset="0"/>
            </a:endParaRPr>
          </a:p>
          <a:p>
            <a:pPr indent="449263" eaLnBrk="0" hangingPunct="0">
              <a:tabLst>
                <a:tab pos="596900" algn="l"/>
              </a:tabLst>
            </a:pPr>
            <a:endParaRPr lang="ru-RU" sz="3600">
              <a:cs typeface="Times New Roman" pitchFamily="18" charset="0"/>
            </a:endParaRPr>
          </a:p>
          <a:p>
            <a:pPr indent="449263" eaLnBrk="0" hangingPunct="0">
              <a:tabLst>
                <a:tab pos="596900" algn="l"/>
              </a:tabLst>
            </a:pPr>
            <a:endParaRPr lang="ru-RU" sz="3600">
              <a:cs typeface="Times New Roman" pitchFamily="18" charset="0"/>
            </a:endParaRPr>
          </a:p>
          <a:p>
            <a:pPr indent="449263" eaLnBrk="0" hangingPunct="0">
              <a:tabLst>
                <a:tab pos="596900" algn="l"/>
              </a:tabLst>
            </a:pPr>
            <a:endParaRPr lang="ru-RU" sz="3600">
              <a:cs typeface="Times New Roman" pitchFamily="18" charset="0"/>
            </a:endParaRPr>
          </a:p>
          <a:p>
            <a:pPr indent="449263" eaLnBrk="0" hangingPunct="0">
              <a:tabLst>
                <a:tab pos="596900" algn="l"/>
              </a:tabLst>
            </a:pPr>
            <a:endParaRPr lang="ru-RU" sz="3600">
              <a:cs typeface="Times New Roman" pitchFamily="18" charset="0"/>
            </a:endParaRPr>
          </a:p>
          <a:p>
            <a:pPr indent="449263" eaLnBrk="0" hangingPunct="0">
              <a:tabLst>
                <a:tab pos="596900" algn="l"/>
              </a:tabLst>
            </a:pPr>
            <a:endParaRPr lang="ru-RU" sz="3600">
              <a:cs typeface="Times New Roman" pitchFamily="18" charset="0"/>
            </a:endParaRPr>
          </a:p>
          <a:p>
            <a:pPr indent="449263" eaLnBrk="0" hangingPunct="0">
              <a:tabLst>
                <a:tab pos="596900" algn="l"/>
              </a:tabLst>
            </a:pPr>
            <a:endParaRPr lang="ru-RU" sz="3600">
              <a:cs typeface="Times New Roman" pitchFamily="18" charset="0"/>
            </a:endParaRPr>
          </a:p>
          <a:p>
            <a:pPr indent="449263" eaLnBrk="0" hangingPunct="0">
              <a:tabLst>
                <a:tab pos="596900" algn="l"/>
              </a:tabLst>
            </a:pPr>
            <a:endParaRPr lang="ru-RU" sz="3600">
              <a:cs typeface="Times New Roman" pitchFamily="18" charset="0"/>
            </a:endParaRPr>
          </a:p>
          <a:p>
            <a:pPr indent="449263" eaLnBrk="0" hangingPunct="0">
              <a:tabLst>
                <a:tab pos="596900" algn="l"/>
              </a:tabLst>
            </a:pPr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72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7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7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en-US" sz="72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7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 indent="449263" eaLnBrk="0" hangingPunct="0">
              <a:tabLst>
                <a:tab pos="596900" algn="l"/>
              </a:tabLst>
            </a:pPr>
            <a:r>
              <a:rPr lang="en-US" sz="6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7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7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ru-RU" sz="7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типа</a:t>
            </a:r>
            <a:endParaRPr lang="ru-RU" sz="7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0788" y="2636838"/>
            <a:ext cx="914400" cy="215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7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7272808" cy="5489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451</TotalTime>
  <Words>142</Words>
  <Application>Microsoft Office PowerPoint</Application>
  <PresentationFormat>Экран (4:3)</PresentationFormat>
  <Paragraphs>49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Lucida Sans Unicode</vt:lpstr>
      <vt:lpstr>Arial</vt:lpstr>
      <vt:lpstr>Corbel</vt:lpstr>
      <vt:lpstr>Wingdings 2</vt:lpstr>
      <vt:lpstr>Verdana</vt:lpstr>
      <vt:lpstr>Calibri</vt:lpstr>
      <vt:lpstr>Gill Sans MT</vt:lpstr>
      <vt:lpstr>Courier New</vt:lpstr>
      <vt:lpstr>Times New Roman</vt:lpstr>
      <vt:lpstr>Солнцестояние</vt:lpstr>
      <vt:lpstr>Электрический ток  в полупроводниках</vt:lpstr>
      <vt:lpstr>Полупроводник- вещество, у которого удельное сопротивление может изменяться в широких пределах и очень быстро убывает с повышением температуры. </vt:lpstr>
      <vt:lpstr>   Зависимость от температуры  сопротивления  в полупроводниках</vt:lpstr>
      <vt:lpstr>Строение  полупроводников</vt:lpstr>
      <vt:lpstr>Взаимодействие пары соседних атомов осуществляется с помощью парноэлектронной связи, называемой  ковалентной связью.</vt:lpstr>
      <vt:lpstr>Электронная  проводимость</vt:lpstr>
      <vt:lpstr>Дырочная  проводимость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Tata</cp:lastModifiedBy>
  <cp:revision>28</cp:revision>
  <dcterms:modified xsi:type="dcterms:W3CDTF">2014-04-02T19:17:21Z</dcterms:modified>
</cp:coreProperties>
</file>