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2" r:id="rId34"/>
    <p:sldId id="293" r:id="rId35"/>
    <p:sldId id="294" r:id="rId36"/>
    <p:sldId id="295" r:id="rId37"/>
    <p:sldId id="297" r:id="rId38"/>
    <p:sldId id="313" r:id="rId39"/>
    <p:sldId id="298" r:id="rId40"/>
    <p:sldId id="299" r:id="rId41"/>
    <p:sldId id="300" r:id="rId42"/>
    <p:sldId id="349" r:id="rId43"/>
    <p:sldId id="350" r:id="rId44"/>
    <p:sldId id="302" r:id="rId45"/>
    <p:sldId id="306" r:id="rId46"/>
    <p:sldId id="308" r:id="rId47"/>
    <p:sldId id="309" r:id="rId48"/>
    <p:sldId id="310" r:id="rId49"/>
    <p:sldId id="311" r:id="rId50"/>
    <p:sldId id="312" r:id="rId51"/>
    <p:sldId id="315" r:id="rId52"/>
    <p:sldId id="343" r:id="rId53"/>
    <p:sldId id="345" r:id="rId54"/>
    <p:sldId id="316" r:id="rId55"/>
    <p:sldId id="317" r:id="rId56"/>
    <p:sldId id="318" r:id="rId57"/>
    <p:sldId id="319" r:id="rId58"/>
    <p:sldId id="320" r:id="rId59"/>
    <p:sldId id="321" r:id="rId60"/>
    <p:sldId id="322" r:id="rId61"/>
    <p:sldId id="323" r:id="rId62"/>
    <p:sldId id="324" r:id="rId63"/>
    <p:sldId id="327" r:id="rId64"/>
    <p:sldId id="329" r:id="rId65"/>
    <p:sldId id="328" r:id="rId66"/>
    <p:sldId id="331" r:id="rId67"/>
    <p:sldId id="332" r:id="rId68"/>
    <p:sldId id="330" r:id="rId69"/>
    <p:sldId id="333" r:id="rId70"/>
    <p:sldId id="334" r:id="rId71"/>
    <p:sldId id="335" r:id="rId72"/>
    <p:sldId id="336" r:id="rId73"/>
    <p:sldId id="337" r:id="rId74"/>
    <p:sldId id="338" r:id="rId75"/>
    <p:sldId id="340" r:id="rId76"/>
    <p:sldId id="339" r:id="rId77"/>
    <p:sldId id="341" r:id="rId78"/>
    <p:sldId id="348" r:id="rId7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FF00FF"/>
    <a:srgbClr val="0066FF"/>
    <a:srgbClr val="0000FF"/>
    <a:srgbClr val="009900"/>
    <a:srgbClr val="660033"/>
    <a:srgbClr val="66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554" autoAdjust="0"/>
    <p:restoredTop sz="94660"/>
  </p:normalViewPr>
  <p:slideViewPr>
    <p:cSldViewPr>
      <p:cViewPr>
        <p:scale>
          <a:sx n="66" d="100"/>
          <a:sy n="66" d="100"/>
        </p:scale>
        <p:origin x="-43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6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42A78-4B0D-44B7-A981-B2EF0BC7A6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ED85A-96E7-4221-AA5D-4DC0E4ACBD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713DB-F424-4CB6-9891-4312828064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E3480-C527-446C-B628-C88DF58EB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9AC0D-DFFE-4168-837D-CAE13832E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4B8C8-7632-4F0D-8701-6C771BE390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D3E20-327A-4AAA-A78E-F1A5E96E04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1613D-EF9D-4CC6-A5F8-4A1CAFFCD6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DFC14-7F9D-48F4-9757-5129F05442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28250-78C0-44B3-B4C5-F115173BE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1678A-7040-45DC-8BFB-E7238364A9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21C6F-A55D-4196-9203-E6EF909153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27807-3F16-4E89-9157-C2FFD611C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58C18-7E2F-4AC5-A35F-49907117CE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A66B7B4-FFFA-4DBE-8F2C-F9AF69765C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http://islam.com.ua/islam_ua/images2/algebra.gif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http://www.dstu.edu.ru/informatics/mtdss/ris/ris2.gif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%204%20&#1058;&#1077;&#1089;&#1090;/Project1.ex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1556792"/>
            <a:ext cx="7772400" cy="17287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СЧИСЛЕНИЯ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43808" y="4221088"/>
            <a:ext cx="59766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Яхина Рита Альфировна, </a:t>
            </a:r>
          </a:p>
          <a:p>
            <a:pPr algn="r"/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преподаватель компьютерных дисциплин, председатель методической цикловой комиссии «Информационные системы»,</a:t>
            </a:r>
          </a:p>
          <a:p>
            <a:pPr algn="r">
              <a:tabLst>
                <a:tab pos="0" algn="l"/>
              </a:tabLst>
            </a:pP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Отличник образования Республики Башкортостан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39750" y="365125"/>
            <a:ext cx="8135938" cy="1063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defRPr/>
            </a:pPr>
            <a:r>
              <a:rPr lang="ru-RU" sz="4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СЧИСЛЕНИЯ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71550" y="2349500"/>
            <a:ext cx="32400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defRPr/>
            </a:pPr>
            <a:r>
              <a:rPr lang="ru-RU"/>
              <a:t> </a:t>
            </a:r>
            <a:endParaRPr lang="ru-RU" sz="4400" b="1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148263" y="4652963"/>
            <a:ext cx="3600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позиционные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900113" y="4652963"/>
            <a:ext cx="3816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непозиционные</a:t>
            </a:r>
          </a:p>
        </p:txBody>
      </p:sp>
      <p:sp>
        <p:nvSpPr>
          <p:cNvPr id="10246" name="AutoShape 8"/>
          <p:cNvSpPr>
            <a:spLocks noChangeArrowheads="1"/>
          </p:cNvSpPr>
          <p:nvPr/>
        </p:nvSpPr>
        <p:spPr bwMode="auto">
          <a:xfrm rot="-123243">
            <a:off x="6372225" y="1484313"/>
            <a:ext cx="925513" cy="3240087"/>
          </a:xfrm>
          <a:prstGeom prst="curvedLeftArrow">
            <a:avLst>
              <a:gd name="adj1" fmla="val 70017"/>
              <a:gd name="adj2" fmla="val 140034"/>
              <a:gd name="adj3" fmla="val 3333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AutoShape 9"/>
          <p:cNvSpPr>
            <a:spLocks noChangeArrowheads="1"/>
          </p:cNvSpPr>
          <p:nvPr/>
        </p:nvSpPr>
        <p:spPr bwMode="auto">
          <a:xfrm rot="123243" flipH="1">
            <a:off x="2328863" y="1482725"/>
            <a:ext cx="1006475" cy="3097213"/>
          </a:xfrm>
          <a:prstGeom prst="curvedLeftArrow">
            <a:avLst>
              <a:gd name="adj1" fmla="val 61546"/>
              <a:gd name="adj2" fmla="val 123092"/>
              <a:gd name="adj3" fmla="val 3333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116632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НЕПОЗИЦИОННЫЕ </a:t>
            </a:r>
            <a:endParaRPr lang="ru-RU" sz="40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</a:t>
            </a:r>
            <a:r>
              <a:rPr lang="ru-RU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СЧИСЛЕНИЯ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0" y="2746375"/>
            <a:ext cx="9144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ctr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Непозиционная система счисления – система счисления, в которой величина цифры не зависит от занимаемой позиции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2138735"/>
            <a:ext cx="882015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ctr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Исторически непозиционные системы счисления появились первыми. 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116632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НЕПОЗИЦИОННЫЕ </a:t>
            </a:r>
            <a:endParaRPr lang="ru-RU" sz="40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</a:t>
            </a:r>
            <a:r>
              <a:rPr lang="ru-RU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СЧИСЛЕНИЯ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9472" y="1988840"/>
            <a:ext cx="9144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ctr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Из многочисленных представителей этой группы в настоящее время сохранила свое значение лишь римская система счисления, где для обозначения цифр используются латинские буквы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116632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НЕПОЗИЦИОННЫЕ </a:t>
            </a:r>
            <a:endParaRPr lang="ru-RU" sz="40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</a:t>
            </a:r>
            <a:r>
              <a:rPr lang="ru-RU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СЧИСЛЕНИЯ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042988" y="404813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sz="4000" b="1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428" name="Rectangle 92"/>
          <p:cNvSpPr>
            <a:spLocks noGrp="1" noChangeArrowheads="1"/>
          </p:cNvSpPr>
          <p:nvPr>
            <p:ph type="title"/>
          </p:nvPr>
        </p:nvSpPr>
        <p:spPr>
          <a:xfrm>
            <a:off x="539552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РИМСКАЯ </a:t>
            </a:r>
            <a:b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СИСТЕМА СЧИСЛЕНИЯ</a:t>
            </a:r>
          </a:p>
        </p:txBody>
      </p:sp>
      <p:graphicFrame>
        <p:nvGraphicFramePr>
          <p:cNvPr id="14439" name="Group 103"/>
          <p:cNvGraphicFramePr>
            <a:graphicFrameLocks noGrp="1"/>
          </p:cNvGraphicFramePr>
          <p:nvPr>
            <p:ph sz="half" idx="2"/>
          </p:nvPr>
        </p:nvGraphicFramePr>
        <p:xfrm>
          <a:off x="468313" y="3068638"/>
          <a:ext cx="8424862" cy="2519362"/>
        </p:xfrm>
        <a:graphic>
          <a:graphicData uri="http://schemas.openxmlformats.org/drawingml/2006/table">
            <a:tbl>
              <a:tblPr/>
              <a:tblGrid>
                <a:gridCol w="935037"/>
                <a:gridCol w="1152525"/>
                <a:gridCol w="1295400"/>
                <a:gridCol w="1225550"/>
                <a:gridCol w="1223963"/>
                <a:gridCol w="1223962"/>
                <a:gridCol w="1368425"/>
              </a:tblGrid>
              <a:tr h="11874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endParaRPr kumimoji="0" lang="en-US" sz="3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V</a:t>
                      </a:r>
                      <a:endParaRPr kumimoji="0" lang="en-US" sz="3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L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</a:t>
                      </a:r>
                      <a:endParaRPr kumimoji="0" lang="ru-RU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19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50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100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500</a:t>
                      </a:r>
                      <a:endParaRPr kumimoji="0" lang="en-US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1000</a:t>
                      </a:r>
                      <a:endParaRPr kumimoji="0" lang="ru-RU" sz="3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84213" y="1412875"/>
            <a:ext cx="8135937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ПРАВИЛА ЗАПИСИ ЧИСЕЛ 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РИМСКОЙ СИСТЕМЕ СЧИСЛЕНИЯ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11560" y="0"/>
            <a:ext cx="799288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0000" algn="just">
              <a:spcBef>
                <a:spcPts val="0"/>
              </a:spcBef>
              <a:buFontTx/>
              <a:buAutoNum type="arabicPeriod"/>
              <a:defRPr/>
            </a:pPr>
            <a:r>
              <a:rPr 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Если большая цифра стоит перед меньшей, они </a:t>
            </a:r>
            <a:r>
              <a:rPr lang="ru-RU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складываются</a:t>
            </a:r>
            <a:r>
              <a:rPr 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например: </a:t>
            </a:r>
            <a:endParaRPr lang="ru-RU" sz="4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</a:t>
            </a:r>
            <a:r>
              <a:rPr lang="ru-RU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=6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11560" y="2524383"/>
            <a:ext cx="813690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0000" algn="just">
              <a:spcBef>
                <a:spcPts val="0"/>
              </a:spcBef>
              <a:buFontTx/>
              <a:buAutoNum type="arabicPeriod" startAt="2"/>
              <a:defRPr/>
            </a:pPr>
            <a:r>
              <a:rPr lang="ru-RU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ru-RU" sz="40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Если меньшая цифра стоит перед большей, то из большей вычитается меньшая, причем в этом случае цифра уже повторяться не может, например: </a:t>
            </a:r>
            <a:r>
              <a:rPr lang="en-US" sz="40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XL</a:t>
            </a:r>
            <a:r>
              <a:rPr lang="ru-RU" sz="40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95536" y="482550"/>
            <a:ext cx="8136904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0000" algn="just" defTabSz="684000">
              <a:spcBef>
                <a:spcPts val="0"/>
              </a:spcBef>
              <a:defRPr/>
            </a:pPr>
            <a:r>
              <a:rPr lang="ru-RU" sz="40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Цифры </a:t>
            </a:r>
            <a:r>
              <a:rPr lang="en-US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могут повторяться в записи числа не более трех раз подряд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27584" y="3213100"/>
            <a:ext cx="7704856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0000" algn="just">
              <a:spcBef>
                <a:spcPts val="0"/>
              </a:spcBef>
              <a:defRPr/>
            </a:pPr>
            <a:r>
              <a:rPr lang="ru-RU" sz="40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Цифры </a:t>
            </a:r>
            <a:r>
              <a:rPr lang="en-US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ru-RU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ru-RU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 </a:t>
            </a:r>
            <a:r>
              <a:rPr lang="ru-RU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могут использоваться в записи числа только по одному разу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11560" y="548680"/>
            <a:ext cx="799288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0000" algn="just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Запись числа ХХХ обозначает число 30, состоящее из трех цифр Х, каждая из которых, независимо от места ее положения в записи числа, равна 10</a:t>
            </a:r>
          </a:p>
          <a:p>
            <a:pPr indent="450000" algn="just">
              <a:spcBef>
                <a:spcPts val="0"/>
              </a:spcBef>
              <a:defRPr/>
            </a:pPr>
            <a:r>
              <a:rPr lang="ru-RU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Запись 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MCXXIV</a:t>
            </a:r>
            <a:r>
              <a:rPr lang="ru-RU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обозначает </a:t>
            </a:r>
            <a:r>
              <a:rPr 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611188" y="1412875"/>
            <a:ext cx="8135937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ctr">
              <a:spcBef>
                <a:spcPts val="0"/>
              </a:spcBef>
              <a:defRPr/>
            </a:pPr>
            <a:r>
              <a:rPr lang="ru-RU" sz="4800" b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Самое большое число, которое можно записать в этой системе счисления,       это число -</a:t>
            </a:r>
          </a:p>
          <a:p>
            <a:pPr indent="457200" algn="ctr">
              <a:spcBef>
                <a:spcPts val="0"/>
              </a:spcBef>
              <a:defRPr/>
            </a:pPr>
            <a:r>
              <a:rPr 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MMMCMXCIX</a:t>
            </a:r>
            <a:r>
              <a:rPr lang="ru-RU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(3999)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1524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C</a:t>
            </a:r>
            <a:r>
              <a:rPr lang="ru-RU" sz="48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ИСТЕМЫ СЧИСЛЕНИЯ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23528" y="939961"/>
            <a:ext cx="8668072" cy="535531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счисления – это совокупность символов, используемых для изображения чисел</a:t>
            </a:r>
            <a:r>
              <a:rPr lang="ru-RU" sz="3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3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</a:t>
            </a:r>
            <a:r>
              <a:rPr lang="ru-RU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счисления </a:t>
            </a:r>
            <a:r>
              <a:rPr lang="ru-RU" sz="3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включает </a:t>
            </a:r>
            <a:r>
              <a:rPr lang="ru-RU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себя: алфавит, т. е. набор символов для записи чисел, способ записи чисел, способ чтения </a:t>
            </a:r>
            <a:r>
              <a:rPr lang="ru-RU" sz="3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чисел</a:t>
            </a:r>
            <a:endParaRPr lang="ru-RU" sz="3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39750" y="-99392"/>
            <a:ext cx="8135938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just">
              <a:defRPr/>
            </a:pPr>
            <a:r>
              <a:rPr lang="ru-RU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Выполните действия и запишите результаты римскими цифрами:</a:t>
            </a:r>
            <a:endParaRPr lang="en-US" sz="3600" b="1" dirty="0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XXII </a:t>
            </a: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 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XX </a:t>
            </a: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 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CV – LII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 * IV 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IC + XIX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6. 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LXVI : XI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 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MCM + VIII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8. 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XXIV * VII</a:t>
            </a:r>
            <a:endParaRPr lang="ru-RU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347166"/>
            <a:ext cx="9144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7200" algn="just">
              <a:defRPr/>
            </a:pPr>
            <a:r>
              <a:rPr lang="ru-RU" sz="36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Ответы:</a:t>
            </a:r>
          </a:p>
          <a:p>
            <a:pPr indent="457200" algn="just">
              <a:defRPr/>
            </a:pPr>
            <a:endParaRPr lang="en-US" sz="2400" b="1" dirty="0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algn="just">
              <a:defRPr/>
            </a:pPr>
            <a:r>
              <a:rPr lang="ru-RU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</a:t>
            </a:r>
            <a:r>
              <a:rPr lang="en-US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XXII </a:t>
            </a:r>
            <a:r>
              <a:rPr lang="ru-RU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 </a:t>
            </a:r>
            <a:r>
              <a:rPr lang="en-US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 </a:t>
            </a:r>
            <a:r>
              <a:rPr lang="ru-RU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XVII</a:t>
            </a:r>
            <a:r>
              <a:rPr lang="ru-RU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(22 – 5 = 17)</a:t>
            </a:r>
            <a:endParaRPr lang="en-US" sz="3600" b="1" dirty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XX </a:t>
            </a: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 </a:t>
            </a: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IV</a:t>
            </a: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(20 : 5 = 4)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algn="just">
              <a:defRPr/>
            </a:pPr>
            <a:r>
              <a:rPr lang="ru-RU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CV </a:t>
            </a:r>
            <a:r>
              <a:rPr lang="ru-RU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 </a:t>
            </a:r>
            <a:r>
              <a:rPr lang="en-US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LII</a:t>
            </a:r>
            <a:r>
              <a:rPr lang="ru-RU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</a:t>
            </a:r>
            <a:r>
              <a:rPr lang="en-US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LIII</a:t>
            </a:r>
            <a:r>
              <a:rPr lang="ru-RU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(105 – 52 = 53)</a:t>
            </a:r>
            <a:endParaRPr lang="en-US" sz="3600" b="1" dirty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*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IV </a:t>
            </a: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XL</a:t>
            </a: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(10 * 4 = 40)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algn="just">
              <a:defRPr/>
            </a:pPr>
            <a:r>
              <a:rPr lang="ru-RU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</a:t>
            </a:r>
            <a:r>
              <a:rPr lang="en-US" sz="36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IC + XIX = CXVIII   (99 + 19 = 118)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6.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LXVI : XI = VI (66 : 11 = 6)</a:t>
            </a:r>
          </a:p>
          <a:p>
            <a:pPr indent="457200" algn="just">
              <a:defRPr/>
            </a:pPr>
            <a:r>
              <a:rPr lang="ru-RU" sz="32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 </a:t>
            </a:r>
            <a:r>
              <a:rPr lang="en-US" sz="32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MCM+VIII = MCMVIII (1900 + 8 = 1908)</a:t>
            </a:r>
          </a:p>
          <a:p>
            <a:pPr indent="457200" algn="just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8.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XXIV*VII = CLXVIII   (24 * 7 = 168)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425631" cy="1584176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НЕДОСТАТКИ НЕПОЗИЦИОННЫХ СИСТЕМ СЧИСЛЕНИЯ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773238"/>
            <a:ext cx="7787779" cy="4525962"/>
          </a:xfrm>
        </p:spPr>
        <p:txBody>
          <a:bodyPr/>
          <a:lstStyle/>
          <a:p>
            <a:pPr marL="0" indent="457200" algn="just" eaLnBrk="1" hangingPunct="1">
              <a:spcBef>
                <a:spcPts val="0"/>
              </a:spcBef>
              <a:buFont typeface="Wingdings" pitchFamily="2" charset="2"/>
              <a:buChar char="?"/>
              <a:defRPr/>
            </a:pPr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них нельзя записать любое число</a:t>
            </a:r>
          </a:p>
          <a:p>
            <a:pPr marL="0" indent="457200" algn="just" eaLnBrk="1" hangingPunct="1">
              <a:spcBef>
                <a:spcPts val="0"/>
              </a:spcBef>
              <a:buFont typeface="Wingdings" pitchFamily="2" charset="2"/>
              <a:buChar char="?"/>
              <a:defRPr/>
            </a:pPr>
            <a:endParaRPr lang="ru-RU" sz="2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457200" algn="just" eaLnBrk="1" hangingPunct="1">
              <a:spcBef>
                <a:spcPts val="0"/>
              </a:spcBef>
              <a:buFont typeface="Wingdings" pitchFamily="2" charset="2"/>
              <a:buChar char="?"/>
              <a:defRPr/>
            </a:pPr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Запись чисел обычно громоздка и неудобна</a:t>
            </a:r>
          </a:p>
          <a:p>
            <a:pPr marL="0" indent="457200" algn="just" eaLnBrk="1" hangingPunct="1">
              <a:spcBef>
                <a:spcPts val="0"/>
              </a:spcBef>
              <a:buFont typeface="Wingdings" pitchFamily="2" charset="2"/>
              <a:buChar char="?"/>
              <a:defRPr/>
            </a:pPr>
            <a:endParaRPr lang="ru-RU" sz="2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457200" algn="just" eaLnBrk="1" hangingPunct="1">
              <a:spcBef>
                <a:spcPts val="0"/>
              </a:spcBef>
              <a:buFont typeface="Wingdings" pitchFamily="2" charset="2"/>
              <a:buChar char="?"/>
              <a:defRPr/>
            </a:pPr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Затруднены математические операции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507288" cy="1584176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ПРИМЕНЕНИЕ НЕПОЗИЦИОННОЙ СИСТЕМЫ СЧИСЛЕНИЯ</a:t>
            </a:r>
          </a:p>
        </p:txBody>
      </p:sp>
      <p:graphicFrame>
        <p:nvGraphicFramePr>
          <p:cNvPr id="23555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150574367"/>
              </p:ext>
            </p:extLst>
          </p:nvPr>
        </p:nvGraphicFramePr>
        <p:xfrm>
          <a:off x="2843808" y="2204864"/>
          <a:ext cx="3063875" cy="3148013"/>
        </p:xfrm>
        <a:graphic>
          <a:graphicData uri="http://schemas.openxmlformats.org/presentationml/2006/ole">
            <p:oleObj spid="_x0000_s23568" r:id="rId3" imgW="3063875" imgH="3148013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0" y="44450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ПОЗИЦИОННЫЕ </a:t>
            </a:r>
            <a:b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СЧИСЛЕНИЯ</a:t>
            </a:r>
          </a:p>
        </p:txBody>
      </p:sp>
      <p:sp>
        <p:nvSpPr>
          <p:cNvPr id="3380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0" y="2205038"/>
            <a:ext cx="9144000" cy="4176712"/>
          </a:xfrm>
        </p:spPr>
        <p:txBody>
          <a:bodyPr/>
          <a:lstStyle/>
          <a:p>
            <a:pPr indent="457200" eaLnBrk="1" hangingPunct="1">
              <a:spcBef>
                <a:spcPts val="0"/>
              </a:spcBef>
              <a:defRPr/>
            </a:pPr>
            <a:r>
              <a:rPr lang="ru-RU" sz="36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Позиционная система счисления – система счисления, в которой величина, обозначаемая цифрой в записи числа, зависит от ее позиции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6988"/>
            <a:ext cx="9144000" cy="1470026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ПОЗИЦИОННЫЕ </a:t>
            </a:r>
            <a:b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СЧИСЛЕНИЯ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708275"/>
            <a:ext cx="9144000" cy="2089150"/>
          </a:xfrm>
        </p:spPr>
        <p:txBody>
          <a:bodyPr/>
          <a:lstStyle/>
          <a:p>
            <a:pPr indent="457200" eaLnBrk="1" hangingPunct="1">
              <a:spcBef>
                <a:spcPts val="0"/>
              </a:spcBef>
              <a:defRPr/>
            </a:pPr>
            <a:r>
              <a:rPr lang="ru-RU" sz="36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Основание позиционной системы счисления – количество используемых цифр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476250"/>
            <a:ext cx="7772400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ПОЗИЦИОННЫЕ </a:t>
            </a:r>
            <a:b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СЧИСЛЕНИЯ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636838"/>
            <a:ext cx="9144000" cy="2376487"/>
          </a:xfrm>
        </p:spPr>
        <p:txBody>
          <a:bodyPr/>
          <a:lstStyle/>
          <a:p>
            <a:pPr indent="457200" eaLnBrk="1" hangingPunct="1">
              <a:spcBef>
                <a:spcPts val="0"/>
              </a:spcBef>
              <a:defRPr/>
            </a:pP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Разряд числа</a:t>
            </a:r>
            <a:r>
              <a:rPr lang="ru-RU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местоположение цифры, содержащейся в записи числа</a:t>
            </a:r>
          </a:p>
          <a:p>
            <a:pPr indent="457200" eaLnBrk="1" hangingPunct="1">
              <a:spcBef>
                <a:spcPts val="0"/>
              </a:spcBef>
              <a:defRPr/>
            </a:pPr>
            <a:endParaRPr lang="ru-RU" sz="2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eaLnBrk="1" hangingPunct="1">
              <a:spcBef>
                <a:spcPts val="0"/>
              </a:spcBef>
              <a:defRPr/>
            </a:pP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Вес разряда</a:t>
            </a:r>
            <a:r>
              <a:rPr lang="ru-RU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единицы, десятки, сотни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1628800"/>
            <a:ext cx="8568952" cy="4176712"/>
          </a:xfrm>
        </p:spPr>
        <p:txBody>
          <a:bodyPr/>
          <a:lstStyle/>
          <a:p>
            <a:pPr indent="457200" eaLnBrk="1" hangingPunct="1">
              <a:spcBef>
                <a:spcPts val="0"/>
              </a:spcBef>
              <a:defRPr/>
            </a:pP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Арабские цифры включая ноль, которыми мы пользуемся в настоящее время, а также запись чисел в десятичной системе счисления были изобретены в индии около 600 г. н.э. Первыми о них узнали арабы, которые в </a:t>
            </a:r>
            <a:r>
              <a:rPr lang="en-US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VII</a:t>
            </a: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en-US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VIII</a:t>
            </a: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веках завоевали обширные районы Азии и Средиземноморья. Поскольку Европа узнала о них от арабов, цифры стали называться «арабскими»</a:t>
            </a:r>
            <a:endParaRPr lang="ru-RU" sz="2800" dirty="0" smtClean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3688" y="764704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АРАБСКИЕ ЦИФРЫ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268413"/>
            <a:ext cx="9144000" cy="3889375"/>
          </a:xfrm>
        </p:spPr>
        <p:txBody>
          <a:bodyPr/>
          <a:lstStyle/>
          <a:p>
            <a:pPr indent="457200" defTabSz="238125" eaLnBrk="1" hangingPunct="1">
              <a:spcBef>
                <a:spcPts val="0"/>
              </a:spcBef>
              <a:defRPr/>
            </a:pP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Правила выполнения арифметических действий в десятичной системе счисления впервые были разработаны выдающимся узбекским математиком и астрономом Мухаммедом аль – Хорезми (780 – 850 гг. н.э.) и описаны им в труде, который назывался «Книга о сложении и вычитании по исчислению индийцев»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7" descr="Мухаммед аль-Хорезми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19475" y="333375"/>
            <a:ext cx="2738438" cy="3744913"/>
          </a:xfrm>
          <a:noFill/>
        </p:spPr>
      </p:pic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2339975" y="4076700"/>
            <a:ext cx="525621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Мухаммед </a:t>
            </a:r>
            <a:r>
              <a:rPr lang="ru-RU" sz="2400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Аль-Хорезми</a:t>
            </a:r>
            <a:endParaRPr lang="ru-RU" sz="2400" b="1" dirty="0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(780 - 850 н.э.) - основатель алгебры.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От его имени произошел термин "алгоритм", также он автор значительной работы в области географии</a:t>
            </a:r>
          </a:p>
          <a:p>
            <a:pPr algn="ctr">
              <a:spcBef>
                <a:spcPct val="50000"/>
              </a:spcBef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684213" y="1412875"/>
            <a:ext cx="8135937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Несмотря на то,                             что исторический человек привык работать в десятичной системе счисления,                   с технической стороны зрения она крайне неудобна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 descr="http://islam.com.ua/islam_ua/images2/algebra.g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940425" y="1268413"/>
            <a:ext cx="2681288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1042988" y="1290240"/>
            <a:ext cx="489585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Поскольку он был первым, кто на примере простых арифметических операций сформулировал, что определенная последовательность действий приводит к конечному результату, много позже в его честь это понятие стали называть «алгоритмом»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51520" y="404813"/>
            <a:ext cx="8568952" cy="230346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ПОЗИЦИОННАЯ СИСТЕМА СЧИСЛЕНИЯ НА ПРИМЕРЕ ДЕСЯТИЧНОЙ СИСТЕМЫ СЧИСЛЕНИЯ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3860800"/>
            <a:ext cx="7088187" cy="227965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Алфавит 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десятичной системы счисления</a:t>
            </a:r>
          </a:p>
          <a:p>
            <a:pPr eaLnBrk="1" hangingPunct="1">
              <a:defRPr/>
            </a:pPr>
            <a:r>
              <a:rPr lang="ru-RU" sz="36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0, 1, 2, 3, 4, 5, 6, 7, 8, 9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341438"/>
            <a:ext cx="8281987" cy="4967287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Каждая цифра несет двойную нагрузку:</a:t>
            </a: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1.Собственное значение</a:t>
            </a:r>
            <a:b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2.Место, которое оно занимает в записи числа (разряд)</a:t>
            </a:r>
            <a:b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6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1111=1*10</a:t>
            </a:r>
            <a:r>
              <a:rPr lang="ru-RU" sz="3600" b="1" baseline="30000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36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+ 1*10</a:t>
            </a:r>
            <a:r>
              <a:rPr lang="ru-RU" sz="3600" b="1" baseline="30000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36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+ 1*10</a:t>
            </a:r>
            <a:r>
              <a:rPr lang="ru-RU" sz="3600" b="1" baseline="30000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36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+ 1*10</a:t>
            </a:r>
            <a:r>
              <a:rPr lang="ru-RU" sz="3600" b="1" baseline="30000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476375" y="476251"/>
            <a:ext cx="71278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Рассмотрим число 1111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1828800"/>
          </a:xfrm>
        </p:spPr>
        <p:txBody>
          <a:bodyPr/>
          <a:lstStyle/>
          <a:p>
            <a:pPr marL="0" indent="450000" algn="ctr" eaLnBrk="1" hangingPunct="1">
              <a:spcBef>
                <a:spcPts val="0"/>
              </a:spcBef>
              <a:buFontTx/>
              <a:buNone/>
              <a:defRPr/>
            </a:pPr>
            <a:r>
              <a:rPr lang="ru-RU" sz="2400" dirty="0" smtClean="0"/>
              <a:t>    </a:t>
            </a:r>
            <a:r>
              <a:rPr lang="ru-RU" sz="28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позиционных системах счисления местоположение символа в записи числа называется </a:t>
            </a:r>
            <a:r>
              <a:rPr 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разрядом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0" y="3266981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7200" algn="ctr">
              <a:spcBef>
                <a:spcPts val="0"/>
              </a:spcBef>
              <a:defRPr/>
            </a:pPr>
            <a:r>
              <a:rPr lang="ru-RU" sz="28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десятичной системе счисления мы имеем дело с разрядами </a:t>
            </a:r>
            <a:r>
              <a:rPr 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единиц, десятков, сотен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03350" y="1340669"/>
            <a:ext cx="6624638" cy="3600499"/>
          </a:xfrm>
        </p:spPr>
        <p:txBody>
          <a:bodyPr/>
          <a:lstStyle/>
          <a:p>
            <a:pPr marL="0" indent="457200" algn="ctr" eaLnBrk="1" hangingPunct="1">
              <a:spcBef>
                <a:spcPts val="0"/>
              </a:spcBef>
              <a:buFontTx/>
              <a:buNone/>
              <a:defRPr/>
            </a:pPr>
            <a:r>
              <a:rPr lang="ru-RU" sz="2400" dirty="0" smtClean="0"/>
              <a:t>    </a:t>
            </a:r>
            <a:r>
              <a:rPr lang="ru-RU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других системах счисления, например,             в двоичной системе счисления,  нет специальных названий разрядов, и их назначение определяется </a:t>
            </a: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весом разряда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404813"/>
            <a:ext cx="8229600" cy="3744912"/>
          </a:xfrm>
        </p:spPr>
        <p:txBody>
          <a:bodyPr/>
          <a:lstStyle/>
          <a:p>
            <a:pPr marL="0" indent="457200" algn="just" eaLnBrk="1" hangingPunct="1">
              <a:spcBef>
                <a:spcPts val="0"/>
              </a:spcBef>
              <a:buFontTx/>
              <a:buNone/>
              <a:defRPr/>
            </a:pPr>
            <a:r>
              <a:rPr lang="ru-RU" dirty="0" smtClean="0"/>
              <a:t>   </a:t>
            </a:r>
            <a:r>
              <a:rPr lang="ru-RU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Вес каждого разряда определяется как основание системы счисления в степени, равной номеру разряда</a:t>
            </a:r>
          </a:p>
          <a:p>
            <a:pPr marL="0" indent="457200" algn="ctr" eaLnBrk="1" hangingPunct="1">
              <a:spcBef>
                <a:spcPts val="0"/>
              </a:spcBef>
              <a:buFontTx/>
              <a:buNone/>
              <a:defRPr/>
            </a:pPr>
            <a:endParaRPr lang="ru-RU" b="1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457200" algn="just" eaLnBrk="1" hangingPunct="1">
              <a:spcBef>
                <a:spcPts val="0"/>
              </a:spcBef>
              <a:buFontTx/>
              <a:buNone/>
              <a:defRPr/>
            </a:pPr>
            <a:r>
              <a:rPr lang="ru-RU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Например: </a:t>
            </a:r>
          </a:p>
          <a:p>
            <a:pPr marL="0" indent="457200" algn="ctr" eaLnBrk="1" hangingPunct="1">
              <a:spcBef>
                <a:spcPts val="0"/>
              </a:spcBef>
              <a:buFontTx/>
              <a:buNone/>
              <a:defRPr/>
            </a:pPr>
            <a:r>
              <a:rPr lang="ru-RU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2</a:t>
            </a:r>
            <a:r>
              <a:rPr lang="ru-RU" sz="4000" b="1" baseline="30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2</a:t>
            </a:r>
            <a:r>
              <a:rPr lang="ru-RU" sz="4000" b="1" baseline="30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2</a:t>
            </a:r>
            <a:r>
              <a:rPr lang="ru-RU" sz="4000" b="1" baseline="30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и т. д. 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23528" y="4329113"/>
            <a:ext cx="856895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7200" algn="ctr">
              <a:spcBef>
                <a:spcPts val="0"/>
              </a:spcBef>
              <a:defRPr/>
            </a:pPr>
            <a:r>
              <a:rPr lang="ru-RU" sz="24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2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 представлении целых чисел нумерация разрядов идет справа налево, начиная с 0</a:t>
            </a:r>
          </a:p>
          <a:p>
            <a:pPr indent="457200" algn="ctr">
              <a:spcBef>
                <a:spcPts val="0"/>
              </a:spcBef>
              <a:defRPr/>
            </a:pPr>
            <a:r>
              <a:rPr lang="ru-RU" sz="2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Для дробной части нумерация идет слева направо, начиная с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1"/>
          <p:cNvSpPr>
            <a:spLocks noChangeArrowheads="1"/>
          </p:cNvSpPr>
          <p:nvPr/>
        </p:nvSpPr>
        <p:spPr bwMode="auto">
          <a:xfrm>
            <a:off x="500063" y="2151063"/>
            <a:ext cx="3429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endParaRPr lang="ru-RU"/>
          </a:p>
        </p:txBody>
      </p:sp>
      <p:sp>
        <p:nvSpPr>
          <p:cNvPr id="36867" name="Rectangle 22"/>
          <p:cNvSpPr>
            <a:spLocks noChangeArrowheads="1"/>
          </p:cNvSpPr>
          <p:nvPr/>
        </p:nvSpPr>
        <p:spPr bwMode="auto">
          <a:xfrm>
            <a:off x="500063" y="2151063"/>
            <a:ext cx="2413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599" name="Text Box 399"/>
          <p:cNvSpPr txBox="1">
            <a:spLocks noChangeArrowheads="1"/>
          </p:cNvSpPr>
          <p:nvPr/>
        </p:nvSpPr>
        <p:spPr bwMode="auto">
          <a:xfrm>
            <a:off x="228005" y="404664"/>
            <a:ext cx="85693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РАЗРЯДНАЯ СЕТКА СИСТЕМ СЧИСЛЕНИЯ </a:t>
            </a:r>
            <a:endParaRPr lang="ru-RU" sz="3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9" name="Rectangle 417"/>
          <p:cNvSpPr>
            <a:spLocks noChangeArrowheads="1"/>
          </p:cNvSpPr>
          <p:nvPr/>
        </p:nvSpPr>
        <p:spPr bwMode="auto">
          <a:xfrm>
            <a:off x="500063" y="2151063"/>
            <a:ext cx="2413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6870" name="Picture 79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1700808"/>
            <a:ext cx="8846019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251520" y="765175"/>
            <a:ext cx="8281293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7200" algn="ctr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Любое число, независимо от основания системы счисления, образуется как сумма произведений цифр числа на 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вес соответствующих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разрядов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4437112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5979</a:t>
            </a:r>
            <a:r>
              <a:rPr lang="ru-RU" sz="3200" b="1" baseline="-2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=5*10</a:t>
            </a:r>
            <a:r>
              <a:rPr lang="ru-RU" sz="32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+9*10</a:t>
            </a:r>
            <a:r>
              <a:rPr lang="ru-RU" sz="32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+7*10</a:t>
            </a:r>
            <a:r>
              <a:rPr lang="ru-RU" sz="32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+9*10</a:t>
            </a:r>
            <a:r>
              <a:rPr lang="ru-RU" sz="32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200" b="1" baseline="30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4"/>
          <p:cNvSpPr txBox="1">
            <a:spLocks noChangeArrowheads="1"/>
          </p:cNvSpPr>
          <p:nvPr/>
        </p:nvSpPr>
        <p:spPr bwMode="auto">
          <a:xfrm>
            <a:off x="827088" y="549275"/>
            <a:ext cx="79216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 dirty="0">
                <a:solidFill>
                  <a:srgbClr val="FF0000"/>
                </a:solidFill>
              </a:rPr>
              <a:t>РАЗВЕРНУТАЯ ФОРМА ЗАПИСИ ЧИСЛА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1628800"/>
            <a:ext cx="8568952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645024"/>
            <a:ext cx="856895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971550" y="841722"/>
            <a:ext cx="7777163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ctr">
              <a:spcBef>
                <a:spcPts val="0"/>
              </a:spcBef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О преимуществах двоичной системы счисления с точки зрения организации работы компьютера мы уже знаем.                     Тогда зачем нужны другие системы счисления, кроме, естественно, еще и десятичной системы, в которой человек привык работать?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11188" y="1557338"/>
            <a:ext cx="8135937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Дело в том, что в компьютере имеются всего два устойчивых состояния работы микросхем, связанные с прохождением электрического тока через данное устройство или его отсутствием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611560" y="1337419"/>
            <a:ext cx="7777162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ctr">
              <a:defRPr/>
            </a:pP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Число 255, переведем его в другие системы счисления с основаниями кратными двойке:</a:t>
            </a:r>
          </a:p>
          <a:p>
            <a:pPr indent="457200" algn="ctr">
              <a:defRPr/>
            </a:pPr>
            <a:endParaRPr lang="ru-RU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algn="ctr">
              <a:defRPr/>
            </a:pPr>
            <a:endParaRPr lang="ru-RU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algn="ctr">
              <a:defRPr/>
            </a:pPr>
            <a:r>
              <a:rPr lang="ru-RU" sz="36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255</a:t>
            </a:r>
            <a:r>
              <a:rPr lang="ru-RU" sz="3600" b="1" baseline="-25000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36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11111111</a:t>
            </a:r>
            <a:r>
              <a:rPr lang="ru-RU" sz="3600" b="1" baseline="-25000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36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3333</a:t>
            </a:r>
            <a:r>
              <a:rPr lang="ru-RU" sz="3600" b="1" baseline="-25000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ru-RU" sz="36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</a:t>
            </a:r>
            <a:r>
              <a:rPr lang="en-US" sz="36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FF</a:t>
            </a:r>
            <a:r>
              <a:rPr lang="ru-RU" sz="3600" b="1" baseline="-25000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0" y="765175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7200" algn="ctr">
              <a:spcBef>
                <a:spcPts val="0"/>
              </a:spcBef>
              <a:defRPr/>
            </a:pP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Хорошо видно, что чем меньше основание системы счисления, тем больше разрядов требуется для его записи, то есть тем самым мы проигрываем в компактности записи чисел и их наглядности.   Поэтому, наряду с двоичной и десятичной системами счисления, в вычислительной технике применяют запись чисел в 8- и 16 – </a:t>
            </a:r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ричной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системах счисления.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988840"/>
          <a:ext cx="8424936" cy="4801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2160240"/>
                <a:gridCol w="2088232"/>
                <a:gridCol w="2520280"/>
              </a:tblGrid>
              <a:tr h="34881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Десятичная </a:t>
                      </a:r>
                      <a:endParaRPr lang="ru-RU" sz="18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Двоичная</a:t>
                      </a:r>
                      <a:endParaRPr lang="ru-RU" sz="18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Восьмеричная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T="45725" marB="45725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Шестнадцатеричная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T="45725" marB="45725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0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000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001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010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2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2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962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011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4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4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5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110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6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6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7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111</a:t>
                      </a: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7</a:t>
                      </a: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7</a:t>
                      </a: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836712"/>
            <a:ext cx="853244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Числа в четырех наиболее распространенных системах счисления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988840"/>
          <a:ext cx="8424936" cy="4784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2160240"/>
                <a:gridCol w="2088232"/>
                <a:gridCol w="2520280"/>
              </a:tblGrid>
              <a:tr h="34881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Десятичная </a:t>
                      </a:r>
                      <a:endParaRPr lang="ru-RU" sz="18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Двоичная</a:t>
                      </a:r>
                      <a:endParaRPr lang="ru-RU" sz="18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Восьмеричная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T="45725" marB="45725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Шестнадцатеричная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T="45725" marB="45725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8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9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10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1010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11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1011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12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13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1101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14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1110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2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15</a:t>
                      </a:r>
                      <a:endParaRPr lang="ru-RU" sz="2800" b="1" dirty="0"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1111</a:t>
                      </a: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17</a:t>
                      </a: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F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45725" marB="4572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836712"/>
            <a:ext cx="853244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Числа в четырех наиболее распространенных системах счисления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0" y="-27384"/>
            <a:ext cx="91440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ИСТОРИЧЕСКАЯ СПРАВКА</a:t>
            </a:r>
          </a:p>
          <a:p>
            <a:pPr algn="ctr">
              <a:defRPr/>
            </a:pPr>
            <a:endParaRPr lang="ru-RU" sz="2400" b="1" dirty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ЧТО ЖЕ ОСТАЛОСЬ ОТ ДРУГИХ ДРЕВНИХ СИСТЕМ СЧИСЛЕНИЯ?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0" y="2060575"/>
            <a:ext cx="9143999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7200" algn="ctr">
              <a:defRPr/>
            </a:pPr>
            <a:r>
              <a:rPr lang="ru-RU" dirty="0"/>
              <a:t> </a:t>
            </a:r>
            <a:r>
              <a:rPr 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 – </a:t>
            </a:r>
            <a:r>
              <a:rPr lang="ru-RU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ричная</a:t>
            </a:r>
            <a:r>
              <a:rPr 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12 месяцев в году, циферблат современных часов разбит на двенадцать интервалов, тарелки и вилки принято считать дюжинами(12) и т.д.</a:t>
            </a:r>
          </a:p>
          <a:p>
            <a:pPr indent="457200" algn="ctr">
              <a:defRPr/>
            </a:pPr>
            <a:r>
              <a:rPr 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60 – </a:t>
            </a:r>
            <a:r>
              <a:rPr lang="ru-RU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ричная</a:t>
            </a:r>
            <a:r>
              <a:rPr 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(древний Вавилон) – измерение временных интервалов (1 час = 60 минут, 1 мин = 60 секунд) и угловых величин (10 = 60' 1' = 60'')/</a:t>
            </a:r>
          </a:p>
          <a:p>
            <a:pPr indent="457200" algn="ctr">
              <a:defRPr/>
            </a:pPr>
            <a:r>
              <a:rPr 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 – </a:t>
            </a:r>
            <a:r>
              <a:rPr lang="ru-RU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ричная</a:t>
            </a:r>
            <a:r>
              <a:rPr 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7 дней в неделе  </a:t>
            </a:r>
          </a:p>
          <a:p>
            <a:pPr indent="457200" algn="ctr">
              <a:defRPr/>
            </a:pPr>
            <a:r>
              <a:rPr 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и.т.д.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858962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FF0000"/>
                </a:solidFill>
              </a:rPr>
              <a:t>ОБЩИЕ ХАРАКТЕРИСТИКИ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ВСЕХ ПОЗИЦИОННЫХ СИСТЕМ СЧИСЛЕНИЯ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76872"/>
            <a:ext cx="9144000" cy="2232248"/>
          </a:xfrm>
        </p:spPr>
        <p:txBody>
          <a:bodyPr/>
          <a:lstStyle/>
          <a:p>
            <a:pPr marL="0" indent="457200" algn="ctr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ru-RU" dirty="0" smtClean="0">
                <a:solidFill>
                  <a:srgbClr val="0000FF"/>
                </a:solidFill>
              </a:rPr>
              <a:t>1. При каждом переходе влево (вправо) в записи числа на один разряд величина цифры увеличивается (уменьшается) во столько раз, чему равно основание системы счисления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4553670"/>
            <a:ext cx="9144000" cy="2331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При каждом переходе влево (вправо) в записи числа на один разряд величина цифры увеличивается (уменьшается) во столько раз, чему равно основание системы счисления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274"/>
            <a:ext cx="8229600" cy="4824958"/>
          </a:xfrm>
        </p:spPr>
        <p:txBody>
          <a:bodyPr/>
          <a:lstStyle/>
          <a:p>
            <a:pPr marL="0" indent="457200" algn="ctr" eaLnBrk="1" hangingPunct="1">
              <a:spcBef>
                <a:spcPts val="0"/>
              </a:spcBef>
              <a:buFont typeface="Wingdings" pitchFamily="2" charset="2"/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marL="0" indent="457200" algn="ctr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ru-RU" dirty="0" smtClean="0">
                <a:solidFill>
                  <a:srgbClr val="0000FF"/>
                </a:solidFill>
              </a:rPr>
              <a:t>Для записи чисел в позиционной системе счисления с основанием </a:t>
            </a:r>
            <a:r>
              <a:rPr lang="en-US" b="1" dirty="0" smtClean="0">
                <a:solidFill>
                  <a:srgbClr val="0000FF"/>
                </a:solidFill>
              </a:rPr>
              <a:t>n</a:t>
            </a:r>
            <a:r>
              <a:rPr lang="ru-RU" dirty="0" smtClean="0">
                <a:solidFill>
                  <a:srgbClr val="0000FF"/>
                </a:solidFill>
              </a:rPr>
              <a:t> нужно иметь алфавит из </a:t>
            </a:r>
            <a:r>
              <a:rPr lang="en-US" b="1" dirty="0" smtClean="0">
                <a:solidFill>
                  <a:srgbClr val="0000FF"/>
                </a:solidFill>
              </a:rPr>
              <a:t>n </a:t>
            </a:r>
            <a:r>
              <a:rPr lang="ru-RU" dirty="0" smtClean="0">
                <a:solidFill>
                  <a:srgbClr val="0000FF"/>
                </a:solidFill>
              </a:rPr>
              <a:t>цифр.</a:t>
            </a:r>
            <a:r>
              <a:rPr lang="ru-RU" b="1" dirty="0" smtClean="0">
                <a:solidFill>
                  <a:srgbClr val="0000FF"/>
                </a:solidFill>
              </a:rPr>
              <a:t> </a:t>
            </a:r>
          </a:p>
          <a:p>
            <a:pPr marL="0" indent="457200" algn="ctr" eaLnBrk="1" hangingPunct="1">
              <a:spcBef>
                <a:spcPts val="0"/>
              </a:spcBef>
              <a:buFont typeface="Wingdings" pitchFamily="2" charset="2"/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marL="0" indent="457200" algn="ctr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ru-RU" dirty="0" smtClean="0">
                <a:solidFill>
                  <a:srgbClr val="6600CC"/>
                </a:solidFill>
              </a:rPr>
              <a:t>Обычно для этого при</a:t>
            </a:r>
            <a:r>
              <a:rPr lang="ru-RU" b="1" dirty="0" smtClean="0">
                <a:solidFill>
                  <a:srgbClr val="6600CC"/>
                </a:solidFill>
              </a:rPr>
              <a:t> </a:t>
            </a:r>
            <a:r>
              <a:rPr lang="en-US" b="1" dirty="0" smtClean="0">
                <a:solidFill>
                  <a:srgbClr val="6600CC"/>
                </a:solidFill>
              </a:rPr>
              <a:t>n </a:t>
            </a:r>
            <a:r>
              <a:rPr lang="ru-RU" b="1" dirty="0" smtClean="0">
                <a:solidFill>
                  <a:srgbClr val="6600CC"/>
                </a:solidFill>
              </a:rPr>
              <a:t>&lt;10 </a:t>
            </a:r>
            <a:r>
              <a:rPr lang="ru-RU" dirty="0" smtClean="0">
                <a:solidFill>
                  <a:srgbClr val="6600CC"/>
                </a:solidFill>
              </a:rPr>
              <a:t>используют </a:t>
            </a:r>
            <a:r>
              <a:rPr lang="en-US" b="1" dirty="0" smtClean="0">
                <a:solidFill>
                  <a:srgbClr val="6600CC"/>
                </a:solidFill>
              </a:rPr>
              <a:t>n </a:t>
            </a:r>
            <a:r>
              <a:rPr lang="ru-RU" dirty="0" smtClean="0">
                <a:solidFill>
                  <a:srgbClr val="6600CC"/>
                </a:solidFill>
              </a:rPr>
              <a:t>первых арабских цифр, а при </a:t>
            </a:r>
            <a:r>
              <a:rPr lang="en-US" b="1" dirty="0" smtClean="0">
                <a:solidFill>
                  <a:srgbClr val="6600CC"/>
                </a:solidFill>
              </a:rPr>
              <a:t>n</a:t>
            </a:r>
            <a:r>
              <a:rPr lang="ru-RU" b="1" dirty="0" smtClean="0">
                <a:solidFill>
                  <a:srgbClr val="6600CC"/>
                </a:solidFill>
              </a:rPr>
              <a:t> &gt;10, </a:t>
            </a:r>
            <a:r>
              <a:rPr lang="ru-RU" dirty="0" smtClean="0">
                <a:solidFill>
                  <a:srgbClr val="6600CC"/>
                </a:solidFill>
              </a:rPr>
              <a:t>к арабским цифрам добавляют буквы.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680" name="Group 120"/>
          <p:cNvGraphicFramePr>
            <a:graphicFrameLocks noGrp="1"/>
          </p:cNvGraphicFramePr>
          <p:nvPr/>
        </p:nvGraphicFramePr>
        <p:xfrm>
          <a:off x="467544" y="2276475"/>
          <a:ext cx="8425631" cy="3582989"/>
        </p:xfrm>
        <a:graphic>
          <a:graphicData uri="http://schemas.openxmlformats.org/drawingml/2006/table">
            <a:tbl>
              <a:tblPr/>
              <a:tblGrid>
                <a:gridCol w="1800200"/>
                <a:gridCol w="2304256"/>
                <a:gridCol w="4321175"/>
              </a:tblGrid>
              <a:tr h="563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Основание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Название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Алфавит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n = 2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Двоичная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0 1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n = 3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Троичная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0 1 2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n = 8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Восьмеричная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0 1 2 3 4 5 6 7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n = 10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Десятичная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0 1 2 3 4 5 6 7 8 9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n = 16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Шестнадцатеричная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0 1 2 3 4 5 6 7 8 9 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A B C D E F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36" name="Text Box 121"/>
          <p:cNvSpPr txBox="1">
            <a:spLocks noChangeArrowheads="1"/>
          </p:cNvSpPr>
          <p:nvPr/>
        </p:nvSpPr>
        <p:spPr bwMode="auto">
          <a:xfrm>
            <a:off x="1116013" y="476250"/>
            <a:ext cx="74882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FF0000"/>
                </a:solidFill>
              </a:rPr>
              <a:t>Алфавит некоторых систем счисления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4"/>
          <p:cNvSpPr txBox="1">
            <a:spLocks noChangeArrowheads="1"/>
          </p:cNvSpPr>
          <p:nvPr/>
        </p:nvSpPr>
        <p:spPr bwMode="auto">
          <a:xfrm>
            <a:off x="0" y="333375"/>
            <a:ext cx="9144000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/>
            <a:r>
              <a:rPr lang="ru-RU" sz="4000" b="1" dirty="0">
                <a:solidFill>
                  <a:srgbClr val="FF00FF"/>
                </a:solidFill>
              </a:rPr>
              <a:t>     </a:t>
            </a:r>
            <a:r>
              <a:rPr lang="ru-RU" sz="4000" b="1" u="sng" dirty="0">
                <a:solidFill>
                  <a:srgbClr val="FF0000"/>
                </a:solidFill>
              </a:rPr>
              <a:t>Задача:</a:t>
            </a:r>
          </a:p>
          <a:p>
            <a:pPr indent="457200"/>
            <a:endParaRPr lang="ru-RU" b="1" u="sng" dirty="0">
              <a:solidFill>
                <a:srgbClr val="FF00FF"/>
              </a:solidFill>
            </a:endParaRPr>
          </a:p>
          <a:p>
            <a:pPr indent="457200" algn="ctr"/>
            <a:r>
              <a:rPr lang="ru-RU" sz="3200" b="1" dirty="0">
                <a:solidFill>
                  <a:srgbClr val="0000FF"/>
                </a:solidFill>
              </a:rPr>
              <a:t>1. Какое минимальное основание должна иметь система счисления, если в ней могут быть записаны следующие числа?</a:t>
            </a:r>
          </a:p>
          <a:p>
            <a:pPr indent="457200" algn="just"/>
            <a:endParaRPr lang="ru-RU" sz="3200" b="1" dirty="0">
              <a:solidFill>
                <a:srgbClr val="0000FF"/>
              </a:solidFill>
            </a:endParaRPr>
          </a:p>
          <a:p>
            <a:pPr indent="457200"/>
            <a:r>
              <a:rPr lang="ru-RU" sz="3200" b="1" dirty="0">
                <a:solidFill>
                  <a:srgbClr val="6600CC"/>
                </a:solidFill>
              </a:rPr>
              <a:t>10, 21, 201, 1201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48131" name="Text Box 5"/>
          <p:cNvSpPr txBox="1">
            <a:spLocks noChangeArrowheads="1"/>
          </p:cNvSpPr>
          <p:nvPr/>
        </p:nvSpPr>
        <p:spPr bwMode="auto">
          <a:xfrm>
            <a:off x="0" y="4941888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/>
            <a:r>
              <a:rPr lang="ru-RU" sz="2800" b="1" u="sng" dirty="0">
                <a:solidFill>
                  <a:srgbClr val="0000FF"/>
                </a:solidFill>
              </a:rPr>
              <a:t>Ответ:</a:t>
            </a:r>
            <a:r>
              <a:rPr lang="ru-RU" sz="2800" b="1" dirty="0">
                <a:solidFill>
                  <a:srgbClr val="0000FF"/>
                </a:solidFill>
              </a:rPr>
              <a:t> </a:t>
            </a:r>
          </a:p>
          <a:p>
            <a:pPr indent="457200" algn="ctr"/>
            <a:r>
              <a:rPr lang="ru-RU" sz="2800" b="1" dirty="0">
                <a:solidFill>
                  <a:srgbClr val="6600CC"/>
                </a:solidFill>
              </a:rPr>
              <a:t>   Минимальное основание </a:t>
            </a:r>
          </a:p>
          <a:p>
            <a:pPr indent="457200" algn="ctr"/>
            <a:r>
              <a:rPr lang="ru-RU" sz="2800" b="1" dirty="0">
                <a:solidFill>
                  <a:srgbClr val="6600CC"/>
                </a:solidFill>
              </a:rPr>
              <a:t>                               системы счисления – 3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459788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r>
              <a:rPr lang="ru-RU" sz="4000" b="1" dirty="0">
                <a:solidFill>
                  <a:srgbClr val="FF00FF"/>
                </a:solidFill>
              </a:rPr>
              <a:t>     </a:t>
            </a:r>
            <a:r>
              <a:rPr lang="ru-RU" sz="4000" b="1" u="sng" dirty="0">
                <a:solidFill>
                  <a:srgbClr val="FF0000"/>
                </a:solidFill>
              </a:rPr>
              <a:t>Задача:</a:t>
            </a:r>
          </a:p>
          <a:p>
            <a:pPr indent="457200"/>
            <a:endParaRPr lang="ru-RU" b="1" u="sng" dirty="0">
              <a:solidFill>
                <a:srgbClr val="FF00FF"/>
              </a:solidFill>
            </a:endParaRPr>
          </a:p>
          <a:p>
            <a:pPr indent="457200" algn="ctr"/>
            <a:r>
              <a:rPr lang="ru-RU" sz="3200" b="1" dirty="0">
                <a:solidFill>
                  <a:srgbClr val="0000FF"/>
                </a:solidFill>
              </a:rPr>
              <a:t>2. Какое минимальное основание должна иметь система счисления, если в ней могут быть записаны следующие числа?</a:t>
            </a:r>
          </a:p>
          <a:p>
            <a:pPr indent="457200"/>
            <a:endParaRPr lang="ru-RU" sz="3200" b="1" dirty="0">
              <a:solidFill>
                <a:srgbClr val="0000FF"/>
              </a:solidFill>
            </a:endParaRPr>
          </a:p>
          <a:p>
            <a:pPr indent="457200"/>
            <a:r>
              <a:rPr lang="ru-RU" sz="3200" b="1" dirty="0">
                <a:solidFill>
                  <a:srgbClr val="6600CC"/>
                </a:solidFill>
              </a:rPr>
              <a:t>403, 561, 666, 125</a:t>
            </a:r>
            <a:endParaRPr lang="ru-RU" sz="2800" b="1" dirty="0">
              <a:solidFill>
                <a:srgbClr val="6600CC"/>
              </a:solidFill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684213" y="4868863"/>
            <a:ext cx="763270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u="sng" dirty="0">
                <a:solidFill>
                  <a:srgbClr val="0000FF"/>
                </a:solidFill>
              </a:rPr>
              <a:t>Ответ:</a:t>
            </a:r>
            <a:r>
              <a:rPr lang="ru-RU" sz="2800" b="1" dirty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ru-RU" sz="2800" b="1" dirty="0">
                <a:solidFill>
                  <a:srgbClr val="6600CC"/>
                </a:solidFill>
              </a:rPr>
              <a:t>Минимальное основание </a:t>
            </a:r>
          </a:p>
          <a:p>
            <a:r>
              <a:rPr lang="ru-RU" sz="2800" b="1" dirty="0">
                <a:solidFill>
                  <a:srgbClr val="6600CC"/>
                </a:solidFill>
              </a:rPr>
              <a:t>                                системы счисления – 7</a:t>
            </a:r>
          </a:p>
          <a:p>
            <a:pPr>
              <a:spcBef>
                <a:spcPct val="50000"/>
              </a:spcBef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9750" y="1557338"/>
            <a:ext cx="8135938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Эти состояния кодируются соответственно (1 и 0). Именно поэтому вся информация в компьютере представляется в двоичной форме – с помощью «нулей» и «единиц».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459788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r>
              <a:rPr lang="ru-RU" sz="4000" b="1" dirty="0">
                <a:solidFill>
                  <a:srgbClr val="FF0000"/>
                </a:solidFill>
              </a:rPr>
              <a:t>     </a:t>
            </a:r>
            <a:r>
              <a:rPr lang="ru-RU" sz="4000" b="1" u="sng" dirty="0">
                <a:solidFill>
                  <a:srgbClr val="FF0000"/>
                </a:solidFill>
              </a:rPr>
              <a:t>Задача:</a:t>
            </a:r>
          </a:p>
          <a:p>
            <a:pPr indent="457200"/>
            <a:endParaRPr lang="ru-RU" b="1" u="sng" dirty="0">
              <a:solidFill>
                <a:srgbClr val="FF00FF"/>
              </a:solidFill>
            </a:endParaRPr>
          </a:p>
          <a:p>
            <a:pPr indent="457200" algn="ctr">
              <a:buFontTx/>
              <a:buAutoNum type="arabicPeriod" startAt="3"/>
            </a:pPr>
            <a:r>
              <a:rPr lang="ru-RU" sz="3200" b="1" dirty="0">
                <a:solidFill>
                  <a:srgbClr val="0000FF"/>
                </a:solidFill>
              </a:rPr>
              <a:t>  Какое минимальное основание должна иметь система счисления, если в ней могут быть записаны следующие числа?</a:t>
            </a:r>
          </a:p>
          <a:p>
            <a:pPr indent="457200"/>
            <a:endParaRPr lang="ru-RU" b="1" dirty="0">
              <a:solidFill>
                <a:srgbClr val="0000FF"/>
              </a:solidFill>
            </a:endParaRPr>
          </a:p>
          <a:p>
            <a:pPr indent="457200"/>
            <a:r>
              <a:rPr lang="ru-RU" sz="3200" b="1" dirty="0">
                <a:solidFill>
                  <a:srgbClr val="6600CC"/>
                </a:solidFill>
              </a:rPr>
              <a:t>22, 984, 1010, А219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042988" y="4437063"/>
            <a:ext cx="741680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u="sng" dirty="0">
                <a:solidFill>
                  <a:srgbClr val="0000FF"/>
                </a:solidFill>
              </a:rPr>
              <a:t>Ответ: </a:t>
            </a:r>
          </a:p>
          <a:p>
            <a:pPr algn="ctr"/>
            <a:r>
              <a:rPr lang="ru-RU" sz="2800" b="1" dirty="0">
                <a:solidFill>
                  <a:srgbClr val="6600CC"/>
                </a:solidFill>
              </a:rPr>
              <a:t>Минимальное основание </a:t>
            </a:r>
          </a:p>
          <a:p>
            <a:r>
              <a:rPr lang="ru-RU" sz="2800" b="1" dirty="0">
                <a:solidFill>
                  <a:srgbClr val="6600CC"/>
                </a:solidFill>
              </a:rPr>
              <a:t>                          системы счисления – 16</a:t>
            </a:r>
          </a:p>
          <a:p>
            <a:pPr>
              <a:spcBef>
                <a:spcPct val="50000"/>
              </a:spcBef>
            </a:pPr>
            <a:endParaRPr lang="ru-RU" sz="2800" b="1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549275"/>
            <a:ext cx="7772400" cy="3051175"/>
          </a:xfrm>
        </p:spPr>
        <p:txBody>
          <a:bodyPr/>
          <a:lstStyle/>
          <a:p>
            <a:pPr eaLnBrk="1" hangingPunct="1">
              <a:lnSpc>
                <a:spcPct val="125000"/>
              </a:lnSpc>
            </a:pPr>
            <a:r>
              <a:rPr lang="ru-RU" sz="4000" b="1" dirty="0" smtClean="0">
                <a:solidFill>
                  <a:srgbClr val="FF0000"/>
                </a:solidFill>
              </a:rPr>
              <a:t>ПЕРЕВОД ЧИСЕЛ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ИЗ ОДНОЙ СИСТЕМЫ СЧИСЛЕНИЯ В ДРУГУЮ СИСТЕМУ СЧИСЛЕНИЯ</a:t>
            </a:r>
          </a:p>
        </p:txBody>
      </p:sp>
      <p:sp>
        <p:nvSpPr>
          <p:cNvPr id="5222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652963"/>
            <a:ext cx="6400800" cy="175260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0000FF"/>
                </a:solidFill>
              </a:rPr>
              <a:t>ПРАВИЛА ПЕРЕВОДА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-27384"/>
            <a:ext cx="9144000" cy="260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25000"/>
              </a:lnSpc>
            </a:pPr>
            <a:r>
              <a:rPr lang="ru-RU" sz="3600" b="1" dirty="0">
                <a:solidFill>
                  <a:srgbClr val="FF0000"/>
                </a:solidFill>
              </a:rPr>
              <a:t>    </a:t>
            </a:r>
            <a:r>
              <a:rPr lang="ru-RU" sz="3200" b="1" dirty="0">
                <a:solidFill>
                  <a:srgbClr val="FF0000"/>
                </a:solidFill>
              </a:rPr>
              <a:t>ПЕРЕВОД ЦЕЛЫХ ДВОИЧНЫХ ЧИСЕЛ В ВОСЬМЕРИЧНУЮ </a:t>
            </a:r>
          </a:p>
          <a:p>
            <a:pPr marL="342900" indent="-342900" algn="ctr">
              <a:lnSpc>
                <a:spcPct val="125000"/>
              </a:lnSpc>
            </a:pPr>
            <a:r>
              <a:rPr lang="ru-RU" sz="3200" b="1" dirty="0">
                <a:solidFill>
                  <a:srgbClr val="FF0000"/>
                </a:solidFill>
              </a:rPr>
              <a:t>И ШЕСТНАДЦАТЕРИЧНУЮ СИСТЕМЫ СЧИСЛЕНИЯ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0" y="3068638"/>
            <a:ext cx="914399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ctr"/>
            <a:r>
              <a:rPr lang="ru-RU" sz="2400" b="1" dirty="0">
                <a:solidFill>
                  <a:srgbClr val="0000FF"/>
                </a:solidFill>
              </a:rPr>
              <a:t>  Чтобы двоичное число представить в восьмеричной и шестнадцатеричной  системах счисления, число разбивается на три двоичных разряда (триада) и на четыре двоичных разряда (</a:t>
            </a:r>
            <a:r>
              <a:rPr lang="ru-RU" sz="2400" b="1" dirty="0" err="1">
                <a:solidFill>
                  <a:srgbClr val="0000FF"/>
                </a:solidFill>
              </a:rPr>
              <a:t>тетрада</a:t>
            </a:r>
            <a:r>
              <a:rPr lang="ru-RU" sz="2400" b="1" dirty="0">
                <a:solidFill>
                  <a:srgbClr val="0000FF"/>
                </a:solidFill>
              </a:rPr>
              <a:t>), начиная с младших разрядов и записывается его 8 –</a:t>
            </a:r>
            <a:r>
              <a:rPr lang="ru-RU" sz="2400" b="1" dirty="0" err="1">
                <a:solidFill>
                  <a:srgbClr val="0000FF"/>
                </a:solidFill>
              </a:rPr>
              <a:t>ричным</a:t>
            </a:r>
            <a:r>
              <a:rPr lang="ru-RU" sz="2400" b="1" dirty="0">
                <a:solidFill>
                  <a:srgbClr val="0000FF"/>
                </a:solidFill>
              </a:rPr>
              <a:t> и 16 – </a:t>
            </a:r>
            <a:r>
              <a:rPr lang="ru-RU" sz="2400" b="1" dirty="0" err="1">
                <a:solidFill>
                  <a:srgbClr val="0000FF"/>
                </a:solidFill>
              </a:rPr>
              <a:t>ричным</a:t>
            </a:r>
            <a:r>
              <a:rPr lang="ru-RU" sz="2400" b="1" dirty="0">
                <a:solidFill>
                  <a:srgbClr val="0000FF"/>
                </a:solidFill>
              </a:rPr>
              <a:t> эквивалентом</a:t>
            </a:r>
            <a:endParaRPr lang="ru-RU" dirty="0"/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1116013" y="5805488"/>
            <a:ext cx="76327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</a:t>
            </a:r>
            <a:r>
              <a:rPr lang="ru-RU" sz="2000" b="1" dirty="0">
                <a:solidFill>
                  <a:srgbClr val="FF0000"/>
                </a:solidFill>
                <a:sym typeface="Wingdings" pitchFamily="2" charset="2"/>
              </a:rPr>
              <a:t>   </a:t>
            </a:r>
            <a:r>
              <a:rPr lang="ru-RU" sz="2000" b="1" dirty="0">
                <a:solidFill>
                  <a:srgbClr val="9900CC"/>
                </a:solidFill>
              </a:rPr>
              <a:t>Если до полной триады  и </a:t>
            </a:r>
            <a:r>
              <a:rPr lang="ru-RU" sz="2000" b="1" dirty="0" err="1">
                <a:solidFill>
                  <a:srgbClr val="9900CC"/>
                </a:solidFill>
              </a:rPr>
              <a:t>тетрады</a:t>
            </a:r>
            <a:r>
              <a:rPr lang="ru-RU" sz="2000" b="1" dirty="0">
                <a:solidFill>
                  <a:srgbClr val="9900CC"/>
                </a:solidFill>
              </a:rPr>
              <a:t> не хватает чисел, то триада и </a:t>
            </a:r>
            <a:r>
              <a:rPr lang="ru-RU" sz="2000" b="1" dirty="0" err="1">
                <a:solidFill>
                  <a:srgbClr val="9900CC"/>
                </a:solidFill>
              </a:rPr>
              <a:t>тетрада</a:t>
            </a:r>
            <a:r>
              <a:rPr lang="ru-RU" sz="2000" b="1" dirty="0">
                <a:solidFill>
                  <a:srgbClr val="9900CC"/>
                </a:solidFill>
              </a:rPr>
              <a:t> дополняются нулями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0" y="188913"/>
            <a:ext cx="914399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ctr"/>
            <a:r>
              <a:rPr lang="ru-RU" sz="3600" b="1" dirty="0">
                <a:solidFill>
                  <a:srgbClr val="FF00FF"/>
                </a:solidFill>
              </a:rPr>
              <a:t>    </a:t>
            </a:r>
            <a:r>
              <a:rPr lang="ru-RU" sz="2800" b="1" dirty="0">
                <a:solidFill>
                  <a:srgbClr val="FF00FF"/>
                </a:solidFill>
              </a:rPr>
              <a:t>Перевести число 1011101 из двоичной системы счисления в восьмеричную и шестнадцатеричную системы счисления</a:t>
            </a:r>
          </a:p>
          <a:p>
            <a:pPr indent="457200" algn="ctr"/>
            <a:r>
              <a:rPr lang="ru-RU" sz="2800" b="1" dirty="0">
                <a:solidFill>
                  <a:srgbClr val="FF00FF"/>
                </a:solidFill>
              </a:rPr>
              <a:t>       1011101</a:t>
            </a:r>
            <a:r>
              <a:rPr lang="ru-RU" sz="2800" b="1" baseline="-25000" dirty="0">
                <a:solidFill>
                  <a:srgbClr val="FF00FF"/>
                </a:solidFill>
              </a:rPr>
              <a:t>2</a:t>
            </a:r>
            <a:r>
              <a:rPr lang="ru-RU" sz="2800" b="1" dirty="0">
                <a:solidFill>
                  <a:srgbClr val="FF00FF"/>
                </a:solidFill>
              </a:rPr>
              <a:t>  </a:t>
            </a:r>
            <a:r>
              <a:rPr lang="ru-RU" sz="2800" b="1" dirty="0">
                <a:solidFill>
                  <a:srgbClr val="FF00FF"/>
                </a:solidFill>
                <a:sym typeface="Symbol" pitchFamily="18" charset="2"/>
              </a:rPr>
              <a:t> </a:t>
            </a:r>
            <a:r>
              <a:rPr lang="ru-RU" sz="2800" b="1" dirty="0">
                <a:solidFill>
                  <a:srgbClr val="FF00FF"/>
                </a:solidFill>
              </a:rPr>
              <a:t>А</a:t>
            </a:r>
            <a:r>
              <a:rPr lang="ru-RU" sz="2800" b="1" baseline="-25000" dirty="0">
                <a:solidFill>
                  <a:srgbClr val="FF00FF"/>
                </a:solidFill>
              </a:rPr>
              <a:t>8 </a:t>
            </a:r>
            <a:r>
              <a:rPr lang="ru-RU" sz="2800" b="1" dirty="0">
                <a:solidFill>
                  <a:srgbClr val="FF00FF"/>
                </a:solidFill>
                <a:sym typeface="Symbol" pitchFamily="18" charset="2"/>
              </a:rPr>
              <a:t> А</a:t>
            </a:r>
            <a:r>
              <a:rPr lang="ru-RU" sz="2800" b="1" baseline="-25000" dirty="0">
                <a:solidFill>
                  <a:srgbClr val="FF00FF"/>
                </a:solidFill>
                <a:sym typeface="Symbol" pitchFamily="18" charset="2"/>
              </a:rPr>
              <a:t>16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971550" y="5589588"/>
            <a:ext cx="3600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>
                <a:solidFill>
                  <a:srgbClr val="0000FF"/>
                </a:solidFill>
              </a:rPr>
              <a:t>1011101</a:t>
            </a:r>
            <a:r>
              <a:rPr lang="ru-RU" baseline="-25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= 135</a:t>
            </a:r>
            <a:r>
              <a:rPr lang="ru-RU" b="1" baseline="-250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3171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54278" name="Group 6"/>
          <p:cNvGrpSpPr>
            <a:grpSpLocks/>
          </p:cNvGrpSpPr>
          <p:nvPr/>
        </p:nvGrpSpPr>
        <p:grpSpPr bwMode="auto">
          <a:xfrm>
            <a:off x="1476375" y="2852738"/>
            <a:ext cx="2857500" cy="571500"/>
            <a:chOff x="1881" y="2007"/>
            <a:chExt cx="4500" cy="900"/>
          </a:xfrm>
          <a:blipFill>
            <a:blip r:embed="rId2"/>
            <a:tile tx="0" ty="0" sx="100000" sy="100000" flip="none" algn="tl"/>
          </a:blipFill>
        </p:grpSpPr>
        <p:sp>
          <p:nvSpPr>
            <p:cNvPr id="54311" name="Text Box 7"/>
            <p:cNvSpPr txBox="1">
              <a:spLocks noChangeArrowheads="1"/>
            </p:cNvSpPr>
            <p:nvPr/>
          </p:nvSpPr>
          <p:spPr bwMode="auto">
            <a:xfrm>
              <a:off x="1881" y="2007"/>
              <a:ext cx="4500" cy="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ru-RU" sz="2200" b="1" smtClean="0"/>
                <a:t>0 0 1 0 1 1 1 0 1</a:t>
              </a:r>
              <a:endParaRPr lang="ru-RU" smtClean="0"/>
            </a:p>
          </p:txBody>
        </p:sp>
        <p:sp>
          <p:nvSpPr>
            <p:cNvPr id="54312" name="Line 8"/>
            <p:cNvSpPr>
              <a:spLocks noChangeShapeType="1"/>
            </p:cNvSpPr>
            <p:nvPr/>
          </p:nvSpPr>
          <p:spPr bwMode="auto">
            <a:xfrm flipH="1">
              <a:off x="2181" y="2577"/>
              <a:ext cx="2520" cy="0"/>
            </a:xfrm>
            <a:prstGeom prst="line">
              <a:avLst/>
            </a:prstGeom>
            <a:grp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54279" name="Group 9"/>
          <p:cNvGrpSpPr>
            <a:grpSpLocks/>
          </p:cNvGrpSpPr>
          <p:nvPr/>
        </p:nvGrpSpPr>
        <p:grpSpPr bwMode="auto">
          <a:xfrm>
            <a:off x="900113" y="4365625"/>
            <a:ext cx="3600450" cy="850900"/>
            <a:chOff x="1701" y="3807"/>
            <a:chExt cx="5510" cy="1340"/>
          </a:xfrm>
          <a:blipFill>
            <a:blip r:embed="rId2"/>
            <a:tile tx="0" ty="0" sx="100000" sy="100000" flip="none" algn="tl"/>
          </a:blipFill>
        </p:grpSpPr>
        <p:sp>
          <p:nvSpPr>
            <p:cNvPr id="54294" name="Text Box 10"/>
            <p:cNvSpPr txBox="1">
              <a:spLocks noChangeArrowheads="1"/>
            </p:cNvSpPr>
            <p:nvPr/>
          </p:nvSpPr>
          <p:spPr bwMode="auto">
            <a:xfrm>
              <a:off x="1701" y="3807"/>
              <a:ext cx="3759" cy="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ru-RU" sz="2200" b="1" smtClean="0"/>
                <a:t>0 0 1 0 1 1 1 0 1</a:t>
              </a:r>
              <a:endParaRPr lang="ru-RU" smtClean="0"/>
            </a:p>
          </p:txBody>
        </p:sp>
        <p:grpSp>
          <p:nvGrpSpPr>
            <p:cNvPr id="54295" name="Group 11"/>
            <p:cNvGrpSpPr>
              <a:grpSpLocks/>
            </p:cNvGrpSpPr>
            <p:nvPr/>
          </p:nvGrpSpPr>
          <p:grpSpPr bwMode="auto">
            <a:xfrm>
              <a:off x="1866" y="4307"/>
              <a:ext cx="915" cy="140"/>
              <a:chOff x="5466" y="5067"/>
              <a:chExt cx="915" cy="180"/>
            </a:xfrm>
            <a:grpFill/>
          </p:grpSpPr>
          <p:sp>
            <p:nvSpPr>
              <p:cNvPr id="54308" name="Line 12"/>
              <p:cNvSpPr>
                <a:spLocks noChangeShapeType="1"/>
              </p:cNvSpPr>
              <p:nvPr/>
            </p:nvSpPr>
            <p:spPr bwMode="auto">
              <a:xfrm>
                <a:off x="5481" y="5247"/>
                <a:ext cx="900" cy="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309" name="Line 13"/>
              <p:cNvSpPr>
                <a:spLocks noChangeShapeType="1"/>
              </p:cNvSpPr>
              <p:nvPr/>
            </p:nvSpPr>
            <p:spPr bwMode="auto">
              <a:xfrm>
                <a:off x="6381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310" name="Line 14"/>
              <p:cNvSpPr>
                <a:spLocks noChangeShapeType="1"/>
              </p:cNvSpPr>
              <p:nvPr/>
            </p:nvSpPr>
            <p:spPr bwMode="auto">
              <a:xfrm>
                <a:off x="5466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 type="triangle" w="med" len="med"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54296" name="Group 15"/>
            <p:cNvGrpSpPr>
              <a:grpSpLocks/>
            </p:cNvGrpSpPr>
            <p:nvPr/>
          </p:nvGrpSpPr>
          <p:grpSpPr bwMode="auto">
            <a:xfrm>
              <a:off x="2918" y="4307"/>
              <a:ext cx="915" cy="140"/>
              <a:chOff x="5466" y="5067"/>
              <a:chExt cx="915" cy="180"/>
            </a:xfrm>
            <a:grpFill/>
          </p:grpSpPr>
          <p:sp>
            <p:nvSpPr>
              <p:cNvPr id="54305" name="Line 16"/>
              <p:cNvSpPr>
                <a:spLocks noChangeShapeType="1"/>
              </p:cNvSpPr>
              <p:nvPr/>
            </p:nvSpPr>
            <p:spPr bwMode="auto">
              <a:xfrm>
                <a:off x="5481" y="5247"/>
                <a:ext cx="900" cy="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306" name="Line 17"/>
              <p:cNvSpPr>
                <a:spLocks noChangeShapeType="1"/>
              </p:cNvSpPr>
              <p:nvPr/>
            </p:nvSpPr>
            <p:spPr bwMode="auto">
              <a:xfrm>
                <a:off x="6381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307" name="Line 18"/>
              <p:cNvSpPr>
                <a:spLocks noChangeShapeType="1"/>
              </p:cNvSpPr>
              <p:nvPr/>
            </p:nvSpPr>
            <p:spPr bwMode="auto">
              <a:xfrm>
                <a:off x="5466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 type="triangle" w="med" len="med"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54297" name="Group 19"/>
            <p:cNvGrpSpPr>
              <a:grpSpLocks/>
            </p:cNvGrpSpPr>
            <p:nvPr/>
          </p:nvGrpSpPr>
          <p:grpSpPr bwMode="auto">
            <a:xfrm>
              <a:off x="3971" y="4307"/>
              <a:ext cx="914" cy="140"/>
              <a:chOff x="5466" y="5067"/>
              <a:chExt cx="915" cy="180"/>
            </a:xfrm>
            <a:grpFill/>
          </p:grpSpPr>
          <p:sp>
            <p:nvSpPr>
              <p:cNvPr id="54302" name="Line 20"/>
              <p:cNvSpPr>
                <a:spLocks noChangeShapeType="1"/>
              </p:cNvSpPr>
              <p:nvPr/>
            </p:nvSpPr>
            <p:spPr bwMode="auto">
              <a:xfrm>
                <a:off x="5481" y="5247"/>
                <a:ext cx="900" cy="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303" name="Line 21"/>
              <p:cNvSpPr>
                <a:spLocks noChangeShapeType="1"/>
              </p:cNvSpPr>
              <p:nvPr/>
            </p:nvSpPr>
            <p:spPr bwMode="auto">
              <a:xfrm>
                <a:off x="6381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304" name="Line 22"/>
              <p:cNvSpPr>
                <a:spLocks noChangeShapeType="1"/>
              </p:cNvSpPr>
              <p:nvPr/>
            </p:nvSpPr>
            <p:spPr bwMode="auto">
              <a:xfrm>
                <a:off x="5466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 type="triangle" w="med" len="med"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54298" name="Text Box 23"/>
            <p:cNvSpPr txBox="1">
              <a:spLocks noChangeArrowheads="1"/>
            </p:cNvSpPr>
            <p:nvPr/>
          </p:nvSpPr>
          <p:spPr bwMode="auto">
            <a:xfrm>
              <a:off x="1866" y="4527"/>
              <a:ext cx="752" cy="5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ru-RU" sz="2200" smtClean="0"/>
                <a:t>1</a:t>
              </a:r>
              <a:endParaRPr lang="ru-RU" smtClean="0"/>
            </a:p>
          </p:txBody>
        </p:sp>
        <p:sp>
          <p:nvSpPr>
            <p:cNvPr id="54299" name="Text Box 24"/>
            <p:cNvSpPr txBox="1">
              <a:spLocks noChangeArrowheads="1"/>
            </p:cNvSpPr>
            <p:nvPr/>
          </p:nvSpPr>
          <p:spPr bwMode="auto">
            <a:xfrm>
              <a:off x="3009" y="4587"/>
              <a:ext cx="751" cy="5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ru-RU" sz="2200" smtClean="0"/>
                <a:t>3</a:t>
              </a:r>
              <a:endParaRPr lang="ru-RU" smtClean="0"/>
            </a:p>
          </p:txBody>
        </p:sp>
        <p:sp>
          <p:nvSpPr>
            <p:cNvPr id="54300" name="Text Box 25"/>
            <p:cNvSpPr txBox="1">
              <a:spLocks noChangeArrowheads="1"/>
            </p:cNvSpPr>
            <p:nvPr/>
          </p:nvSpPr>
          <p:spPr bwMode="auto">
            <a:xfrm>
              <a:off x="4061" y="4587"/>
              <a:ext cx="752" cy="5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ru-RU" sz="2200" smtClean="0"/>
                <a:t>5</a:t>
              </a:r>
              <a:endParaRPr lang="ru-RU" smtClean="0"/>
            </a:p>
          </p:txBody>
        </p:sp>
        <p:sp>
          <p:nvSpPr>
            <p:cNvPr id="54301" name="Text Box 26"/>
            <p:cNvSpPr txBox="1">
              <a:spLocks noChangeArrowheads="1"/>
            </p:cNvSpPr>
            <p:nvPr/>
          </p:nvSpPr>
          <p:spPr bwMode="auto">
            <a:xfrm>
              <a:off x="5106" y="3987"/>
              <a:ext cx="2105" cy="7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ru-RU" sz="2200" smtClean="0"/>
                <a:t>= 135</a:t>
              </a:r>
              <a:r>
                <a:rPr lang="ru-RU" sz="2200" baseline="-25000" smtClean="0"/>
                <a:t>8</a:t>
              </a:r>
              <a:endParaRPr lang="ru-RU" smtClean="0"/>
            </a:p>
          </p:txBody>
        </p:sp>
      </p:grpSp>
      <p:grpSp>
        <p:nvGrpSpPr>
          <p:cNvPr id="54280" name="Group 27"/>
          <p:cNvGrpSpPr>
            <a:grpSpLocks/>
          </p:cNvGrpSpPr>
          <p:nvPr/>
        </p:nvGrpSpPr>
        <p:grpSpPr bwMode="auto">
          <a:xfrm>
            <a:off x="5292725" y="3357563"/>
            <a:ext cx="3429000" cy="914400"/>
            <a:chOff x="1881" y="6306"/>
            <a:chExt cx="5400" cy="1440"/>
          </a:xfrm>
          <a:blipFill>
            <a:blip r:embed="rId2"/>
            <a:tile tx="0" ty="0" sx="100000" sy="100000" flip="none" algn="tl"/>
          </a:blipFill>
        </p:grpSpPr>
        <p:sp>
          <p:nvSpPr>
            <p:cNvPr id="54282" name="Text Box 28"/>
            <p:cNvSpPr txBox="1">
              <a:spLocks noChangeArrowheads="1"/>
            </p:cNvSpPr>
            <p:nvPr/>
          </p:nvSpPr>
          <p:spPr bwMode="auto">
            <a:xfrm>
              <a:off x="1881" y="6306"/>
              <a:ext cx="4500" cy="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ru-RU" sz="2200" b="1" dirty="0" smtClean="0"/>
                <a:t> 0 1 0 1 1 1 0 1</a:t>
              </a:r>
              <a:endParaRPr lang="ru-RU" dirty="0" smtClean="0"/>
            </a:p>
          </p:txBody>
        </p:sp>
        <p:grpSp>
          <p:nvGrpSpPr>
            <p:cNvPr id="54283" name="Group 29"/>
            <p:cNvGrpSpPr>
              <a:grpSpLocks/>
            </p:cNvGrpSpPr>
            <p:nvPr/>
          </p:nvGrpSpPr>
          <p:grpSpPr bwMode="auto">
            <a:xfrm>
              <a:off x="3441" y="6666"/>
              <a:ext cx="1200" cy="180"/>
              <a:chOff x="5466" y="5067"/>
              <a:chExt cx="915" cy="180"/>
            </a:xfrm>
            <a:grpFill/>
          </p:grpSpPr>
          <p:sp>
            <p:nvSpPr>
              <p:cNvPr id="54291" name="Line 30"/>
              <p:cNvSpPr>
                <a:spLocks noChangeShapeType="1"/>
              </p:cNvSpPr>
              <p:nvPr/>
            </p:nvSpPr>
            <p:spPr bwMode="auto">
              <a:xfrm>
                <a:off x="5481" y="5247"/>
                <a:ext cx="900" cy="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292" name="Line 31"/>
              <p:cNvSpPr>
                <a:spLocks noChangeShapeType="1"/>
              </p:cNvSpPr>
              <p:nvPr/>
            </p:nvSpPr>
            <p:spPr bwMode="auto">
              <a:xfrm>
                <a:off x="6381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293" name="Line 32"/>
              <p:cNvSpPr>
                <a:spLocks noChangeShapeType="1"/>
              </p:cNvSpPr>
              <p:nvPr/>
            </p:nvSpPr>
            <p:spPr bwMode="auto">
              <a:xfrm>
                <a:off x="5466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 type="triangle" w="med" len="med"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54284" name="Text Box 33"/>
            <p:cNvSpPr txBox="1">
              <a:spLocks noChangeArrowheads="1"/>
            </p:cNvSpPr>
            <p:nvPr/>
          </p:nvSpPr>
          <p:spPr bwMode="auto">
            <a:xfrm>
              <a:off x="2121" y="6996"/>
              <a:ext cx="900" cy="7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ru-RU" sz="2200" smtClean="0"/>
                <a:t>5</a:t>
              </a:r>
              <a:endParaRPr lang="ru-RU" smtClean="0"/>
            </a:p>
          </p:txBody>
        </p:sp>
        <p:sp>
          <p:nvSpPr>
            <p:cNvPr id="54285" name="Text Box 34"/>
            <p:cNvSpPr txBox="1">
              <a:spLocks noChangeArrowheads="1"/>
            </p:cNvSpPr>
            <p:nvPr/>
          </p:nvSpPr>
          <p:spPr bwMode="auto">
            <a:xfrm>
              <a:off x="4761" y="6486"/>
              <a:ext cx="2520" cy="7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ru-RU" sz="2200" smtClean="0"/>
                <a:t>= 5</a:t>
              </a:r>
              <a:r>
                <a:rPr lang="en-US" sz="2200" smtClean="0"/>
                <a:t>D</a:t>
              </a:r>
              <a:r>
                <a:rPr lang="en-US" sz="2200" baseline="-25000" smtClean="0"/>
                <a:t>16</a:t>
              </a:r>
              <a:endParaRPr lang="ru-RU" smtClean="0"/>
            </a:p>
          </p:txBody>
        </p:sp>
        <p:grpSp>
          <p:nvGrpSpPr>
            <p:cNvPr id="54286" name="Group 35"/>
            <p:cNvGrpSpPr>
              <a:grpSpLocks/>
            </p:cNvGrpSpPr>
            <p:nvPr/>
          </p:nvGrpSpPr>
          <p:grpSpPr bwMode="auto">
            <a:xfrm>
              <a:off x="2061" y="6681"/>
              <a:ext cx="1260" cy="180"/>
              <a:chOff x="5466" y="5067"/>
              <a:chExt cx="915" cy="180"/>
            </a:xfrm>
            <a:grpFill/>
          </p:grpSpPr>
          <p:sp>
            <p:nvSpPr>
              <p:cNvPr id="54288" name="Line 36"/>
              <p:cNvSpPr>
                <a:spLocks noChangeShapeType="1"/>
              </p:cNvSpPr>
              <p:nvPr/>
            </p:nvSpPr>
            <p:spPr bwMode="auto">
              <a:xfrm>
                <a:off x="5481" y="5247"/>
                <a:ext cx="900" cy="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289" name="Line 37"/>
              <p:cNvSpPr>
                <a:spLocks noChangeShapeType="1"/>
              </p:cNvSpPr>
              <p:nvPr/>
            </p:nvSpPr>
            <p:spPr bwMode="auto">
              <a:xfrm>
                <a:off x="6381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290" name="Line 38"/>
              <p:cNvSpPr>
                <a:spLocks noChangeShapeType="1"/>
              </p:cNvSpPr>
              <p:nvPr/>
            </p:nvSpPr>
            <p:spPr bwMode="auto">
              <a:xfrm>
                <a:off x="5466" y="5067"/>
                <a:ext cx="0" cy="180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 type="triangle" w="med" len="med"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54287" name="Text Box 39"/>
            <p:cNvSpPr txBox="1">
              <a:spLocks noChangeArrowheads="1"/>
            </p:cNvSpPr>
            <p:nvPr/>
          </p:nvSpPr>
          <p:spPr bwMode="auto">
            <a:xfrm>
              <a:off x="3651" y="7026"/>
              <a:ext cx="900" cy="7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200" smtClean="0"/>
                <a:t>D</a:t>
              </a:r>
              <a:endParaRPr lang="ru-RU" smtClean="0"/>
            </a:p>
          </p:txBody>
        </p:sp>
      </p:grpSp>
      <p:sp>
        <p:nvSpPr>
          <p:cNvPr id="54281" name="Text Box 40"/>
          <p:cNvSpPr txBox="1">
            <a:spLocks noChangeArrowheads="1"/>
          </p:cNvSpPr>
          <p:nvPr/>
        </p:nvSpPr>
        <p:spPr bwMode="auto">
          <a:xfrm>
            <a:off x="5292725" y="4508500"/>
            <a:ext cx="3600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 b="1">
                <a:solidFill>
                  <a:srgbClr val="0000FF"/>
                </a:solidFill>
              </a:rPr>
              <a:t>1011101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= 5</a:t>
            </a:r>
            <a:r>
              <a:rPr lang="en-US" b="1">
                <a:solidFill>
                  <a:srgbClr val="0000FF"/>
                </a:solidFill>
              </a:rPr>
              <a:t>D</a:t>
            </a:r>
            <a:r>
              <a:rPr lang="en-US" b="1" baseline="-25000">
                <a:solidFill>
                  <a:srgbClr val="0000FF"/>
                </a:solidFill>
              </a:rPr>
              <a:t>16</a:t>
            </a:r>
            <a:endParaRPr lang="ru-RU" b="1" baseline="-250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5"/>
          <p:cNvSpPr txBox="1">
            <a:spLocks noChangeArrowheads="1"/>
          </p:cNvSpPr>
          <p:nvPr/>
        </p:nvSpPr>
        <p:spPr bwMode="auto">
          <a:xfrm>
            <a:off x="0" y="-27384"/>
            <a:ext cx="9144000" cy="19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25000"/>
              </a:lnSpc>
              <a:spcBef>
                <a:spcPct val="50000"/>
              </a:spcBef>
            </a:pPr>
            <a:r>
              <a:rPr lang="ru-RU" sz="3600" b="1" dirty="0">
                <a:solidFill>
                  <a:srgbClr val="FF0066"/>
                </a:solidFill>
              </a:rPr>
              <a:t>    </a:t>
            </a:r>
            <a:r>
              <a:rPr lang="ru-RU" sz="3200" b="1" dirty="0">
                <a:solidFill>
                  <a:srgbClr val="FF0000"/>
                </a:solidFill>
              </a:rPr>
              <a:t>ПЕРЕВОД ЦЕЛЫХ </a:t>
            </a:r>
            <a:r>
              <a:rPr lang="ru-RU" sz="3200" b="1" dirty="0" smtClean="0">
                <a:solidFill>
                  <a:srgbClr val="FF0000"/>
                </a:solidFill>
              </a:rPr>
              <a:t>ЧИСЕЛ ИЗ </a:t>
            </a:r>
            <a:r>
              <a:rPr lang="ru-RU" sz="3200" b="1" dirty="0">
                <a:solidFill>
                  <a:srgbClr val="FF0000"/>
                </a:solidFill>
              </a:rPr>
              <a:t>ДЕСЯТИЧНОЙ СИСТЕМЫ СЧИСЛЕНИЯ В ЛЮБУЮ ДРУГУЮ</a:t>
            </a:r>
          </a:p>
        </p:txBody>
      </p:sp>
      <p:sp>
        <p:nvSpPr>
          <p:cNvPr id="55299" name="Text Box 7"/>
          <p:cNvSpPr txBox="1">
            <a:spLocks noChangeArrowheads="1"/>
          </p:cNvSpPr>
          <p:nvPr/>
        </p:nvSpPr>
        <p:spPr bwMode="auto">
          <a:xfrm>
            <a:off x="323528" y="3068960"/>
            <a:ext cx="838842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ctr"/>
            <a:r>
              <a:rPr lang="ru-RU" sz="2400" b="1" dirty="0">
                <a:solidFill>
                  <a:srgbClr val="0000FF"/>
                </a:solidFill>
              </a:rPr>
              <a:t>  Целые числа из десятичной системы счисления в любую другую переводятся путем последовательного деления на основание той системы, в которую оно переводится. </a:t>
            </a:r>
          </a:p>
          <a:p>
            <a:pPr indent="457200" algn="ctr"/>
            <a:r>
              <a:rPr lang="ru-RU" sz="2400" b="1" dirty="0">
                <a:solidFill>
                  <a:srgbClr val="0000FF"/>
                </a:solidFill>
              </a:rPr>
              <a:t>Процесс деления продолжается до получения «0»</a:t>
            </a:r>
          </a:p>
          <a:p>
            <a:pPr indent="457200" algn="ctr"/>
            <a:r>
              <a:rPr lang="ru-RU" sz="2400" b="1" dirty="0">
                <a:solidFill>
                  <a:srgbClr val="0000FF"/>
                </a:solidFill>
              </a:rPr>
              <a:t>  Для получения числового значения результата цифры записываются в обратном порядке.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79512" y="188913"/>
            <a:ext cx="871207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0000" algn="ctr"/>
            <a:r>
              <a:rPr lang="ru-RU" sz="3600" b="1" dirty="0">
                <a:solidFill>
                  <a:srgbClr val="FF00FF"/>
                </a:solidFill>
              </a:rPr>
              <a:t>    </a:t>
            </a:r>
            <a:r>
              <a:rPr lang="ru-RU" sz="2800" b="1" dirty="0">
                <a:solidFill>
                  <a:srgbClr val="FF00FF"/>
                </a:solidFill>
              </a:rPr>
              <a:t>Перевести число 21</a:t>
            </a:r>
          </a:p>
          <a:p>
            <a:pPr indent="450000" algn="ctr"/>
            <a:r>
              <a:rPr lang="ru-RU" sz="2800" b="1" dirty="0">
                <a:solidFill>
                  <a:srgbClr val="FF00FF"/>
                </a:solidFill>
              </a:rPr>
              <a:t> из десятичной счисления </a:t>
            </a:r>
          </a:p>
          <a:p>
            <a:pPr indent="450000" algn="ctr"/>
            <a:r>
              <a:rPr lang="ru-RU" sz="2800" b="1" dirty="0">
                <a:solidFill>
                  <a:srgbClr val="FF00FF"/>
                </a:solidFill>
              </a:rPr>
              <a:t>в двоичную систему счисления</a:t>
            </a:r>
          </a:p>
          <a:p>
            <a:pPr indent="450000" algn="ctr"/>
            <a:r>
              <a:rPr lang="ru-RU" sz="2800" b="1" dirty="0">
                <a:solidFill>
                  <a:srgbClr val="9900CC"/>
                </a:solidFill>
              </a:rPr>
              <a:t>21</a:t>
            </a:r>
            <a:r>
              <a:rPr lang="ru-RU" sz="2800" b="1" baseline="-25000" dirty="0">
                <a:solidFill>
                  <a:srgbClr val="9900CC"/>
                </a:solidFill>
              </a:rPr>
              <a:t>10</a:t>
            </a:r>
            <a:r>
              <a:rPr lang="ru-RU" sz="2800" b="1" dirty="0">
                <a:solidFill>
                  <a:srgbClr val="9900CC"/>
                </a:solidFill>
              </a:rPr>
              <a:t> </a:t>
            </a:r>
            <a:r>
              <a:rPr lang="ru-RU" sz="2800" b="1" dirty="0">
                <a:solidFill>
                  <a:srgbClr val="9900CC"/>
                </a:solidFill>
                <a:sym typeface="Symbol" pitchFamily="18" charset="2"/>
              </a:rPr>
              <a:t></a:t>
            </a:r>
            <a:r>
              <a:rPr lang="ru-RU" sz="2800" b="1" dirty="0">
                <a:solidFill>
                  <a:srgbClr val="9900CC"/>
                </a:solidFill>
              </a:rPr>
              <a:t>А</a:t>
            </a:r>
            <a:r>
              <a:rPr lang="ru-RU" sz="2800" b="1" baseline="-25000" dirty="0">
                <a:solidFill>
                  <a:srgbClr val="9900CC"/>
                </a:solidFill>
              </a:rPr>
              <a:t>2</a:t>
            </a:r>
          </a:p>
        </p:txBody>
      </p:sp>
      <p:pic>
        <p:nvPicPr>
          <p:cNvPr id="56323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350" y="2595563"/>
            <a:ext cx="4608513" cy="278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3995738" y="4724400"/>
            <a:ext cx="4824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 b="1">
                <a:solidFill>
                  <a:srgbClr val="0000FF"/>
                </a:solidFill>
              </a:rPr>
              <a:t>21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  <a:r>
              <a:rPr lang="ru-RU" b="1">
                <a:solidFill>
                  <a:srgbClr val="0000FF"/>
                </a:solidFill>
              </a:rPr>
              <a:t> = 10101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6325" name="Text Box 6"/>
          <p:cNvSpPr txBox="1">
            <a:spLocks noChangeArrowheads="1"/>
          </p:cNvSpPr>
          <p:nvPr/>
        </p:nvSpPr>
        <p:spPr bwMode="auto">
          <a:xfrm>
            <a:off x="1476375" y="5373688"/>
            <a:ext cx="74898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6600CC"/>
                </a:solidFill>
              </a:rPr>
              <a:t>Проверка:</a:t>
            </a:r>
          </a:p>
          <a:p>
            <a:endParaRPr lang="ru-RU" sz="1200">
              <a:solidFill>
                <a:srgbClr val="6600CC"/>
              </a:solidFill>
            </a:endParaRPr>
          </a:p>
          <a:p>
            <a:r>
              <a:rPr lang="ru-RU" b="1">
                <a:solidFill>
                  <a:srgbClr val="0000FF"/>
                </a:solidFill>
              </a:rPr>
              <a:t>10101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= 1*2</a:t>
            </a:r>
            <a:r>
              <a:rPr lang="ru-RU" b="1" baseline="30000">
                <a:solidFill>
                  <a:srgbClr val="0000FF"/>
                </a:solidFill>
              </a:rPr>
              <a:t>4</a:t>
            </a:r>
            <a:r>
              <a:rPr lang="ru-RU" b="1">
                <a:solidFill>
                  <a:srgbClr val="0000FF"/>
                </a:solidFill>
              </a:rPr>
              <a:t> + 0*2</a:t>
            </a:r>
            <a:r>
              <a:rPr lang="ru-RU" b="1" baseline="30000">
                <a:solidFill>
                  <a:srgbClr val="0000FF"/>
                </a:solidFill>
              </a:rPr>
              <a:t>3</a:t>
            </a:r>
            <a:r>
              <a:rPr lang="ru-RU" b="1">
                <a:solidFill>
                  <a:srgbClr val="0000FF"/>
                </a:solidFill>
              </a:rPr>
              <a:t> + 1*2</a:t>
            </a:r>
            <a:r>
              <a:rPr lang="ru-RU" b="1" baseline="30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+ 0*2</a:t>
            </a:r>
            <a:r>
              <a:rPr lang="ru-RU" b="1" baseline="30000">
                <a:solidFill>
                  <a:srgbClr val="0000FF"/>
                </a:solidFill>
              </a:rPr>
              <a:t>1</a:t>
            </a:r>
            <a:r>
              <a:rPr lang="ru-RU" b="1">
                <a:solidFill>
                  <a:srgbClr val="0000FF"/>
                </a:solidFill>
              </a:rPr>
              <a:t> + 1*2</a:t>
            </a:r>
            <a:r>
              <a:rPr lang="ru-RU" b="1" baseline="30000">
                <a:solidFill>
                  <a:srgbClr val="0000FF"/>
                </a:solidFill>
              </a:rPr>
              <a:t>0</a:t>
            </a:r>
            <a:r>
              <a:rPr lang="ru-RU" b="1">
                <a:solidFill>
                  <a:srgbClr val="0000FF"/>
                </a:solidFill>
              </a:rPr>
              <a:t> = 16 + 0 + 4 + 0 + 1 = 21</a:t>
            </a:r>
            <a:r>
              <a:rPr lang="ru-RU" b="1" baseline="-25000">
                <a:solidFill>
                  <a:srgbClr val="0000FF"/>
                </a:solidFill>
              </a:rPr>
              <a:t>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899592" y="188913"/>
            <a:ext cx="7991996" cy="237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25000"/>
              </a:lnSpc>
            </a:pPr>
            <a:r>
              <a:rPr lang="ru-RU" sz="3600" b="1" dirty="0">
                <a:solidFill>
                  <a:srgbClr val="FF00FF"/>
                </a:solidFill>
              </a:rPr>
              <a:t>    </a:t>
            </a:r>
            <a:r>
              <a:rPr lang="ru-RU" sz="2800" b="1" dirty="0">
                <a:solidFill>
                  <a:srgbClr val="FF00FF"/>
                </a:solidFill>
              </a:rPr>
              <a:t>Перевести число 181 из десятичной системы счисления в восьмеричную систему счисления</a:t>
            </a:r>
          </a:p>
          <a:p>
            <a:pPr marL="342900" indent="-342900" algn="ctr">
              <a:lnSpc>
                <a:spcPct val="125000"/>
              </a:lnSpc>
            </a:pPr>
            <a:r>
              <a:rPr lang="ru-RU" sz="2800" b="1" dirty="0">
                <a:solidFill>
                  <a:srgbClr val="9900CC"/>
                </a:solidFill>
              </a:rPr>
              <a:t>181</a:t>
            </a:r>
            <a:r>
              <a:rPr lang="ru-RU" sz="2800" b="1" baseline="-25000" dirty="0">
                <a:solidFill>
                  <a:srgbClr val="9900CC"/>
                </a:solidFill>
              </a:rPr>
              <a:t>10</a:t>
            </a:r>
            <a:r>
              <a:rPr lang="ru-RU" sz="2800" b="1" dirty="0">
                <a:solidFill>
                  <a:srgbClr val="9900CC"/>
                </a:solidFill>
              </a:rPr>
              <a:t> </a:t>
            </a:r>
            <a:r>
              <a:rPr lang="ru-RU" sz="2800" b="1" dirty="0">
                <a:solidFill>
                  <a:srgbClr val="9900CC"/>
                </a:solidFill>
                <a:sym typeface="Symbol" pitchFamily="18" charset="2"/>
              </a:rPr>
              <a:t></a:t>
            </a:r>
            <a:r>
              <a:rPr lang="ru-RU" sz="2800" b="1" dirty="0">
                <a:solidFill>
                  <a:srgbClr val="9900CC"/>
                </a:solidFill>
              </a:rPr>
              <a:t>А</a:t>
            </a:r>
            <a:r>
              <a:rPr lang="ru-RU" sz="2800" b="1" baseline="-25000" dirty="0">
                <a:solidFill>
                  <a:srgbClr val="9900CC"/>
                </a:solidFill>
              </a:rPr>
              <a:t>8</a:t>
            </a:r>
          </a:p>
        </p:txBody>
      </p:sp>
      <p:sp>
        <p:nvSpPr>
          <p:cNvPr id="57347" name="Text Box 4"/>
          <p:cNvSpPr txBox="1">
            <a:spLocks noChangeArrowheads="1"/>
          </p:cNvSpPr>
          <p:nvPr/>
        </p:nvSpPr>
        <p:spPr bwMode="auto">
          <a:xfrm>
            <a:off x="4356100" y="4652963"/>
            <a:ext cx="446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>
                <a:solidFill>
                  <a:srgbClr val="0000FF"/>
                </a:solidFill>
              </a:rPr>
              <a:t>181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  <a:r>
              <a:rPr lang="ru-RU" b="1">
                <a:solidFill>
                  <a:srgbClr val="0000FF"/>
                </a:solidFill>
              </a:rPr>
              <a:t> = 265</a:t>
            </a:r>
            <a:r>
              <a:rPr lang="ru-RU" b="1" baseline="-250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57348" name="Text Box 5"/>
          <p:cNvSpPr txBox="1">
            <a:spLocks noChangeArrowheads="1"/>
          </p:cNvSpPr>
          <p:nvPr/>
        </p:nvSpPr>
        <p:spPr bwMode="auto">
          <a:xfrm>
            <a:off x="1476375" y="5373688"/>
            <a:ext cx="74898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6600CC"/>
                </a:solidFill>
              </a:rPr>
              <a:t>Проверка:</a:t>
            </a:r>
          </a:p>
          <a:p>
            <a:endParaRPr lang="ru-RU" sz="1200">
              <a:solidFill>
                <a:srgbClr val="6600CC"/>
              </a:solidFill>
            </a:endParaRPr>
          </a:p>
          <a:p>
            <a:r>
              <a:rPr lang="ru-RU" b="1">
                <a:solidFill>
                  <a:srgbClr val="0000FF"/>
                </a:solidFill>
              </a:rPr>
              <a:t>265</a:t>
            </a:r>
            <a:r>
              <a:rPr lang="ru-RU" b="1" baseline="-25000">
                <a:solidFill>
                  <a:srgbClr val="0000FF"/>
                </a:solidFill>
              </a:rPr>
              <a:t>8</a:t>
            </a:r>
            <a:r>
              <a:rPr lang="ru-RU" b="1">
                <a:solidFill>
                  <a:srgbClr val="0000FF"/>
                </a:solidFill>
              </a:rPr>
              <a:t> = 2*8</a:t>
            </a:r>
            <a:r>
              <a:rPr lang="ru-RU" b="1" baseline="30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+ 6*8</a:t>
            </a:r>
            <a:r>
              <a:rPr lang="ru-RU" b="1" baseline="30000">
                <a:solidFill>
                  <a:srgbClr val="0000FF"/>
                </a:solidFill>
              </a:rPr>
              <a:t>1</a:t>
            </a:r>
            <a:r>
              <a:rPr lang="ru-RU" b="1">
                <a:solidFill>
                  <a:srgbClr val="0000FF"/>
                </a:solidFill>
              </a:rPr>
              <a:t> + 5*8</a:t>
            </a:r>
            <a:r>
              <a:rPr lang="ru-RU" b="1" baseline="30000">
                <a:solidFill>
                  <a:srgbClr val="0000FF"/>
                </a:solidFill>
              </a:rPr>
              <a:t>0</a:t>
            </a:r>
            <a:r>
              <a:rPr lang="ru-RU" b="1">
                <a:solidFill>
                  <a:srgbClr val="0000FF"/>
                </a:solidFill>
              </a:rPr>
              <a:t> = 2*64 + 6*8 + 5*1 = 181</a:t>
            </a:r>
            <a:r>
              <a:rPr lang="ru-RU" b="1" baseline="-25000">
                <a:solidFill>
                  <a:srgbClr val="0000FF"/>
                </a:solidFill>
              </a:rPr>
              <a:t>10 </a:t>
            </a:r>
          </a:p>
        </p:txBody>
      </p:sp>
      <p:pic>
        <p:nvPicPr>
          <p:cNvPr id="57349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813" y="2636838"/>
            <a:ext cx="2665412" cy="213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900113" y="765175"/>
            <a:ext cx="7920037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125000"/>
              </a:lnSpc>
            </a:pPr>
            <a:r>
              <a:rPr lang="ru-RU" sz="3600" b="1">
                <a:solidFill>
                  <a:srgbClr val="FF00FF"/>
                </a:solidFill>
              </a:rPr>
              <a:t>    </a:t>
            </a:r>
            <a:r>
              <a:rPr lang="ru-RU" sz="2800" b="1">
                <a:solidFill>
                  <a:srgbClr val="FF00FF"/>
                </a:solidFill>
              </a:rPr>
              <a:t>Перевести число 622 из десятичной системы счисления   </a:t>
            </a:r>
          </a:p>
          <a:p>
            <a:pPr marL="342900" indent="-342900" algn="ctr">
              <a:lnSpc>
                <a:spcPct val="125000"/>
              </a:lnSpc>
            </a:pPr>
            <a:r>
              <a:rPr lang="ru-RU" sz="2800" b="1">
                <a:solidFill>
                  <a:srgbClr val="FF00FF"/>
                </a:solidFill>
              </a:rPr>
              <a:t>в шестнадцатеричную систему счисления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3635375" y="5373688"/>
            <a:ext cx="4824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 b="1">
                <a:solidFill>
                  <a:srgbClr val="0000FF"/>
                </a:solidFill>
              </a:rPr>
              <a:t>622</a:t>
            </a:r>
            <a:r>
              <a:rPr lang="ru-RU" b="1" baseline="-25000">
                <a:solidFill>
                  <a:srgbClr val="0000FF"/>
                </a:solidFill>
              </a:rPr>
              <a:t>10 </a:t>
            </a:r>
            <a:r>
              <a:rPr lang="ru-RU" b="1">
                <a:solidFill>
                  <a:srgbClr val="0000FF"/>
                </a:solidFill>
              </a:rPr>
              <a:t>= 26Е</a:t>
            </a:r>
            <a:r>
              <a:rPr lang="ru-RU" b="1" baseline="-25000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1403350" y="333375"/>
            <a:ext cx="3167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ЗАДАНИЕ №1</a:t>
            </a:r>
          </a:p>
        </p:txBody>
      </p:sp>
      <p:pic>
        <p:nvPicPr>
          <p:cNvPr id="58373" name="Picture 7" descr="http://www.dstu.edu.ru/informatics/mtdss/ris/ris2.gif"/>
          <p:cNvPicPr>
            <a:picLocks noChangeAspect="1" noChangeArrowheads="1"/>
          </p:cNvPicPr>
          <p:nvPr/>
        </p:nvPicPr>
        <p:blipFill>
          <a:blip r:embed="rId2" r:link="rId3" cstate="print">
            <a:lum bright="-97000" contrast="32000"/>
          </a:blip>
          <a:srcRect/>
          <a:stretch>
            <a:fillRect/>
          </a:stretch>
        </p:blipFill>
        <p:spPr bwMode="auto">
          <a:xfrm>
            <a:off x="1763713" y="3068638"/>
            <a:ext cx="2520950" cy="217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900113" y="765175"/>
            <a:ext cx="7920037" cy="237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125000"/>
              </a:lnSpc>
            </a:pPr>
            <a:r>
              <a:rPr lang="ru-RU" sz="3600" b="1">
                <a:solidFill>
                  <a:srgbClr val="FF00FF"/>
                </a:solidFill>
              </a:rPr>
              <a:t>    </a:t>
            </a:r>
            <a:r>
              <a:rPr lang="ru-RU" sz="2800" b="1">
                <a:solidFill>
                  <a:srgbClr val="FF00FF"/>
                </a:solidFill>
              </a:rPr>
              <a:t>Перевести число 622 из десятичной системы счисления   </a:t>
            </a:r>
          </a:p>
          <a:p>
            <a:pPr marL="342900" indent="-342900" algn="ctr">
              <a:lnSpc>
                <a:spcPct val="125000"/>
              </a:lnSpc>
            </a:pPr>
            <a:r>
              <a:rPr lang="ru-RU" sz="2800" b="1">
                <a:solidFill>
                  <a:srgbClr val="FF00FF"/>
                </a:solidFill>
              </a:rPr>
              <a:t>в троичную систему счисления</a:t>
            </a:r>
          </a:p>
          <a:p>
            <a:pPr marL="342900" indent="-342900" algn="ctr">
              <a:lnSpc>
                <a:spcPct val="125000"/>
              </a:lnSpc>
            </a:pPr>
            <a:endParaRPr lang="ru-RU" sz="2800" b="1">
              <a:solidFill>
                <a:srgbClr val="FF00FF"/>
              </a:solidFill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3635375" y="5373688"/>
            <a:ext cx="4824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 b="1">
                <a:solidFill>
                  <a:srgbClr val="0000FF"/>
                </a:solidFill>
              </a:rPr>
              <a:t>622</a:t>
            </a:r>
            <a:r>
              <a:rPr lang="ru-RU" b="1" baseline="-25000">
                <a:solidFill>
                  <a:srgbClr val="0000FF"/>
                </a:solidFill>
              </a:rPr>
              <a:t>10 </a:t>
            </a:r>
            <a:r>
              <a:rPr lang="ru-RU" b="1">
                <a:solidFill>
                  <a:srgbClr val="0000FF"/>
                </a:solidFill>
              </a:rPr>
              <a:t>= 212001</a:t>
            </a:r>
            <a:r>
              <a:rPr lang="ru-RU" b="1" baseline="-25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1403350" y="333375"/>
            <a:ext cx="3167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ЗАДАНИЕ №2</a:t>
            </a:r>
          </a:p>
        </p:txBody>
      </p:sp>
      <p:pic>
        <p:nvPicPr>
          <p:cNvPr id="59397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7000" contrast="54000"/>
          </a:blip>
          <a:srcRect/>
          <a:stretch>
            <a:fillRect/>
          </a:stretch>
        </p:blipFill>
        <p:spPr bwMode="auto">
          <a:xfrm>
            <a:off x="1835150" y="2806700"/>
            <a:ext cx="3241675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23528" y="333375"/>
            <a:ext cx="8064896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25000"/>
              </a:lnSpc>
            </a:pPr>
            <a:r>
              <a:rPr lang="ru-RU" sz="3600" b="1" dirty="0">
                <a:solidFill>
                  <a:srgbClr val="FF00FF"/>
                </a:solidFill>
              </a:rPr>
              <a:t>    </a:t>
            </a:r>
            <a:r>
              <a:rPr lang="ru-RU" sz="3200" b="1" dirty="0">
                <a:solidFill>
                  <a:srgbClr val="FF0000"/>
                </a:solidFill>
              </a:rPr>
              <a:t>ПЕРЕВОД ЦЕЛЫХ </a:t>
            </a:r>
            <a:r>
              <a:rPr lang="ru-RU" sz="3200" b="1" dirty="0" smtClean="0">
                <a:solidFill>
                  <a:srgbClr val="FF0000"/>
                </a:solidFill>
              </a:rPr>
              <a:t>ЧИСЕЛ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ИЗ </a:t>
            </a:r>
            <a:r>
              <a:rPr lang="ru-RU" sz="3200" b="1" dirty="0">
                <a:solidFill>
                  <a:srgbClr val="FF0000"/>
                </a:solidFill>
              </a:rPr>
              <a:t>ЛЮБОЙ СИСТЕМЫ СЧИСЛЕНИЯ В ДЕСЯТИЧНУЮ СИСТЕМУ СЧИСЛЕНИЯ 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0" y="3284538"/>
            <a:ext cx="914399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ctr"/>
            <a:r>
              <a:rPr lang="ru-RU" sz="2400" b="1" dirty="0">
                <a:solidFill>
                  <a:srgbClr val="0000FF"/>
                </a:solidFill>
              </a:rPr>
              <a:t>  Перевод чисел из любой системы счисления в десятичную систему счисления производится путем последовательного умножения начиная со старших разрядов, на основание системы счисления из которого переводится, и последовательным прибавлением следующих разрядов и так до самого младшего разряда.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39750" y="1557338"/>
            <a:ext cx="8135938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В восьми двоичных разрядах, можно записать 2</a:t>
            </a:r>
            <a:r>
              <a:rPr lang="ru-RU" sz="4000" b="1" baseline="30000" dirty="0">
                <a:solidFill>
                  <a:srgbClr val="0000FF"/>
                </a:solidFill>
              </a:rPr>
              <a:t>8</a:t>
            </a:r>
            <a:r>
              <a:rPr lang="ru-RU" sz="4000" b="1" dirty="0">
                <a:solidFill>
                  <a:srgbClr val="0000FF"/>
                </a:solidFill>
              </a:rPr>
              <a:t> = 256 различных двоичных чисел – от 00000000 до 11111111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539552" y="188913"/>
            <a:ext cx="835203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25000"/>
              </a:lnSpc>
            </a:pPr>
            <a:r>
              <a:rPr lang="ru-RU" sz="2800" b="1" dirty="0" smtClean="0">
                <a:solidFill>
                  <a:srgbClr val="FF00FF"/>
                </a:solidFill>
              </a:rPr>
              <a:t>Перевести </a:t>
            </a:r>
            <a:r>
              <a:rPr lang="ru-RU" sz="2800" b="1" dirty="0">
                <a:solidFill>
                  <a:srgbClr val="FF00FF"/>
                </a:solidFill>
              </a:rPr>
              <a:t>число 125 </a:t>
            </a:r>
          </a:p>
          <a:p>
            <a:pPr marL="342900" indent="-342900" algn="ctr">
              <a:lnSpc>
                <a:spcPct val="125000"/>
              </a:lnSpc>
            </a:pPr>
            <a:r>
              <a:rPr lang="ru-RU" sz="2800" b="1" dirty="0">
                <a:solidFill>
                  <a:srgbClr val="FF00FF"/>
                </a:solidFill>
              </a:rPr>
              <a:t>из восьмеричной системы счисления  в десятичную систему счисления</a:t>
            </a:r>
          </a:p>
          <a:p>
            <a:pPr marL="342900" indent="-342900"/>
            <a:r>
              <a:rPr lang="ru-RU" sz="2800" b="1" dirty="0">
                <a:solidFill>
                  <a:srgbClr val="9900CC"/>
                </a:solidFill>
              </a:rPr>
              <a:t>125</a:t>
            </a:r>
            <a:r>
              <a:rPr lang="ru-RU" sz="2800" b="1" baseline="-25000" dirty="0">
                <a:solidFill>
                  <a:srgbClr val="9900CC"/>
                </a:solidFill>
              </a:rPr>
              <a:t>8</a:t>
            </a:r>
            <a:r>
              <a:rPr lang="ru-RU" sz="2800" b="1" dirty="0">
                <a:solidFill>
                  <a:srgbClr val="9900CC"/>
                </a:solidFill>
              </a:rPr>
              <a:t> </a:t>
            </a:r>
            <a:r>
              <a:rPr lang="ru-RU" sz="2800" b="1" dirty="0">
                <a:solidFill>
                  <a:srgbClr val="9900CC"/>
                </a:solidFill>
                <a:sym typeface="Symbol" pitchFamily="18" charset="2"/>
              </a:rPr>
              <a:t></a:t>
            </a:r>
            <a:r>
              <a:rPr lang="ru-RU" sz="2800" b="1" dirty="0">
                <a:solidFill>
                  <a:srgbClr val="9900CC"/>
                </a:solidFill>
              </a:rPr>
              <a:t>А</a:t>
            </a:r>
            <a:r>
              <a:rPr lang="ru-RU" sz="2800" b="1" baseline="-25000" dirty="0">
                <a:solidFill>
                  <a:srgbClr val="9900CC"/>
                </a:solidFill>
              </a:rPr>
              <a:t>10</a:t>
            </a:r>
          </a:p>
          <a:p>
            <a:pPr marL="342900" indent="-342900" algn="ctr">
              <a:lnSpc>
                <a:spcPct val="125000"/>
              </a:lnSpc>
            </a:pPr>
            <a:endParaRPr lang="ru-RU" sz="2800" b="1" dirty="0">
              <a:solidFill>
                <a:srgbClr val="FF00FF"/>
              </a:solidFill>
            </a:endParaRPr>
          </a:p>
        </p:txBody>
      </p:sp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3995738" y="4652963"/>
            <a:ext cx="4824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 b="1">
                <a:solidFill>
                  <a:srgbClr val="0000FF"/>
                </a:solidFill>
              </a:rPr>
              <a:t>125</a:t>
            </a:r>
            <a:r>
              <a:rPr lang="ru-RU" b="1" baseline="-25000">
                <a:solidFill>
                  <a:srgbClr val="0000FF"/>
                </a:solidFill>
              </a:rPr>
              <a:t>8</a:t>
            </a:r>
            <a:r>
              <a:rPr lang="ru-RU" b="1">
                <a:solidFill>
                  <a:srgbClr val="0000FF"/>
                </a:solidFill>
              </a:rPr>
              <a:t> = 85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61444" name="Text Box 5"/>
          <p:cNvSpPr txBox="1">
            <a:spLocks noChangeArrowheads="1"/>
          </p:cNvSpPr>
          <p:nvPr/>
        </p:nvSpPr>
        <p:spPr bwMode="auto">
          <a:xfrm>
            <a:off x="1476375" y="5373688"/>
            <a:ext cx="74898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6600CC"/>
                </a:solidFill>
              </a:rPr>
              <a:t>Проверка:</a:t>
            </a:r>
          </a:p>
          <a:p>
            <a:endParaRPr lang="ru-RU" sz="1200">
              <a:solidFill>
                <a:srgbClr val="6600CC"/>
              </a:solidFill>
            </a:endParaRPr>
          </a:p>
          <a:p>
            <a:r>
              <a:rPr lang="ru-RU"/>
              <a:t> </a:t>
            </a:r>
            <a:r>
              <a:rPr lang="ru-RU" b="1">
                <a:solidFill>
                  <a:srgbClr val="0000FF"/>
                </a:solidFill>
              </a:rPr>
              <a:t>85</a:t>
            </a:r>
            <a:r>
              <a:rPr lang="ru-RU" b="1" baseline="-25000">
                <a:solidFill>
                  <a:srgbClr val="0000FF"/>
                </a:solidFill>
              </a:rPr>
              <a:t>10 </a:t>
            </a:r>
            <a:r>
              <a:rPr lang="ru-RU" b="1">
                <a:solidFill>
                  <a:srgbClr val="0000FF"/>
                </a:solidFill>
              </a:rPr>
              <a:t>= 8*10</a:t>
            </a:r>
            <a:r>
              <a:rPr lang="ru-RU" b="1" baseline="30000">
                <a:solidFill>
                  <a:srgbClr val="0000FF"/>
                </a:solidFill>
              </a:rPr>
              <a:t>1</a:t>
            </a:r>
            <a:r>
              <a:rPr lang="ru-RU" b="1">
                <a:solidFill>
                  <a:srgbClr val="0000FF"/>
                </a:solidFill>
              </a:rPr>
              <a:t>  + 5*10</a:t>
            </a:r>
            <a:r>
              <a:rPr lang="ru-RU" b="1" baseline="30000">
                <a:solidFill>
                  <a:srgbClr val="0000FF"/>
                </a:solidFill>
              </a:rPr>
              <a:t>0</a:t>
            </a:r>
            <a:r>
              <a:rPr lang="ru-RU" b="1">
                <a:solidFill>
                  <a:srgbClr val="0000FF"/>
                </a:solidFill>
              </a:rPr>
              <a:t>= 80+5 = 85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</a:p>
        </p:txBody>
      </p:sp>
      <p:pic>
        <p:nvPicPr>
          <p:cNvPr id="61445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513" y="2565400"/>
            <a:ext cx="1338262" cy="2520950"/>
          </a:xfrm>
          <a:prstGeom prst="rect">
            <a:avLst/>
          </a:prstGeom>
          <a:blipFill dpi="0"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539552" y="0"/>
            <a:ext cx="7992888" cy="237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25000"/>
              </a:lnSpc>
            </a:pPr>
            <a:r>
              <a:rPr lang="ru-RU" sz="3600" b="1" dirty="0">
                <a:solidFill>
                  <a:srgbClr val="FF00FF"/>
                </a:solidFill>
              </a:rPr>
              <a:t>    </a:t>
            </a:r>
            <a:r>
              <a:rPr lang="ru-RU" sz="2800" b="1" dirty="0">
                <a:solidFill>
                  <a:srgbClr val="FF00FF"/>
                </a:solidFill>
              </a:rPr>
              <a:t>Перевести число 2312 из четверичной системы счисления в десятичную систему счисления</a:t>
            </a:r>
          </a:p>
          <a:p>
            <a:pPr marL="342900" indent="-342900" algn="ctr">
              <a:lnSpc>
                <a:spcPct val="125000"/>
              </a:lnSpc>
            </a:pPr>
            <a:r>
              <a:rPr lang="ru-RU" sz="2800" b="1" dirty="0">
                <a:solidFill>
                  <a:srgbClr val="9900CC"/>
                </a:solidFill>
              </a:rPr>
              <a:t>2312</a:t>
            </a:r>
            <a:r>
              <a:rPr lang="ru-RU" sz="2800" b="1" baseline="-25000" dirty="0">
                <a:solidFill>
                  <a:srgbClr val="9900CC"/>
                </a:solidFill>
              </a:rPr>
              <a:t>4 </a:t>
            </a:r>
            <a:r>
              <a:rPr lang="ru-RU" sz="2800" b="1" dirty="0">
                <a:solidFill>
                  <a:srgbClr val="9900CC"/>
                </a:solidFill>
                <a:sym typeface="Symbol" pitchFamily="18" charset="2"/>
              </a:rPr>
              <a:t> А10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3995738" y="4652963"/>
            <a:ext cx="4824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 b="1">
                <a:solidFill>
                  <a:srgbClr val="0000FF"/>
                </a:solidFill>
              </a:rPr>
              <a:t>2312</a:t>
            </a:r>
            <a:r>
              <a:rPr lang="ru-RU" b="1" baseline="-25000">
                <a:solidFill>
                  <a:srgbClr val="0000FF"/>
                </a:solidFill>
              </a:rPr>
              <a:t>4</a:t>
            </a:r>
            <a:r>
              <a:rPr lang="ru-RU" b="1">
                <a:solidFill>
                  <a:srgbClr val="0000FF"/>
                </a:solidFill>
              </a:rPr>
              <a:t> = 182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187450" y="5373688"/>
            <a:ext cx="77787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6600CC"/>
                </a:solidFill>
              </a:rPr>
              <a:t>Проверка:</a:t>
            </a:r>
          </a:p>
          <a:p>
            <a:endParaRPr lang="ru-RU" sz="1200">
              <a:solidFill>
                <a:srgbClr val="6600CC"/>
              </a:solidFill>
            </a:endParaRPr>
          </a:p>
          <a:p>
            <a:r>
              <a:rPr lang="ru-RU"/>
              <a:t>  </a:t>
            </a:r>
            <a:r>
              <a:rPr lang="ru-RU" b="1">
                <a:solidFill>
                  <a:srgbClr val="0000FF"/>
                </a:solidFill>
              </a:rPr>
              <a:t>2*4</a:t>
            </a:r>
            <a:r>
              <a:rPr lang="ru-RU" b="1" baseline="30000">
                <a:solidFill>
                  <a:srgbClr val="0000FF"/>
                </a:solidFill>
              </a:rPr>
              <a:t>3</a:t>
            </a:r>
            <a:r>
              <a:rPr lang="ru-RU" b="1">
                <a:solidFill>
                  <a:srgbClr val="0000FF"/>
                </a:solidFill>
              </a:rPr>
              <a:t> + 3*4</a:t>
            </a:r>
            <a:r>
              <a:rPr lang="ru-RU" b="1" baseline="30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+ 1*4</a:t>
            </a:r>
            <a:r>
              <a:rPr lang="ru-RU" b="1" baseline="30000">
                <a:solidFill>
                  <a:srgbClr val="0000FF"/>
                </a:solidFill>
              </a:rPr>
              <a:t>1</a:t>
            </a:r>
            <a:r>
              <a:rPr lang="ru-RU" b="1">
                <a:solidFill>
                  <a:srgbClr val="0000FF"/>
                </a:solidFill>
              </a:rPr>
              <a:t> + 2*4</a:t>
            </a:r>
            <a:r>
              <a:rPr lang="ru-RU" b="1" baseline="30000">
                <a:solidFill>
                  <a:srgbClr val="0000FF"/>
                </a:solidFill>
              </a:rPr>
              <a:t>0</a:t>
            </a:r>
            <a:r>
              <a:rPr lang="ru-RU" b="1">
                <a:solidFill>
                  <a:srgbClr val="0000FF"/>
                </a:solidFill>
              </a:rPr>
              <a:t> = 2*64 + 3*16 + 4+2 = 128 + 48 +4 + 2 = 182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</a:p>
        </p:txBody>
      </p:sp>
      <p:pic>
        <p:nvPicPr>
          <p:cNvPr id="62469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0" contrast="78000"/>
          </a:blip>
          <a:srcRect/>
          <a:stretch>
            <a:fillRect/>
          </a:stretch>
        </p:blipFill>
        <p:spPr bwMode="auto">
          <a:xfrm>
            <a:off x="1619672" y="2132856"/>
            <a:ext cx="1698203" cy="3370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900113" y="765175"/>
            <a:ext cx="7920037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3600" b="1">
                <a:solidFill>
                  <a:srgbClr val="FF00FF"/>
                </a:solidFill>
              </a:rPr>
              <a:t>    </a:t>
            </a:r>
            <a:r>
              <a:rPr lang="ru-RU" sz="2800" b="1">
                <a:solidFill>
                  <a:srgbClr val="FF00FF"/>
                </a:solidFill>
              </a:rPr>
              <a:t>Перевести число 342 из шестеричной системы счисления в десятичную систему счисления:</a:t>
            </a:r>
          </a:p>
          <a:p>
            <a:pPr marL="342900" indent="-342900"/>
            <a:r>
              <a:rPr lang="ru-RU" sz="2800" b="1">
                <a:solidFill>
                  <a:srgbClr val="FF00FF"/>
                </a:solidFill>
              </a:rPr>
              <a:t>  </a:t>
            </a:r>
            <a:r>
              <a:rPr lang="ru-RU" sz="2800" b="1">
                <a:solidFill>
                  <a:srgbClr val="9900CC"/>
                </a:solidFill>
              </a:rPr>
              <a:t>342</a:t>
            </a:r>
            <a:r>
              <a:rPr lang="ru-RU" sz="2800" b="1" baseline="-25000">
                <a:solidFill>
                  <a:srgbClr val="9900CC"/>
                </a:solidFill>
              </a:rPr>
              <a:t>6 </a:t>
            </a:r>
            <a:r>
              <a:rPr lang="ru-RU" sz="2800" b="1">
                <a:solidFill>
                  <a:srgbClr val="9900CC"/>
                </a:solidFill>
                <a:sym typeface="Symbol" pitchFamily="18" charset="2"/>
              </a:rPr>
              <a:t></a:t>
            </a:r>
            <a:r>
              <a:rPr lang="ru-RU" sz="2800" b="1">
                <a:solidFill>
                  <a:srgbClr val="9900CC"/>
                </a:solidFill>
              </a:rPr>
              <a:t>А</a:t>
            </a:r>
            <a:r>
              <a:rPr lang="ru-RU" sz="2800" b="1" baseline="-25000">
                <a:solidFill>
                  <a:srgbClr val="9900CC"/>
                </a:solidFill>
              </a:rPr>
              <a:t>10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3059113" y="3429000"/>
            <a:ext cx="4824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 b="1">
                <a:solidFill>
                  <a:srgbClr val="0000FF"/>
                </a:solidFill>
              </a:rPr>
              <a:t>342</a:t>
            </a:r>
            <a:r>
              <a:rPr lang="ru-RU" b="1" baseline="-25000">
                <a:solidFill>
                  <a:srgbClr val="0000FF"/>
                </a:solidFill>
              </a:rPr>
              <a:t>6 </a:t>
            </a:r>
            <a:r>
              <a:rPr lang="ru-RU" b="1">
                <a:solidFill>
                  <a:srgbClr val="0000FF"/>
                </a:solidFill>
              </a:rPr>
              <a:t>= 134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1403350" y="333375"/>
            <a:ext cx="3167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ЗАДАНИЕ </a:t>
            </a:r>
          </a:p>
        </p:txBody>
      </p:sp>
      <p:sp>
        <p:nvSpPr>
          <p:cNvPr id="63493" name="Text Box 6"/>
          <p:cNvSpPr txBox="1">
            <a:spLocks noChangeArrowheads="1"/>
          </p:cNvSpPr>
          <p:nvPr/>
        </p:nvSpPr>
        <p:spPr bwMode="auto">
          <a:xfrm>
            <a:off x="1042988" y="4724400"/>
            <a:ext cx="77787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6600CC"/>
                </a:solidFill>
              </a:rPr>
              <a:t>Проверка:</a:t>
            </a:r>
          </a:p>
          <a:p>
            <a:endParaRPr lang="ru-RU" sz="1200">
              <a:solidFill>
                <a:srgbClr val="6600CC"/>
              </a:solidFill>
            </a:endParaRPr>
          </a:p>
          <a:p>
            <a:r>
              <a:rPr lang="ru-RU"/>
              <a:t>  </a:t>
            </a:r>
            <a:r>
              <a:rPr lang="ru-RU" b="1">
                <a:solidFill>
                  <a:srgbClr val="0000FF"/>
                </a:solidFill>
              </a:rPr>
              <a:t>342</a:t>
            </a:r>
            <a:r>
              <a:rPr lang="ru-RU" b="1" baseline="-25000">
                <a:solidFill>
                  <a:srgbClr val="0000FF"/>
                </a:solidFill>
              </a:rPr>
              <a:t>6</a:t>
            </a:r>
            <a:r>
              <a:rPr lang="ru-RU" b="1">
                <a:solidFill>
                  <a:srgbClr val="0000FF"/>
                </a:solidFill>
              </a:rPr>
              <a:t> = 3*6</a:t>
            </a:r>
            <a:r>
              <a:rPr lang="ru-RU" b="1" baseline="30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+ 4*6</a:t>
            </a:r>
            <a:r>
              <a:rPr lang="ru-RU" b="1" baseline="30000">
                <a:solidFill>
                  <a:srgbClr val="0000FF"/>
                </a:solidFill>
              </a:rPr>
              <a:t>1</a:t>
            </a:r>
            <a:r>
              <a:rPr lang="ru-RU" b="1">
                <a:solidFill>
                  <a:srgbClr val="0000FF"/>
                </a:solidFill>
              </a:rPr>
              <a:t> + 2*6</a:t>
            </a:r>
            <a:r>
              <a:rPr lang="ru-RU" b="1" baseline="30000">
                <a:solidFill>
                  <a:srgbClr val="0000FF"/>
                </a:solidFill>
              </a:rPr>
              <a:t>0</a:t>
            </a:r>
            <a:r>
              <a:rPr lang="ru-RU" b="1">
                <a:solidFill>
                  <a:srgbClr val="0000FF"/>
                </a:solidFill>
              </a:rPr>
              <a:t> = 108 + 24 + 2= 342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0" y="116632"/>
            <a:ext cx="91440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tabLst>
                <a:tab pos="88900" algn="l"/>
              </a:tabLst>
            </a:pPr>
            <a:r>
              <a:rPr lang="ru-RU" sz="3600" b="1" dirty="0">
                <a:solidFill>
                  <a:srgbClr val="FF00FF"/>
                </a:solidFill>
              </a:rPr>
              <a:t>    </a:t>
            </a:r>
            <a:r>
              <a:rPr lang="en-US" sz="3600" b="1" dirty="0">
                <a:solidFill>
                  <a:srgbClr val="FF00FF"/>
                </a:solidFill>
              </a:rPr>
              <a:t>    </a:t>
            </a:r>
            <a:r>
              <a:rPr lang="ru-RU" sz="3200" b="1" dirty="0">
                <a:solidFill>
                  <a:srgbClr val="FF0000"/>
                </a:solidFill>
              </a:rPr>
              <a:t>ПЕРЕВОД ДРОБНЫХ ЧИСЕЛ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</a:p>
          <a:p>
            <a:pPr algn="ctr">
              <a:lnSpc>
                <a:spcPct val="125000"/>
              </a:lnSpc>
              <a:tabLst>
                <a:tab pos="88900" algn="l"/>
              </a:tabLst>
            </a:pPr>
            <a:r>
              <a:rPr lang="ru-RU" sz="3200" b="1" dirty="0">
                <a:solidFill>
                  <a:srgbClr val="FF0000"/>
                </a:solidFill>
              </a:rPr>
              <a:t>ИЗ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>
                <a:solidFill>
                  <a:srgbClr val="FF0000"/>
                </a:solidFill>
              </a:rPr>
              <a:t>ДЕСЯТИЧНОЙ СИСТЕМЫ СЧИСЛЕНИЯ В ЛЮБУЮ ДРУГУЮ СИСТЕМУ СЧИСЛЕНИЯ</a:t>
            </a:r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64" name="Rectangle 5"/>
          <p:cNvSpPr>
            <a:spLocks noChangeArrowheads="1"/>
          </p:cNvSpPr>
          <p:nvPr/>
        </p:nvSpPr>
        <p:spPr bwMode="auto">
          <a:xfrm>
            <a:off x="0" y="3171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65" name="Text Box 41"/>
          <p:cNvSpPr txBox="1">
            <a:spLocks noChangeArrowheads="1"/>
          </p:cNvSpPr>
          <p:nvPr/>
        </p:nvSpPr>
        <p:spPr bwMode="auto">
          <a:xfrm>
            <a:off x="971600" y="2636912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ctr">
              <a:spcBef>
                <a:spcPts val="0"/>
              </a:spcBef>
            </a:pPr>
            <a:r>
              <a:rPr lang="en-US" sz="2400" b="1" dirty="0">
                <a:solidFill>
                  <a:srgbClr val="0000FF"/>
                </a:solidFill>
              </a:rPr>
              <a:t>   </a:t>
            </a:r>
            <a:r>
              <a:rPr lang="ru-RU" sz="2400" b="1" dirty="0">
                <a:solidFill>
                  <a:srgbClr val="0000FF"/>
                </a:solidFill>
              </a:rPr>
              <a:t>Перевод дробных чисел из десятичной системы счисления в любую другую систему счисления производится путем последовательного умножения дробной части на  основание системы счисления в которое переводится да получения нулевого результата или требуемого количества цифр.</a:t>
            </a:r>
          </a:p>
        </p:txBody>
      </p:sp>
      <p:sp>
        <p:nvSpPr>
          <p:cNvPr id="86058" name="Text Box 42"/>
          <p:cNvSpPr txBox="1">
            <a:spLocks noChangeArrowheads="1"/>
          </p:cNvSpPr>
          <p:nvPr/>
        </p:nvSpPr>
        <p:spPr bwMode="auto">
          <a:xfrm>
            <a:off x="1259632" y="5877272"/>
            <a:ext cx="6913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</a:t>
            </a:r>
            <a:r>
              <a:rPr lang="ru-RU" dirty="0"/>
              <a:t>  </a:t>
            </a:r>
            <a:r>
              <a:rPr lang="ru-RU" sz="2000" b="1" dirty="0">
                <a:solidFill>
                  <a:srgbClr val="9900CC"/>
                </a:solidFill>
              </a:rPr>
              <a:t>Результат записывается в прямом порядке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/>
            <a:r>
              <a:rPr lang="ru-RU" sz="3200" b="1" smtClean="0">
                <a:solidFill>
                  <a:srgbClr val="FF0066"/>
                </a:solidFill>
              </a:rPr>
              <a:t>Если целая часть &lt; 0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484313"/>
            <a:ext cx="7354888" cy="19732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2800" b="1" smtClean="0">
                <a:solidFill>
                  <a:srgbClr val="FF00FF"/>
                </a:solidFill>
              </a:rPr>
              <a:t>  Перевести число 0,75 из десятичной системы счисления в двоичную систему счисления:</a:t>
            </a:r>
          </a:p>
          <a:p>
            <a:pPr marL="0" indent="0" eaLnBrk="1" hangingPunct="1">
              <a:buFontTx/>
              <a:buNone/>
            </a:pPr>
            <a:r>
              <a:rPr lang="ru-RU" sz="2800" b="1" smtClean="0">
                <a:solidFill>
                  <a:srgbClr val="CC00CC"/>
                </a:solidFill>
              </a:rPr>
              <a:t>    0,75</a:t>
            </a:r>
            <a:r>
              <a:rPr lang="ru-RU" sz="2800" b="1" baseline="-25000" smtClean="0">
                <a:solidFill>
                  <a:srgbClr val="CC00CC"/>
                </a:solidFill>
              </a:rPr>
              <a:t>10</a:t>
            </a:r>
            <a:r>
              <a:rPr lang="ru-RU" sz="2800" b="1" smtClean="0">
                <a:solidFill>
                  <a:srgbClr val="CC00CC"/>
                </a:solidFill>
              </a:rPr>
              <a:t> </a:t>
            </a:r>
            <a:r>
              <a:rPr lang="ru-RU" b="1" smtClean="0">
                <a:solidFill>
                  <a:srgbClr val="CC00CC"/>
                </a:solidFill>
                <a:sym typeface="Symbol" pitchFamily="18" charset="2"/>
              </a:rPr>
              <a:t> </a:t>
            </a:r>
            <a:r>
              <a:rPr lang="ru-RU" b="1" smtClean="0">
                <a:solidFill>
                  <a:srgbClr val="CC00CC"/>
                </a:solidFill>
              </a:rPr>
              <a:t>А</a:t>
            </a:r>
            <a:r>
              <a:rPr lang="ru-RU" b="1" baseline="-25000" smtClean="0">
                <a:solidFill>
                  <a:srgbClr val="CC00CC"/>
                </a:solidFill>
              </a:rPr>
              <a:t>2</a:t>
            </a:r>
            <a:r>
              <a:rPr lang="ru-RU" baseline="-25000" smtClean="0">
                <a:solidFill>
                  <a:srgbClr val="CC00CC"/>
                </a:solidFill>
              </a:rPr>
              <a:t> </a:t>
            </a:r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51000"/>
          </a:blip>
          <a:srcRect/>
          <a:stretch>
            <a:fillRect/>
          </a:stretch>
        </p:blipFill>
        <p:spPr bwMode="auto">
          <a:xfrm>
            <a:off x="2136775" y="4005263"/>
            <a:ext cx="1643063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9" name="Rectangle 5"/>
          <p:cNvSpPr>
            <a:spLocks noChangeArrowheads="1"/>
          </p:cNvSpPr>
          <p:nvPr/>
        </p:nvSpPr>
        <p:spPr bwMode="auto">
          <a:xfrm rot="10800000" flipV="1">
            <a:off x="4427538" y="4797425"/>
            <a:ext cx="3889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  </a:t>
            </a:r>
            <a:r>
              <a:rPr lang="ru-RU" b="1">
                <a:solidFill>
                  <a:srgbClr val="0000FF"/>
                </a:solidFill>
              </a:rPr>
              <a:t>0.75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  <a:r>
              <a:rPr lang="ru-RU" b="1">
                <a:solidFill>
                  <a:srgbClr val="0000FF"/>
                </a:solidFill>
              </a:rPr>
              <a:t> = 0.11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67590" name="Line 6"/>
          <p:cNvSpPr>
            <a:spLocks noChangeShapeType="1"/>
          </p:cNvSpPr>
          <p:nvPr/>
        </p:nvSpPr>
        <p:spPr bwMode="auto">
          <a:xfrm>
            <a:off x="1979613" y="4508500"/>
            <a:ext cx="0" cy="11430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619250" y="188913"/>
            <a:ext cx="7272338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3600" b="1">
                <a:solidFill>
                  <a:srgbClr val="FF00FF"/>
                </a:solidFill>
              </a:rPr>
              <a:t>    </a:t>
            </a:r>
            <a:r>
              <a:rPr lang="ru-RU" sz="2800" b="1">
                <a:solidFill>
                  <a:srgbClr val="FF00FF"/>
                </a:solidFill>
              </a:rPr>
              <a:t>Перевести число 0,32 из десятичной системы счисления в восьмеричную систему счисления:</a:t>
            </a:r>
          </a:p>
          <a:p>
            <a:pPr marL="342900" indent="-342900"/>
            <a:r>
              <a:rPr lang="ru-RU" b="1"/>
              <a:t>  </a:t>
            </a:r>
            <a:r>
              <a:rPr lang="ru-RU" sz="2800" b="1">
                <a:solidFill>
                  <a:srgbClr val="CC00CC"/>
                </a:solidFill>
              </a:rPr>
              <a:t>0.32</a:t>
            </a:r>
            <a:r>
              <a:rPr lang="ru-RU" sz="2800" b="1" baseline="-25000">
                <a:solidFill>
                  <a:srgbClr val="CC00CC"/>
                </a:solidFill>
              </a:rPr>
              <a:t>10</a:t>
            </a:r>
            <a:r>
              <a:rPr lang="ru-RU" sz="2800" b="1">
                <a:solidFill>
                  <a:srgbClr val="CC00CC"/>
                </a:solidFill>
              </a:rPr>
              <a:t> </a:t>
            </a:r>
            <a:r>
              <a:rPr lang="ru-RU" sz="2800" b="1">
                <a:solidFill>
                  <a:srgbClr val="CC00CC"/>
                </a:solidFill>
                <a:sym typeface="Symbol" pitchFamily="18" charset="2"/>
              </a:rPr>
              <a:t></a:t>
            </a:r>
            <a:r>
              <a:rPr lang="ru-RU" sz="2800" b="1">
                <a:solidFill>
                  <a:srgbClr val="CC00CC"/>
                </a:solidFill>
              </a:rPr>
              <a:t>А</a:t>
            </a:r>
            <a:r>
              <a:rPr lang="ru-RU" sz="2800" b="1" baseline="-25000">
                <a:solidFill>
                  <a:srgbClr val="CC00CC"/>
                </a:solidFill>
              </a:rPr>
              <a:t>8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995738" y="4581525"/>
            <a:ext cx="4824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>
                <a:solidFill>
                  <a:srgbClr val="6600CC"/>
                </a:solidFill>
              </a:rPr>
              <a:t>     </a:t>
            </a:r>
            <a:r>
              <a:rPr lang="ru-RU" b="1">
                <a:solidFill>
                  <a:srgbClr val="0000FF"/>
                </a:solidFill>
              </a:rPr>
              <a:t>0.32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  <a:r>
              <a:rPr lang="ru-RU" b="1">
                <a:solidFill>
                  <a:srgbClr val="0000FF"/>
                </a:solidFill>
              </a:rPr>
              <a:t> = 3.84</a:t>
            </a:r>
            <a:r>
              <a:rPr lang="ru-RU" b="1" baseline="-25000">
                <a:solidFill>
                  <a:srgbClr val="0000FF"/>
                </a:solidFill>
              </a:rPr>
              <a:t>8</a:t>
            </a:r>
          </a:p>
        </p:txBody>
      </p:sp>
      <p:pic>
        <p:nvPicPr>
          <p:cNvPr id="68612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8538" y="2349500"/>
            <a:ext cx="1179512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229600" cy="1143000"/>
          </a:xfrm>
        </p:spPr>
        <p:txBody>
          <a:bodyPr/>
          <a:lstStyle/>
          <a:p>
            <a:pPr marL="838200" indent="-838200" eaLnBrk="1" hangingPunct="1"/>
            <a:r>
              <a:rPr lang="ru-RU" sz="3200" b="1" smtClean="0">
                <a:solidFill>
                  <a:srgbClr val="FF0066"/>
                </a:solidFill>
              </a:rPr>
              <a:t>Если целая часть </a:t>
            </a:r>
            <a:r>
              <a:rPr lang="en-US" sz="3200" b="1" smtClean="0">
                <a:solidFill>
                  <a:srgbClr val="FF0066"/>
                </a:solidFill>
              </a:rPr>
              <a:t>&gt;</a:t>
            </a:r>
            <a:r>
              <a:rPr lang="ru-RU" sz="3200" b="1" smtClean="0">
                <a:solidFill>
                  <a:srgbClr val="FF0066"/>
                </a:solidFill>
              </a:rPr>
              <a:t> 0</a:t>
            </a:r>
          </a:p>
        </p:txBody>
      </p:sp>
      <p:sp>
        <p:nvSpPr>
          <p:cNvPr id="69635" name="Text Box 7"/>
          <p:cNvSpPr txBox="1">
            <a:spLocks noChangeArrowheads="1"/>
          </p:cNvSpPr>
          <p:nvPr/>
        </p:nvSpPr>
        <p:spPr bwMode="auto">
          <a:xfrm>
            <a:off x="1331913" y="1268413"/>
            <a:ext cx="74168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5000"/>
              </a:lnSpc>
            </a:pPr>
            <a:r>
              <a:rPr lang="ru-RU" sz="2800" b="1">
                <a:solidFill>
                  <a:srgbClr val="6600CC"/>
                </a:solidFill>
              </a:rPr>
              <a:t>1. Число разбиваем на целую и дробную часть</a:t>
            </a:r>
          </a:p>
        </p:txBody>
      </p:sp>
      <p:sp>
        <p:nvSpPr>
          <p:cNvPr id="69636" name="Text Box 8"/>
          <p:cNvSpPr txBox="1">
            <a:spLocks noChangeArrowheads="1"/>
          </p:cNvSpPr>
          <p:nvPr/>
        </p:nvSpPr>
        <p:spPr bwMode="auto">
          <a:xfrm>
            <a:off x="1547813" y="2924175"/>
            <a:ext cx="64087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5000"/>
              </a:lnSpc>
            </a:pPr>
            <a:r>
              <a:rPr lang="ru-RU" sz="2800" b="1">
                <a:solidFill>
                  <a:srgbClr val="6600CC"/>
                </a:solidFill>
              </a:rPr>
              <a:t>2. Целую часть делим на то основание в которое переводим, дробную часть – умножаем на то основание в которое переводим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ChangeArrowheads="1"/>
          </p:cNvSpPr>
          <p:nvPr/>
        </p:nvSpPr>
        <p:spPr bwMode="auto">
          <a:xfrm>
            <a:off x="1187450" y="333375"/>
            <a:ext cx="7354888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3200" b="1">
                <a:solidFill>
                  <a:srgbClr val="FF00FF"/>
                </a:solidFill>
              </a:rPr>
              <a:t>  Перевести число 65,84 из десятичной системы счисления в двоичную систему счисления:</a:t>
            </a:r>
          </a:p>
          <a:p>
            <a:pPr>
              <a:spcBef>
                <a:spcPct val="20000"/>
              </a:spcBef>
            </a:pPr>
            <a:r>
              <a:rPr lang="ru-RU" sz="3200" b="1">
                <a:solidFill>
                  <a:srgbClr val="CC00CC"/>
                </a:solidFill>
              </a:rPr>
              <a:t>   </a:t>
            </a:r>
            <a:r>
              <a:rPr lang="ru-RU" sz="3600" baseline="-25000">
                <a:solidFill>
                  <a:srgbClr val="CC00CC"/>
                </a:solidFill>
              </a:rPr>
              <a:t> </a:t>
            </a:r>
            <a:r>
              <a:rPr lang="ru-RU" sz="3200" b="1">
                <a:solidFill>
                  <a:srgbClr val="CC00CC"/>
                </a:solidFill>
              </a:rPr>
              <a:t>65.84</a:t>
            </a:r>
            <a:r>
              <a:rPr lang="ru-RU" sz="3200" b="1" baseline="-25000">
                <a:solidFill>
                  <a:srgbClr val="CC00CC"/>
                </a:solidFill>
              </a:rPr>
              <a:t>10</a:t>
            </a:r>
            <a:r>
              <a:rPr lang="ru-RU" sz="3200" b="1">
                <a:solidFill>
                  <a:srgbClr val="CC00CC"/>
                </a:solidFill>
              </a:rPr>
              <a:t> </a:t>
            </a:r>
            <a:r>
              <a:rPr lang="ru-RU" sz="3600" b="1">
                <a:solidFill>
                  <a:srgbClr val="CC00CC"/>
                </a:solidFill>
                <a:sym typeface="Symbol" pitchFamily="18" charset="2"/>
              </a:rPr>
              <a:t> </a:t>
            </a:r>
            <a:r>
              <a:rPr lang="ru-RU" sz="3600" b="1">
                <a:solidFill>
                  <a:srgbClr val="CC00CC"/>
                </a:solidFill>
              </a:rPr>
              <a:t>А</a:t>
            </a:r>
            <a:r>
              <a:rPr lang="ru-RU" sz="3600" b="1" baseline="-25000">
                <a:solidFill>
                  <a:srgbClr val="CC00CC"/>
                </a:solidFill>
              </a:rPr>
              <a:t>2</a:t>
            </a:r>
            <a:r>
              <a:rPr lang="ru-RU" sz="3600" baseline="-25000">
                <a:solidFill>
                  <a:srgbClr val="CC00CC"/>
                </a:solidFill>
              </a:rPr>
              <a:t> </a:t>
            </a:r>
          </a:p>
        </p:txBody>
      </p:sp>
      <p:sp>
        <p:nvSpPr>
          <p:cNvPr id="70659" name="Rectangle 6"/>
          <p:cNvSpPr>
            <a:spLocks noChangeArrowheads="1"/>
          </p:cNvSpPr>
          <p:nvPr/>
        </p:nvSpPr>
        <p:spPr bwMode="auto">
          <a:xfrm rot="10800000" flipV="1">
            <a:off x="1042988" y="5229225"/>
            <a:ext cx="3889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  </a:t>
            </a:r>
            <a:r>
              <a:rPr lang="ru-RU" sz="2000" b="1">
                <a:solidFill>
                  <a:srgbClr val="0000FF"/>
                </a:solidFill>
              </a:rPr>
              <a:t>65</a:t>
            </a:r>
            <a:r>
              <a:rPr lang="ru-RU" b="1">
                <a:solidFill>
                  <a:srgbClr val="0000FF"/>
                </a:solidFill>
              </a:rPr>
              <a:t>.84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  <a:r>
              <a:rPr lang="ru-RU" b="1">
                <a:solidFill>
                  <a:srgbClr val="0000FF"/>
                </a:solidFill>
              </a:rPr>
              <a:t> = 1000001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</a:p>
        </p:txBody>
      </p:sp>
      <p:pic>
        <p:nvPicPr>
          <p:cNvPr id="70660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0" contrast="63000"/>
          </a:blip>
          <a:srcRect/>
          <a:stretch>
            <a:fillRect/>
          </a:stretch>
        </p:blipFill>
        <p:spPr bwMode="auto">
          <a:xfrm>
            <a:off x="1476375" y="3141663"/>
            <a:ext cx="2520950" cy="190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1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7763" y="2924175"/>
            <a:ext cx="1300162" cy="223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2" name="Rectangle 9"/>
          <p:cNvSpPr>
            <a:spLocks noChangeArrowheads="1"/>
          </p:cNvSpPr>
          <p:nvPr/>
        </p:nvSpPr>
        <p:spPr bwMode="auto">
          <a:xfrm rot="10800000" flipV="1">
            <a:off x="5254625" y="5237163"/>
            <a:ext cx="3889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Результат:  </a:t>
            </a:r>
            <a:r>
              <a:rPr lang="ru-RU" b="1">
                <a:solidFill>
                  <a:srgbClr val="0000FF"/>
                </a:solidFill>
              </a:rPr>
              <a:t>0.84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  <a:r>
              <a:rPr lang="ru-RU" b="1">
                <a:solidFill>
                  <a:srgbClr val="0000FF"/>
                </a:solidFill>
              </a:rPr>
              <a:t> = 0.110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70663" name="Rectangle 10"/>
          <p:cNvSpPr>
            <a:spLocks noChangeArrowheads="1"/>
          </p:cNvSpPr>
          <p:nvPr/>
        </p:nvSpPr>
        <p:spPr bwMode="auto">
          <a:xfrm rot="10800000" flipV="1">
            <a:off x="2698750" y="5949950"/>
            <a:ext cx="5330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6600CC"/>
                </a:solidFill>
              </a:rPr>
              <a:t>Ответ:  </a:t>
            </a:r>
            <a:r>
              <a:rPr lang="ru-RU" b="1">
                <a:solidFill>
                  <a:srgbClr val="0000FF"/>
                </a:solidFill>
              </a:rPr>
              <a:t>1000001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+0.110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= </a:t>
            </a:r>
            <a:r>
              <a:rPr lang="ru-RU" b="1">
                <a:solidFill>
                  <a:srgbClr val="FF0000"/>
                </a:solidFill>
              </a:rPr>
              <a:t>1000001.110</a:t>
            </a:r>
            <a:r>
              <a:rPr lang="ru-RU" b="1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0664" name="Text Box 11"/>
          <p:cNvSpPr txBox="1">
            <a:spLocks noChangeArrowheads="1"/>
          </p:cNvSpPr>
          <p:nvPr/>
        </p:nvSpPr>
        <p:spPr bwMode="auto">
          <a:xfrm>
            <a:off x="4932363" y="2205038"/>
            <a:ext cx="3311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2987675" y="2781300"/>
            <a:ext cx="3313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65.84</a:t>
            </a:r>
            <a:r>
              <a:rPr lang="ru-RU" sz="2400" b="1" baseline="-250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65</a:t>
            </a:r>
            <a:r>
              <a:rPr lang="ru-RU" sz="2400" b="1" baseline="-250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+ 0.84</a:t>
            </a:r>
            <a:r>
              <a:rPr lang="ru-RU" sz="2400" b="1" baseline="-250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467544" y="188913"/>
            <a:ext cx="842404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ru-RU" sz="3600" b="1" dirty="0">
                <a:solidFill>
                  <a:srgbClr val="FF00FF"/>
                </a:solidFill>
              </a:rPr>
              <a:t>    </a:t>
            </a:r>
            <a:r>
              <a:rPr lang="ru-RU" sz="2400" b="1" dirty="0">
                <a:solidFill>
                  <a:srgbClr val="FF00FF"/>
                </a:solidFill>
              </a:rPr>
              <a:t>Таким образом, для перевода  дробных чисел из десятичной системы счисления в любую другую систему счисления необходимо перевести целую часть и отдельно перевести дробную часть 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3779838" y="2636838"/>
            <a:ext cx="22320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565.45</a:t>
            </a:r>
            <a:r>
              <a:rPr lang="ru-RU" sz="3200" b="1" baseline="-250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3276600" y="4581525"/>
            <a:ext cx="16557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565</a:t>
            </a:r>
            <a:r>
              <a:rPr lang="ru-RU" sz="3200" b="1" baseline="-2500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4643438" y="4652963"/>
            <a:ext cx="16557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0.45</a:t>
            </a:r>
            <a:r>
              <a:rPr lang="ru-RU" sz="3200" b="1" baseline="-2500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</a:p>
        </p:txBody>
      </p:sp>
      <p:sp>
        <p:nvSpPr>
          <p:cNvPr id="71686" name="AutoShape 9"/>
          <p:cNvSpPr>
            <a:spLocks noChangeArrowheads="1"/>
          </p:cNvSpPr>
          <p:nvPr/>
        </p:nvSpPr>
        <p:spPr bwMode="auto">
          <a:xfrm>
            <a:off x="3606800" y="3141663"/>
            <a:ext cx="431800" cy="1439862"/>
          </a:xfrm>
          <a:prstGeom prst="curvedRightArrow">
            <a:avLst>
              <a:gd name="adj1" fmla="val 66691"/>
              <a:gd name="adj2" fmla="val 13338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687" name="AutoShape 10"/>
          <p:cNvSpPr>
            <a:spLocks noChangeArrowheads="1"/>
          </p:cNvSpPr>
          <p:nvPr/>
        </p:nvSpPr>
        <p:spPr bwMode="auto">
          <a:xfrm>
            <a:off x="4932363" y="3213100"/>
            <a:ext cx="503237" cy="1368425"/>
          </a:xfrm>
          <a:prstGeom prst="curvedLeftArrow">
            <a:avLst>
              <a:gd name="adj1" fmla="val 54385"/>
              <a:gd name="adj2" fmla="val 10877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350"/>
            <a:ext cx="8712968" cy="2060575"/>
          </a:xfrm>
        </p:spPr>
        <p:txBody>
          <a:bodyPr/>
          <a:lstStyle/>
          <a:p>
            <a:pPr marL="838200" indent="-838200" eaLnBrk="1" hangingPunct="1"/>
            <a:r>
              <a:rPr lang="ru-RU" sz="3200" b="1" dirty="0" smtClean="0">
                <a:solidFill>
                  <a:srgbClr val="FF0000"/>
                </a:solidFill>
              </a:rPr>
              <a:t>ПЕРЕВОД ДРОБНЫХ ЧИСЕЛ </a:t>
            </a:r>
            <a:r>
              <a:rPr lang="en-US" sz="3200" b="1" dirty="0" smtClean="0">
                <a:solidFill>
                  <a:srgbClr val="FF0000"/>
                </a:solidFill>
              </a:rPr>
              <a:t/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ИЗ ЛЮБОЙ СИСТЕМЫ СЧИСЛЕНИЯ В ДЕСЯТИЧНУЮ СИСТЕМУ СЧИСЛЕНИЯ</a:t>
            </a:r>
          </a:p>
        </p:txBody>
      </p:sp>
      <p:sp>
        <p:nvSpPr>
          <p:cNvPr id="7270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9750" y="2708275"/>
            <a:ext cx="8229600" cy="3313113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ru-RU" sz="2800" b="1" smtClean="0">
                <a:solidFill>
                  <a:srgbClr val="6600CC"/>
                </a:solidFill>
              </a:rPr>
              <a:t>    Производится путем последовательного деления на основание системы счисления, в котором число находится, начиная с младших разрядов и последовательным прибавлением следующей цифры исходного числа и так до самого старшего разряда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9750" y="1125538"/>
            <a:ext cx="8135938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Восьми двоичных разрядов</a:t>
            </a:r>
            <a:r>
              <a:rPr lang="ru-RU" dirty="0"/>
              <a:t> </a:t>
            </a:r>
            <a:r>
              <a:rPr lang="ru-RU" sz="4000" b="1" dirty="0">
                <a:solidFill>
                  <a:srgbClr val="0000FF"/>
                </a:solidFill>
              </a:rPr>
              <a:t>вполне достаточно для того, чтобы дать уникальное (неповторяющееся) 8 – битовое обозначение всем символам, которые мы видим на клавиатуре компьютера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4"/>
          <p:cNvSpPr txBox="1">
            <a:spLocks noChangeArrowheads="1"/>
          </p:cNvSpPr>
          <p:nvPr/>
        </p:nvSpPr>
        <p:spPr bwMode="auto">
          <a:xfrm>
            <a:off x="1042988" y="404813"/>
            <a:ext cx="748823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3200" b="1">
                <a:solidFill>
                  <a:srgbClr val="FF00FF"/>
                </a:solidFill>
              </a:rPr>
              <a:t>   Перевести число 0.243 из восьмеричной системы счисления в десятичную систему счисления</a:t>
            </a:r>
          </a:p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CC00CC"/>
                </a:solidFill>
              </a:rPr>
              <a:t>        </a:t>
            </a:r>
            <a:r>
              <a:rPr lang="ru-RU" sz="2800" b="1">
                <a:solidFill>
                  <a:srgbClr val="CC00CC"/>
                </a:solidFill>
              </a:rPr>
              <a:t>0.243</a:t>
            </a:r>
            <a:r>
              <a:rPr lang="ru-RU" sz="2800" b="1" baseline="-25000">
                <a:solidFill>
                  <a:srgbClr val="CC00CC"/>
                </a:solidFill>
              </a:rPr>
              <a:t>8</a:t>
            </a:r>
            <a:r>
              <a:rPr lang="ru-RU" sz="2800" b="1">
                <a:solidFill>
                  <a:srgbClr val="CC00CC"/>
                </a:solidFill>
              </a:rPr>
              <a:t> </a:t>
            </a:r>
            <a:r>
              <a:rPr lang="ru-RU" sz="2800" b="1">
                <a:solidFill>
                  <a:srgbClr val="CC00CC"/>
                </a:solidFill>
                <a:sym typeface="Symbol" pitchFamily="18" charset="2"/>
              </a:rPr>
              <a:t></a:t>
            </a:r>
            <a:r>
              <a:rPr lang="ru-RU" sz="2800" b="1">
                <a:solidFill>
                  <a:srgbClr val="CC00CC"/>
                </a:solidFill>
              </a:rPr>
              <a:t> А</a:t>
            </a:r>
            <a:r>
              <a:rPr lang="ru-RU" sz="2800" b="1" baseline="-25000">
                <a:solidFill>
                  <a:srgbClr val="CC00CC"/>
                </a:solidFill>
              </a:rPr>
              <a:t>10</a:t>
            </a:r>
          </a:p>
        </p:txBody>
      </p:sp>
      <p:pic>
        <p:nvPicPr>
          <p:cNvPr id="73731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1187450" y="2997200"/>
            <a:ext cx="3455988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2" name="Rectangle 6"/>
          <p:cNvSpPr>
            <a:spLocks noChangeArrowheads="1"/>
          </p:cNvSpPr>
          <p:nvPr/>
        </p:nvSpPr>
        <p:spPr bwMode="auto">
          <a:xfrm>
            <a:off x="5219700" y="5734050"/>
            <a:ext cx="3173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tabLst>
                <a:tab pos="800100" algn="l"/>
              </a:tabLst>
            </a:pPr>
            <a:r>
              <a:rPr lang="ru-RU" sz="2000">
                <a:solidFill>
                  <a:srgbClr val="6600CC"/>
                </a:solidFill>
              </a:rPr>
              <a:t>Результат</a:t>
            </a:r>
            <a:r>
              <a:rPr lang="ru-RU"/>
              <a:t>: </a:t>
            </a:r>
            <a:r>
              <a:rPr lang="ru-RU" b="1">
                <a:solidFill>
                  <a:srgbClr val="0000FF"/>
                </a:solidFill>
              </a:rPr>
              <a:t>0.243</a:t>
            </a:r>
            <a:r>
              <a:rPr lang="ru-RU" b="1" baseline="-25000">
                <a:solidFill>
                  <a:srgbClr val="0000FF"/>
                </a:solidFill>
              </a:rPr>
              <a:t>8</a:t>
            </a:r>
            <a:r>
              <a:rPr lang="ru-RU" b="1">
                <a:solidFill>
                  <a:srgbClr val="0000FF"/>
                </a:solidFill>
              </a:rPr>
              <a:t> = 0.318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29600" cy="2735263"/>
          </a:xfrm>
        </p:spPr>
        <p:txBody>
          <a:bodyPr/>
          <a:lstStyle/>
          <a:p>
            <a:pPr marL="838200" indent="-838200" eaLnBrk="1" hangingPunct="1">
              <a:lnSpc>
                <a:spcPct val="125000"/>
              </a:lnSpc>
              <a:tabLst>
                <a:tab pos="1257300" algn="l"/>
              </a:tabLst>
            </a:pPr>
            <a:r>
              <a:rPr lang="ru-RU" sz="4000" b="1" smtClean="0">
                <a:solidFill>
                  <a:srgbClr val="FF00FF"/>
                </a:solidFill>
              </a:rPr>
              <a:t/>
            </a:r>
            <a:br>
              <a:rPr lang="ru-RU" sz="4000" b="1" smtClean="0">
                <a:solidFill>
                  <a:srgbClr val="FF00FF"/>
                </a:solidFill>
              </a:rPr>
            </a:br>
            <a:r>
              <a:rPr lang="ru-RU" sz="3200" b="1" smtClean="0">
                <a:solidFill>
                  <a:srgbClr val="FF00FF"/>
                </a:solidFill>
              </a:rPr>
              <a:t>Перевести число 0.5648 из восьмеричной системы счисления в десятичную систему счисления</a:t>
            </a:r>
            <a:br>
              <a:rPr lang="ru-RU" sz="3200" b="1" smtClean="0">
                <a:solidFill>
                  <a:srgbClr val="FF00FF"/>
                </a:solidFill>
              </a:rPr>
            </a:br>
            <a:r>
              <a:rPr lang="ru-RU" sz="4000" b="1" smtClean="0">
                <a:solidFill>
                  <a:srgbClr val="CC00CC"/>
                </a:solidFill>
              </a:rPr>
              <a:t>0.568</a:t>
            </a:r>
            <a:r>
              <a:rPr lang="ru-RU" sz="4000" b="1" baseline="-25000" smtClean="0">
                <a:solidFill>
                  <a:srgbClr val="CC00CC"/>
                </a:solidFill>
              </a:rPr>
              <a:t>8</a:t>
            </a:r>
            <a:r>
              <a:rPr lang="ru-RU" sz="4000" b="1" smtClean="0">
                <a:solidFill>
                  <a:srgbClr val="CC00CC"/>
                </a:solidFill>
              </a:rPr>
              <a:t> </a:t>
            </a:r>
            <a:r>
              <a:rPr lang="ru-RU" sz="4000" b="1" smtClean="0">
                <a:solidFill>
                  <a:srgbClr val="CC00CC"/>
                </a:solidFill>
                <a:sym typeface="Symbol" pitchFamily="18" charset="2"/>
              </a:rPr>
              <a:t></a:t>
            </a:r>
            <a:r>
              <a:rPr lang="ru-RU" sz="4000" b="1" smtClean="0">
                <a:solidFill>
                  <a:srgbClr val="CC00CC"/>
                </a:solidFill>
              </a:rPr>
              <a:t> А</a:t>
            </a:r>
            <a:r>
              <a:rPr lang="ru-RU" sz="4000" b="1" baseline="-25000" smtClean="0">
                <a:solidFill>
                  <a:srgbClr val="CC00CC"/>
                </a:solidFill>
              </a:rPr>
              <a:t>10</a:t>
            </a:r>
            <a:r>
              <a:rPr lang="ru-RU" sz="4000" b="1" smtClean="0">
                <a:solidFill>
                  <a:srgbClr val="CC00CC"/>
                </a:solidFill>
              </a:rPr>
              <a:t/>
            </a:r>
            <a:br>
              <a:rPr lang="ru-RU" sz="4000" b="1" smtClean="0">
                <a:solidFill>
                  <a:srgbClr val="CC00CC"/>
                </a:solidFill>
              </a:rPr>
            </a:br>
            <a:endParaRPr lang="ru-RU" sz="4000" smtClean="0"/>
          </a:p>
        </p:txBody>
      </p:sp>
      <p:pic>
        <p:nvPicPr>
          <p:cNvPr id="74755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84000"/>
          </a:blip>
          <a:srcRect/>
          <a:stretch>
            <a:fillRect/>
          </a:stretch>
        </p:blipFill>
        <p:spPr bwMode="auto">
          <a:xfrm>
            <a:off x="1692275" y="3141663"/>
            <a:ext cx="2808288" cy="270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6" name="Rectangle 5"/>
          <p:cNvSpPr>
            <a:spLocks noChangeArrowheads="1"/>
          </p:cNvSpPr>
          <p:nvPr/>
        </p:nvSpPr>
        <p:spPr bwMode="auto">
          <a:xfrm>
            <a:off x="5003800" y="5430838"/>
            <a:ext cx="3243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tabLst>
                <a:tab pos="800100" algn="l"/>
              </a:tabLst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/>
              <a:t> </a:t>
            </a:r>
            <a:r>
              <a:rPr lang="ru-RU" b="1">
                <a:solidFill>
                  <a:srgbClr val="0000FF"/>
                </a:solidFill>
              </a:rPr>
              <a:t>0.564</a:t>
            </a:r>
            <a:r>
              <a:rPr lang="ru-RU" b="1" baseline="-25000">
                <a:solidFill>
                  <a:srgbClr val="0000FF"/>
                </a:solidFill>
              </a:rPr>
              <a:t>8</a:t>
            </a:r>
            <a:r>
              <a:rPr lang="ru-RU" b="1">
                <a:solidFill>
                  <a:srgbClr val="0000FF"/>
                </a:solidFill>
              </a:rPr>
              <a:t> = 0.726</a:t>
            </a:r>
            <a:r>
              <a:rPr lang="ru-RU" b="1" baseline="-25000">
                <a:solidFill>
                  <a:srgbClr val="0000FF"/>
                </a:solidFill>
              </a:rPr>
              <a:t>10</a:t>
            </a:r>
            <a:r>
              <a:rPr lang="ru-RU" b="1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7384"/>
            <a:ext cx="9143999" cy="2304554"/>
          </a:xfrm>
        </p:spPr>
        <p:txBody>
          <a:bodyPr/>
          <a:lstStyle/>
          <a:p>
            <a:pPr indent="457200" eaLnBrk="1" hangingPunct="1"/>
            <a:r>
              <a:rPr lang="ru-RU" sz="2800" b="1" dirty="0" smtClean="0">
                <a:solidFill>
                  <a:srgbClr val="FF00FF"/>
                </a:solidFill>
              </a:rPr>
              <a:t>ПЕРЕВОД  ДВОИЧНОЙ ДРОБИ </a:t>
            </a:r>
            <a:br>
              <a:rPr lang="ru-RU" sz="2800" b="1" dirty="0" smtClean="0">
                <a:solidFill>
                  <a:srgbClr val="FF00FF"/>
                </a:solidFill>
              </a:rPr>
            </a:br>
            <a:r>
              <a:rPr lang="ru-RU" sz="2800" b="1" dirty="0" smtClean="0">
                <a:solidFill>
                  <a:srgbClr val="FF00FF"/>
                </a:solidFill>
              </a:rPr>
              <a:t>В ВОСЬМИРЕЧНУЮ </a:t>
            </a:r>
            <a:br>
              <a:rPr lang="ru-RU" sz="2800" b="1" dirty="0" smtClean="0">
                <a:solidFill>
                  <a:srgbClr val="FF00FF"/>
                </a:solidFill>
              </a:rPr>
            </a:br>
            <a:r>
              <a:rPr lang="ru-RU" sz="2800" b="1" dirty="0" smtClean="0">
                <a:solidFill>
                  <a:srgbClr val="FF00FF"/>
                </a:solidFill>
              </a:rPr>
              <a:t>И ШЕСТНАДЦАТЕРИЧНУЮ  СИСТЕМЫ СЧИСЛЕНИЯ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780928"/>
            <a:ext cx="7489825" cy="1944688"/>
          </a:xfrm>
        </p:spPr>
        <p:txBody>
          <a:bodyPr/>
          <a:lstStyle/>
          <a:p>
            <a:pPr marL="0" indent="457200" algn="ctr" eaLnBrk="1" hangingPunct="1">
              <a:spcBef>
                <a:spcPts val="0"/>
              </a:spcBef>
              <a:buFontTx/>
              <a:buNone/>
            </a:pPr>
            <a:r>
              <a:rPr lang="ru-RU" sz="2400" b="1" dirty="0" smtClean="0">
                <a:solidFill>
                  <a:srgbClr val="6600CC"/>
                </a:solidFill>
              </a:rPr>
              <a:t>    Число разбивается на три двоичных разряда (триада) и на четыре двоичных разряда (</a:t>
            </a:r>
            <a:r>
              <a:rPr lang="ru-RU" sz="2400" b="1" dirty="0" err="1" smtClean="0">
                <a:solidFill>
                  <a:srgbClr val="6600CC"/>
                </a:solidFill>
              </a:rPr>
              <a:t>тетрада</a:t>
            </a:r>
            <a:r>
              <a:rPr lang="ru-RU" sz="2400" b="1" dirty="0" smtClean="0">
                <a:solidFill>
                  <a:srgbClr val="6600CC"/>
                </a:solidFill>
              </a:rPr>
              <a:t>), вправо от запятой и каждая триада и </a:t>
            </a:r>
            <a:r>
              <a:rPr lang="ru-RU" sz="2400" b="1" dirty="0" err="1" smtClean="0">
                <a:solidFill>
                  <a:srgbClr val="6600CC"/>
                </a:solidFill>
              </a:rPr>
              <a:t>тетрада</a:t>
            </a:r>
            <a:r>
              <a:rPr lang="ru-RU" sz="2400" b="1" dirty="0" smtClean="0">
                <a:solidFill>
                  <a:srgbClr val="6600CC"/>
                </a:solidFill>
              </a:rPr>
              <a:t> записывается его 8 –</a:t>
            </a:r>
            <a:r>
              <a:rPr lang="ru-RU" sz="2400" b="1" dirty="0" err="1" smtClean="0">
                <a:solidFill>
                  <a:srgbClr val="6600CC"/>
                </a:solidFill>
              </a:rPr>
              <a:t>ричным</a:t>
            </a:r>
            <a:r>
              <a:rPr lang="ru-RU" sz="2400" b="1" dirty="0" smtClean="0">
                <a:solidFill>
                  <a:srgbClr val="6600CC"/>
                </a:solidFill>
              </a:rPr>
              <a:t> и 16 – </a:t>
            </a:r>
            <a:r>
              <a:rPr lang="ru-RU" sz="2400" b="1" dirty="0" err="1" smtClean="0">
                <a:solidFill>
                  <a:srgbClr val="6600CC"/>
                </a:solidFill>
              </a:rPr>
              <a:t>ричным</a:t>
            </a:r>
            <a:r>
              <a:rPr lang="ru-RU" sz="2400" b="1" dirty="0" smtClean="0">
                <a:solidFill>
                  <a:srgbClr val="6600CC"/>
                </a:solidFill>
              </a:rPr>
              <a:t> эквивалентом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1116013" y="5300663"/>
            <a:ext cx="7704137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</a:t>
            </a:r>
            <a:r>
              <a:rPr lang="ru-RU" sz="2000" b="1" dirty="0">
                <a:solidFill>
                  <a:srgbClr val="9900CC"/>
                </a:solidFill>
              </a:rPr>
              <a:t>  При необходимости неполные крайние левые и правые триады и </a:t>
            </a:r>
            <a:r>
              <a:rPr lang="ru-RU" sz="2000" b="1" dirty="0" err="1">
                <a:solidFill>
                  <a:srgbClr val="9900CC"/>
                </a:solidFill>
              </a:rPr>
              <a:t>тетрады</a:t>
            </a:r>
            <a:r>
              <a:rPr lang="ru-RU" sz="2000" b="1" dirty="0">
                <a:solidFill>
                  <a:srgbClr val="9900CC"/>
                </a:solidFill>
              </a:rPr>
              <a:t> дополняются нулями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92150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FF00FF"/>
                </a:solidFill>
              </a:rPr>
              <a:t>Перевести </a:t>
            </a:r>
            <a:br>
              <a:rPr lang="ru-RU" sz="3200" b="1" smtClean="0">
                <a:solidFill>
                  <a:srgbClr val="FF00FF"/>
                </a:solidFill>
              </a:rPr>
            </a:br>
            <a:r>
              <a:rPr lang="ru-RU" sz="3200" b="1" smtClean="0">
                <a:solidFill>
                  <a:srgbClr val="CC00CC"/>
                </a:solidFill>
              </a:rPr>
              <a:t>1101111001.1101</a:t>
            </a:r>
            <a:r>
              <a:rPr lang="ru-RU" sz="3200" b="1" baseline="-25000" smtClean="0">
                <a:solidFill>
                  <a:srgbClr val="CC00CC"/>
                </a:solidFill>
              </a:rPr>
              <a:t>2 </a:t>
            </a:r>
            <a:r>
              <a:rPr lang="ru-RU" sz="4000" b="1" smtClean="0">
                <a:solidFill>
                  <a:srgbClr val="CC00CC"/>
                </a:solidFill>
                <a:sym typeface="Symbol" pitchFamily="18" charset="2"/>
              </a:rPr>
              <a:t></a:t>
            </a:r>
            <a:r>
              <a:rPr lang="ru-RU" sz="3200" b="1" baseline="-25000" smtClean="0">
                <a:solidFill>
                  <a:srgbClr val="CC00CC"/>
                </a:solidFill>
              </a:rPr>
              <a:t> </a:t>
            </a:r>
            <a:r>
              <a:rPr lang="ru-RU" sz="3200" b="1" smtClean="0">
                <a:solidFill>
                  <a:srgbClr val="CC00CC"/>
                </a:solidFill>
              </a:rPr>
              <a:t>А</a:t>
            </a:r>
            <a:r>
              <a:rPr lang="ru-RU" sz="3200" b="1" baseline="-25000" smtClean="0">
                <a:solidFill>
                  <a:srgbClr val="CC00CC"/>
                </a:solidFill>
              </a:rPr>
              <a:t>8</a:t>
            </a:r>
            <a:r>
              <a:rPr lang="ru-RU" sz="4000" smtClean="0"/>
              <a:t> </a:t>
            </a:r>
          </a:p>
        </p:txBody>
      </p:sp>
      <p:pic>
        <p:nvPicPr>
          <p:cNvPr id="76803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050" y="2852738"/>
            <a:ext cx="4968875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4" name="Rectangle 8"/>
          <p:cNvSpPr>
            <a:spLocks noChangeArrowheads="1"/>
          </p:cNvSpPr>
          <p:nvPr/>
        </p:nvSpPr>
        <p:spPr bwMode="auto">
          <a:xfrm>
            <a:off x="3348038" y="4706938"/>
            <a:ext cx="4968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800100" algn="l"/>
              </a:tabLst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/>
              <a:t>  </a:t>
            </a:r>
            <a:r>
              <a:rPr lang="ru-RU" b="1">
                <a:solidFill>
                  <a:srgbClr val="0000FF"/>
                </a:solidFill>
              </a:rPr>
              <a:t>1101111001.1101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= 1571.64</a:t>
            </a:r>
            <a:r>
              <a:rPr lang="ru-RU" b="1" baseline="-25000">
                <a:solidFill>
                  <a:srgbClr val="0000FF"/>
                </a:solidFill>
              </a:rPr>
              <a:t>8</a:t>
            </a:r>
            <a:r>
              <a:rPr lang="ru-RU" b="1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333375"/>
            <a:ext cx="6635750" cy="164147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FF00FF"/>
                </a:solidFill>
              </a:rPr>
              <a:t>Перевести </a:t>
            </a:r>
            <a:br>
              <a:rPr lang="ru-RU" sz="3200" b="1" smtClean="0">
                <a:solidFill>
                  <a:srgbClr val="FF00FF"/>
                </a:solidFill>
              </a:rPr>
            </a:br>
            <a:r>
              <a:rPr lang="ru-RU" sz="3200" b="1" smtClean="0">
                <a:solidFill>
                  <a:srgbClr val="FF00FF"/>
                </a:solidFill>
              </a:rPr>
              <a:t/>
            </a:r>
            <a:br>
              <a:rPr lang="ru-RU" sz="3200" b="1" smtClean="0">
                <a:solidFill>
                  <a:srgbClr val="FF00FF"/>
                </a:solidFill>
              </a:rPr>
            </a:br>
            <a:r>
              <a:rPr lang="ru-RU" sz="3200" b="1" smtClean="0">
                <a:solidFill>
                  <a:srgbClr val="CC00CC"/>
                </a:solidFill>
              </a:rPr>
              <a:t>11111111011.100111</a:t>
            </a:r>
            <a:r>
              <a:rPr lang="ru-RU" sz="3200" b="1" baseline="-25000" smtClean="0">
                <a:solidFill>
                  <a:srgbClr val="CC00CC"/>
                </a:solidFill>
              </a:rPr>
              <a:t>2</a:t>
            </a:r>
            <a:r>
              <a:rPr lang="ru-RU" sz="3200" b="1" smtClean="0">
                <a:solidFill>
                  <a:srgbClr val="CC00CC"/>
                </a:solidFill>
              </a:rPr>
              <a:t> </a:t>
            </a:r>
            <a:r>
              <a:rPr lang="ru-RU" sz="4000" b="1" smtClean="0">
                <a:solidFill>
                  <a:srgbClr val="CC00CC"/>
                </a:solidFill>
                <a:sym typeface="Symbol" pitchFamily="18" charset="2"/>
              </a:rPr>
              <a:t></a:t>
            </a:r>
            <a:r>
              <a:rPr lang="ru-RU" sz="3200" b="1" smtClean="0">
                <a:solidFill>
                  <a:srgbClr val="CC00CC"/>
                </a:solidFill>
              </a:rPr>
              <a:t> А</a:t>
            </a:r>
            <a:r>
              <a:rPr lang="ru-RU" sz="3200" b="1" baseline="-25000" smtClean="0">
                <a:solidFill>
                  <a:srgbClr val="CC00CC"/>
                </a:solidFill>
              </a:rPr>
              <a:t>16</a:t>
            </a:r>
          </a:p>
        </p:txBody>
      </p:sp>
      <p:pic>
        <p:nvPicPr>
          <p:cNvPr id="77827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2924175"/>
            <a:ext cx="5184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Rectangle 5"/>
          <p:cNvSpPr>
            <a:spLocks noChangeArrowheads="1"/>
          </p:cNvSpPr>
          <p:nvPr/>
        </p:nvSpPr>
        <p:spPr bwMode="auto">
          <a:xfrm>
            <a:off x="2627313" y="4741863"/>
            <a:ext cx="561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800100" algn="l"/>
              </a:tabLst>
            </a:pPr>
            <a:r>
              <a:rPr lang="ru-RU" sz="2000">
                <a:solidFill>
                  <a:srgbClr val="6600CC"/>
                </a:solidFill>
              </a:rPr>
              <a:t>Результат:</a:t>
            </a:r>
            <a:r>
              <a:rPr lang="ru-RU"/>
              <a:t>  </a:t>
            </a:r>
            <a:r>
              <a:rPr lang="ru-RU" b="1">
                <a:solidFill>
                  <a:srgbClr val="0000FF"/>
                </a:solidFill>
              </a:rPr>
              <a:t>11111111011.100111</a:t>
            </a:r>
            <a:r>
              <a:rPr lang="ru-RU" b="1" baseline="-25000">
                <a:solidFill>
                  <a:srgbClr val="0000FF"/>
                </a:solidFill>
              </a:rPr>
              <a:t>2</a:t>
            </a:r>
            <a:r>
              <a:rPr lang="ru-RU" b="1">
                <a:solidFill>
                  <a:srgbClr val="0000FF"/>
                </a:solidFill>
              </a:rPr>
              <a:t> = 7</a:t>
            </a:r>
            <a:r>
              <a:rPr lang="en-US" b="1">
                <a:solidFill>
                  <a:srgbClr val="0000FF"/>
                </a:solidFill>
              </a:rPr>
              <a:t>FB</a:t>
            </a:r>
            <a:r>
              <a:rPr lang="ru-RU" b="1">
                <a:solidFill>
                  <a:srgbClr val="0000FF"/>
                </a:solidFill>
              </a:rPr>
              <a:t>.</a:t>
            </a:r>
            <a:r>
              <a:rPr lang="en-US" b="1">
                <a:solidFill>
                  <a:srgbClr val="0000FF"/>
                </a:solidFill>
              </a:rPr>
              <a:t>9C</a:t>
            </a:r>
            <a:r>
              <a:rPr lang="en-US" b="1" baseline="-25000">
                <a:solidFill>
                  <a:srgbClr val="0000FF"/>
                </a:solidFill>
              </a:rPr>
              <a:t>16</a:t>
            </a:r>
            <a:r>
              <a:rPr lang="ru-RU" b="1" baseline="-25000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03350" y="404813"/>
            <a:ext cx="6575425" cy="5976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FF"/>
                </a:solidFill>
              </a:rPr>
              <a:t>    </a:t>
            </a:r>
            <a:r>
              <a:rPr lang="ru-RU" sz="2400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Задачи: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sz="2400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Перевести следующие числа: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sz="2400" b="1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131.21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()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2.   234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()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  АВС.1А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()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4.   256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()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5.   76.025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()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6.   12.35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()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7.   425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()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8.   40.5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()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9.   21.5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()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10.  0.545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404813"/>
            <a:ext cx="6575425" cy="5976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FF00FF"/>
                </a:solidFill>
              </a:rPr>
              <a:t>    </a:t>
            </a:r>
            <a:r>
              <a:rPr lang="ru-RU" sz="2400" u="sng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Задачи: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sz="240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smtClean="0"/>
              <a:t> </a:t>
            </a:r>
            <a:r>
              <a:rPr lang="ru-RU" sz="24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Перевести следующие числа: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sz="2400" b="1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131.21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2.   234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  АВС.1А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4.   256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5.   76.025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6.   12.35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7.   425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8.   40.5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9.   21.5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10.  0.545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r>
              <a:rPr lang="ru-RU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03350" y="404813"/>
            <a:ext cx="6575425" cy="5976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FF"/>
                </a:solidFill>
              </a:rPr>
              <a:t>    </a:t>
            </a:r>
            <a:r>
              <a:rPr lang="ru-RU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Домашнее задание: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sz="2400" b="1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Перевести следующие числа: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sz="2400" b="1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131.21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2.   234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  АВС.1А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4.   256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5.   76.025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6.   12.35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7.   425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8.   40.5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9.   21.5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10.  0.545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А</a:t>
            </a:r>
            <a:r>
              <a:rPr lang="ru-RU" sz="24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03648" y="2348880"/>
            <a:ext cx="6575425" cy="647923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2" action="ppaction://hlinkfile"/>
              </a:rPr>
              <a:t>ТЕСТОВЫЙ КОНТРОЛЬ</a:t>
            </a:r>
            <a:endParaRPr lang="ru-RU" sz="2400" b="1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sz="2400" b="1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 </a:t>
            </a:r>
            <a:endParaRPr lang="ru-RU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699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39750" y="1412875"/>
            <a:ext cx="8135938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Таблица кодирования символов 8 битовыми числами называется кодовой таблицей символов </a:t>
            </a:r>
            <a:r>
              <a:rPr lang="en-US" sz="4000" b="1" dirty="0">
                <a:solidFill>
                  <a:srgbClr val="0000FF"/>
                </a:solidFill>
              </a:rPr>
              <a:t>ASCII </a:t>
            </a:r>
            <a:endParaRPr lang="ru-RU" sz="4000" b="1" dirty="0">
              <a:solidFill>
                <a:srgbClr val="0000FF"/>
              </a:solidFill>
            </a:endParaRPr>
          </a:p>
          <a:p>
            <a:pPr algn="ctr"/>
            <a:r>
              <a:rPr lang="ru-RU" sz="3000" b="1" dirty="0">
                <a:solidFill>
                  <a:srgbClr val="000099"/>
                </a:solidFill>
              </a:rPr>
              <a:t>(</a:t>
            </a:r>
            <a:r>
              <a:rPr lang="en-US" sz="3000" b="1" dirty="0">
                <a:solidFill>
                  <a:srgbClr val="000099"/>
                </a:solidFill>
              </a:rPr>
              <a:t>American Standard Code Information Interchange </a:t>
            </a:r>
            <a:r>
              <a:rPr lang="ru-RU" sz="3000" b="1" dirty="0">
                <a:solidFill>
                  <a:srgbClr val="000099"/>
                </a:solidFill>
              </a:rPr>
              <a:t>– американский стандартный код для обмена информацией)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9750" y="365125"/>
            <a:ext cx="8135938" cy="1063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defRPr/>
            </a:pPr>
            <a:r>
              <a:rPr lang="ru-RU" sz="4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СИСТЕМЫ СЧИСЛЕНИЯ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900113" y="2060575"/>
            <a:ext cx="78486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dirty="0"/>
              <a:t> </a:t>
            </a:r>
            <a:r>
              <a:rPr lang="ru-RU" sz="44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Система счисления – способ представления чисел и соответствующие ему правила действия над числами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</TotalTime>
  <Words>2619</Words>
  <Application>Microsoft Office PowerPoint</Application>
  <PresentationFormat>Экран (4:3)</PresentationFormat>
  <Paragraphs>404</Paragraphs>
  <Slides>78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78</vt:i4>
      </vt:variant>
    </vt:vector>
  </HeadingPairs>
  <TitlesOfParts>
    <vt:vector size="79" baseType="lpstr">
      <vt:lpstr>Оформление по умолчанию</vt:lpstr>
      <vt:lpstr>СИСТЕМЫ СЧИСЛЕНИЯ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РИМСКАЯ  СИСТЕМА СЧИСЛЕНИЯ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НЕДОСТАТКИ НЕПОЗИЦИОННЫХ СИСТЕМ СЧИСЛЕНИЯ</vt:lpstr>
      <vt:lpstr>ПРИМЕНЕНИЕ НЕПОЗИЦИОННОЙ СИСТЕМЫ СЧИСЛЕНИЯ</vt:lpstr>
      <vt:lpstr>ПОЗИЦИОННЫЕ  СИСТЕМЫ СЧИСЛЕНИЯ</vt:lpstr>
      <vt:lpstr>ПОЗИЦИОННЫЕ  СИСТЕМЫ СЧИСЛЕНИЯ</vt:lpstr>
      <vt:lpstr>ПОЗИЦИОННЫЕ  СИСТЕМЫ СЧИСЛЕНИЯ</vt:lpstr>
      <vt:lpstr>Слайд 27</vt:lpstr>
      <vt:lpstr>Слайд 28</vt:lpstr>
      <vt:lpstr>Слайд 29</vt:lpstr>
      <vt:lpstr>Слайд 30</vt:lpstr>
      <vt:lpstr>ПОЗИЦИОННАЯ СИСТЕМА СЧИСЛЕНИЯ НА ПРИМЕРЕ ДЕСЯТИЧНОЙ СИСТЕМЫ СЧИСЛЕНИЯ</vt:lpstr>
      <vt:lpstr>Каждая цифра несет двойную нагрузку:    1.Собственное значение    2.Место, которое оно занимает в записи числа (разряд)  1111=1*103 + 1*102 + 1*101 + 1*100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ОБЩИЕ ХАРАКТЕРИСТИКИ ВСЕХ ПОЗИЦИОННЫХ СИСТЕМ СЧИСЛЕНИЯ</vt:lpstr>
      <vt:lpstr>Слайд 46</vt:lpstr>
      <vt:lpstr>Слайд 47</vt:lpstr>
      <vt:lpstr>Слайд 48</vt:lpstr>
      <vt:lpstr>Слайд 49</vt:lpstr>
      <vt:lpstr>Слайд 50</vt:lpstr>
      <vt:lpstr>ПЕРЕВОД ЧИСЕЛ ИЗ ОДНОЙ СИСТЕМЫ СЧИСЛЕНИЯ В ДРУГУЮ СИСТЕМУ СЧИСЛЕНИЯ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  <vt:lpstr>Если целая часть &lt; 0</vt:lpstr>
      <vt:lpstr>Слайд 65</vt:lpstr>
      <vt:lpstr>Если целая часть &gt; 0</vt:lpstr>
      <vt:lpstr>Слайд 67</vt:lpstr>
      <vt:lpstr>Слайд 68</vt:lpstr>
      <vt:lpstr>ПЕРЕВОД ДРОБНЫХ ЧИСЕЛ  ИЗ ЛЮБОЙ СИСТЕМЫ СЧИСЛЕНИЯ В ДЕСЯТИЧНУЮ СИСТЕМУ СЧИСЛЕНИЯ</vt:lpstr>
      <vt:lpstr>Слайд 70</vt:lpstr>
      <vt:lpstr> Перевести число 0.5648 из восьмеричной системы счисления в десятичную систему счисления 0.5688  А10 </vt:lpstr>
      <vt:lpstr>ПЕРЕВОД  ДВОИЧНОЙ ДРОБИ  В ВОСЬМИРЕЧНУЮ  И ШЕСТНАДЦАТЕРИЧНУЮ  СИСТЕМЫ СЧИСЛЕНИЯ</vt:lpstr>
      <vt:lpstr>Перевести  1101111001.11012  А8 </vt:lpstr>
      <vt:lpstr>Перевести   11111111011.1001112  А16</vt:lpstr>
      <vt:lpstr>Слайд 75</vt:lpstr>
      <vt:lpstr>Слайд 76</vt:lpstr>
      <vt:lpstr>Слайд 77</vt:lpstr>
      <vt:lpstr>Слайд 78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СЧИСЛЕНИЯ</dc:title>
  <dc:creator>Яхина МА</dc:creator>
  <cp:lastModifiedBy>Tata</cp:lastModifiedBy>
  <cp:revision>44</cp:revision>
  <dcterms:created xsi:type="dcterms:W3CDTF">2006-02-01T07:30:05Z</dcterms:created>
  <dcterms:modified xsi:type="dcterms:W3CDTF">2014-04-02T18:52:49Z</dcterms:modified>
</cp:coreProperties>
</file>