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6" r:id="rId3"/>
    <p:sldId id="273" r:id="rId4"/>
    <p:sldId id="258" r:id="rId5"/>
    <p:sldId id="259" r:id="rId6"/>
    <p:sldId id="263" r:id="rId7"/>
    <p:sldId id="260" r:id="rId8"/>
    <p:sldId id="275" r:id="rId9"/>
    <p:sldId id="261" r:id="rId10"/>
    <p:sldId id="262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6" r:id="rId20"/>
    <p:sldId id="27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312B8-4520-48C7-A98C-288E8FE426AC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3E1F3E-CC86-4200-AFA3-49525208501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FAD86F-0E6C-48ED-B1F7-6E1B97C84A19}" type="slidenum">
              <a:rPr lang="ru-RU" smtClean="0"/>
              <a:pPr>
                <a:defRPr/>
              </a:pPr>
              <a:t>1</a:t>
            </a:fld>
            <a:endParaRPr lang="ru-RU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e-BY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96BF7F-A640-49E0-AE24-E8C0E5EC9DCE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A58A33-7067-403A-8F5C-9537210721D0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8948D0-D3F4-4496-A88F-08394DC8DE89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F5FA328-0FC6-4B9E-86F0-D567CF74BE0F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7CF19C-9804-4619-89BE-735E5D3B39E3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A44FD6-BB1E-4736-BCD7-7C19AE0CF278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98B3E3-8F80-494F-B68E-255CF03BC6F4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3FB2F7-F3A3-404E-BB89-2DB6BC61EFDA}" type="slidenum">
              <a:rPr lang="ru-RU" smtClean="0"/>
              <a:pPr/>
              <a:t>19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E97FA0-8A6D-4D30-B469-F1AD88E5D839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CB6EF6-1F87-4961-808B-C8E39D5FB36C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6E532F-C361-432D-91DF-F36666DC35F0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DC899F-95E9-402D-9864-E10CAF5A5833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AA20D-D5F4-43E5-B52B-EF68C83119E4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75FFD87-7240-45B5-8007-0F2DE305F805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691D62-99E7-4B04-B5D2-FFC0E404E6B0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A31D4B-0B02-43F7-956C-D00D0C00C7E0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341E-C246-45A1-8D7B-915D1BFAB73E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0656-2518-40FB-831F-ED62048D06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341E-C246-45A1-8D7B-915D1BFAB73E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0656-2518-40FB-831F-ED62048D06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341E-C246-45A1-8D7B-915D1BFAB73E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0656-2518-40FB-831F-ED62048D06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0A341-4154-45AA-A7B9-C72B258C3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341E-C246-45A1-8D7B-915D1BFAB73E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0656-2518-40FB-831F-ED62048D06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341E-C246-45A1-8D7B-915D1BFAB73E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0656-2518-40FB-831F-ED62048D06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341E-C246-45A1-8D7B-915D1BFAB73E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0656-2518-40FB-831F-ED62048D06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341E-C246-45A1-8D7B-915D1BFAB73E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0656-2518-40FB-831F-ED62048D06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341E-C246-45A1-8D7B-915D1BFAB73E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0656-2518-40FB-831F-ED62048D06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341E-C246-45A1-8D7B-915D1BFAB73E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0656-2518-40FB-831F-ED62048D06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341E-C246-45A1-8D7B-915D1BFAB73E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0656-2518-40FB-831F-ED62048D06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341E-C246-45A1-8D7B-915D1BFAB73E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0656-2518-40FB-831F-ED62048D06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email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E341E-C246-45A1-8D7B-915D1BFAB73E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50656-2518-40FB-831F-ED62048D06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jpeg"/><Relationship Id="rId4" Type="http://schemas.openxmlformats.org/officeDocument/2006/relationships/slide" Target="slide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1196752"/>
            <a:ext cx="9144000" cy="1630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ПОСТРОЕНИЯ ЦИРКУЛЕМ И ЛИНЕЙКОЙ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356992"/>
            <a:ext cx="914400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ПРИМЕРЫ ЗАДАЧ НА ПОСТРОЕНИЕ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7704" y="260648"/>
            <a:ext cx="5256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Bookman Old Style" pitchFamily="18" charset="0"/>
              </a:rPr>
              <a:t>Урок математики в 7 классе</a:t>
            </a:r>
            <a:endParaRPr lang="ru-RU" sz="2000" b="1" dirty="0">
              <a:latin typeface="Bookman Old Style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1840" y="4509120"/>
            <a:ext cx="5400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Bookman Old Style" pitchFamily="18" charset="0"/>
              </a:rPr>
              <a:t>Городецкая Татьяна Владимировна</a:t>
            </a:r>
          </a:p>
          <a:p>
            <a:pPr algn="ctr"/>
            <a:r>
              <a:rPr lang="ru-RU" sz="2000" b="1" dirty="0">
                <a:latin typeface="Bookman Old Style" pitchFamily="18" charset="0"/>
              </a:rPr>
              <a:t>у</a:t>
            </a:r>
            <a:r>
              <a:rPr lang="ru-RU" sz="2000" b="1" dirty="0" smtClean="0">
                <a:latin typeface="Bookman Old Style" pitchFamily="18" charset="0"/>
              </a:rPr>
              <a:t>читель математики </a:t>
            </a:r>
          </a:p>
          <a:p>
            <a:pPr algn="ctr"/>
            <a:r>
              <a:rPr lang="ru-RU" sz="2000" b="1" dirty="0" smtClean="0">
                <a:latin typeface="Bookman Old Style" pitchFamily="18" charset="0"/>
              </a:rPr>
              <a:t>МКОУ </a:t>
            </a:r>
            <a:r>
              <a:rPr lang="ru-RU" sz="2000" b="1" dirty="0" err="1" smtClean="0">
                <a:latin typeface="Bookman Old Style" pitchFamily="18" charset="0"/>
              </a:rPr>
              <a:t>Абрамовской</a:t>
            </a:r>
            <a:r>
              <a:rPr lang="ru-RU" sz="2000" b="1" dirty="0" smtClean="0">
                <a:latin typeface="Bookman Old Style" pitchFamily="18" charset="0"/>
              </a:rPr>
              <a:t> ООШ</a:t>
            </a:r>
          </a:p>
          <a:p>
            <a:pPr algn="ctr"/>
            <a:r>
              <a:rPr lang="ru-RU" sz="2000" b="1" dirty="0">
                <a:latin typeface="Bookman Old Style" pitchFamily="18" charset="0"/>
              </a:rPr>
              <a:t>с</a:t>
            </a:r>
            <a:r>
              <a:rPr lang="ru-RU" sz="2000" b="1" dirty="0" smtClean="0">
                <a:latin typeface="Bookman Old Style" pitchFamily="18" charset="0"/>
              </a:rPr>
              <a:t>. Абрамовка </a:t>
            </a:r>
            <a:r>
              <a:rPr lang="ru-RU" sz="2000" b="1" dirty="0" err="1" smtClean="0">
                <a:latin typeface="Bookman Old Style" pitchFamily="18" charset="0"/>
              </a:rPr>
              <a:t>Таловский</a:t>
            </a:r>
            <a:r>
              <a:rPr lang="ru-RU" sz="2000" b="1" dirty="0" smtClean="0">
                <a:latin typeface="Bookman Old Style" pitchFamily="18" charset="0"/>
              </a:rPr>
              <a:t> район </a:t>
            </a:r>
          </a:p>
          <a:p>
            <a:pPr algn="ctr"/>
            <a:r>
              <a:rPr lang="ru-RU" sz="2000" b="1" dirty="0" smtClean="0">
                <a:latin typeface="Bookman Old Style" pitchFamily="18" charset="0"/>
              </a:rPr>
              <a:t>Воронежская область</a:t>
            </a:r>
            <a:endParaRPr lang="ru-RU" sz="2000" b="1" dirty="0">
              <a:latin typeface="Bookman Old Style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91580" y="764705"/>
            <a:ext cx="756084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ru-RU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ЗАДАЧИ НА ПОСТРОЕНИЕ</a:t>
            </a:r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:</a:t>
            </a:r>
          </a:p>
          <a:p>
            <a:pPr marL="457200" indent="-457200" algn="ctr">
              <a:defRPr/>
            </a:pPr>
            <a:endParaRPr lang="ru-RU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marL="457200" indent="-457200" algn="ctr">
              <a:defRPr/>
            </a:pPr>
            <a:endPara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построить угол, равный данному</a:t>
            </a:r>
            <a:r>
              <a:rPr lang="ru-RU" sz="24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;</a:t>
            </a:r>
          </a:p>
          <a:p>
            <a:pPr marL="457200" indent="-457200">
              <a:defRPr/>
            </a:pPr>
            <a:endParaRPr lang="ru-RU" sz="2400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через данную точку провести прямую, </a:t>
            </a:r>
            <a:r>
              <a:rPr lang="ru-RU" sz="24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перпендикулярную </a:t>
            </a:r>
            <a:r>
              <a:rPr lang="ru-RU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 данной прямой</a:t>
            </a:r>
            <a:r>
              <a:rPr lang="ru-RU" sz="24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;</a:t>
            </a:r>
          </a:p>
          <a:p>
            <a:pPr marL="457200" indent="-457200">
              <a:defRPr/>
            </a:pPr>
            <a:endParaRPr lang="ru-RU" sz="2400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разделить данный отрезок пополам</a:t>
            </a:r>
            <a:r>
              <a:rPr lang="ru-RU" sz="24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;</a:t>
            </a:r>
          </a:p>
          <a:p>
            <a:pPr marL="457200" indent="-457200">
              <a:defRPr/>
            </a:pPr>
            <a:endParaRPr lang="ru-RU" sz="2400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и др.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708275"/>
            <a:ext cx="91440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ПОСТРОЕНИЕ УГЛА, РАВНОГО ДАННОМУ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187325"/>
            <a:ext cx="91424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defRPr/>
            </a:pPr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ЗАДАЧА 2:</a:t>
            </a:r>
            <a:endPara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marL="457200" indent="-457200" algn="ctr">
              <a:defRPr/>
            </a:pPr>
            <a:r>
              <a:rPr lang="ru-RU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Отложить от данного луча угол, равный данному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10800000" flipV="1">
            <a:off x="1660525" y="2706688"/>
            <a:ext cx="2439988" cy="14509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449388" y="4191000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/>
              <a:t>А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698750" y="4157663"/>
            <a:ext cx="3270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/>
              <a:t>В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684838" y="4151313"/>
            <a:ext cx="3270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/>
              <a:t>О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8205788" y="4151313"/>
            <a:ext cx="3270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/>
              <a:t>М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588" y="1122363"/>
            <a:ext cx="91424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defRPr/>
            </a:pPr>
            <a:r>
              <a:rPr lang="ru-RU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РЕШЕНИЕ:</a:t>
            </a:r>
          </a:p>
        </p:txBody>
      </p:sp>
      <p:sp>
        <p:nvSpPr>
          <p:cNvPr id="18" name="Овал 17"/>
          <p:cNvSpPr/>
          <p:nvPr/>
        </p:nvSpPr>
        <p:spPr>
          <a:xfrm>
            <a:off x="539750" y="3038475"/>
            <a:ext cx="2159000" cy="2262188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444750" y="3140075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/>
              <a:t>С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V="1">
            <a:off x="1660525" y="4157663"/>
            <a:ext cx="255111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endCxn id="18" idx="6"/>
          </p:cNvCxnSpPr>
          <p:nvPr/>
        </p:nvCxnSpPr>
        <p:spPr>
          <a:xfrm rot="16200000" flipH="1">
            <a:off x="2352675" y="3824288"/>
            <a:ext cx="536575" cy="1555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Овал 41"/>
          <p:cNvSpPr/>
          <p:nvPr/>
        </p:nvSpPr>
        <p:spPr>
          <a:xfrm>
            <a:off x="4789488" y="3038475"/>
            <a:ext cx="2159000" cy="2262188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6908800" y="4149725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D</a:t>
            </a:r>
            <a:endParaRPr lang="ru-RU" sz="2200"/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6692900" y="3141663"/>
            <a:ext cx="3270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E</a:t>
            </a:r>
            <a:endParaRPr lang="ru-RU" sz="220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5854700" y="4149725"/>
            <a:ext cx="2678113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16200000" flipH="1">
            <a:off x="6602413" y="3824288"/>
            <a:ext cx="536575" cy="1555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Овал 46"/>
          <p:cNvSpPr/>
          <p:nvPr/>
        </p:nvSpPr>
        <p:spPr>
          <a:xfrm>
            <a:off x="6388100" y="3633788"/>
            <a:ext cx="1063625" cy="1069975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49" name="Прямая соединительная линия 48"/>
          <p:cNvCxnSpPr>
            <a:stCxn id="15" idx="0"/>
          </p:cNvCxnSpPr>
          <p:nvPr/>
        </p:nvCxnSpPr>
        <p:spPr>
          <a:xfrm rot="5400000" flipH="1" flipV="1">
            <a:off x="6324600" y="2590800"/>
            <a:ext cx="1084263" cy="203676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Блок-схема: узел 10"/>
          <p:cNvSpPr/>
          <p:nvPr/>
        </p:nvSpPr>
        <p:spPr>
          <a:xfrm rot="4651668">
            <a:off x="5834063" y="4129088"/>
            <a:ext cx="46037" cy="46037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14" grpId="0"/>
      <p:bldP spid="15" grpId="0"/>
      <p:bldP spid="16" grpId="0"/>
      <p:bldP spid="17" grpId="0"/>
      <p:bldP spid="18" grpId="0" animBg="1"/>
      <p:bldP spid="29" grpId="0"/>
      <p:bldP spid="42" grpId="0" animBg="1"/>
      <p:bldP spid="43" grpId="0"/>
      <p:bldP spid="48" grpId="0"/>
      <p:bldP spid="47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708275"/>
            <a:ext cx="91440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ПОСТРОЕНИЕ БИССЕКТРИСЫ УГЛА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Овал 41"/>
          <p:cNvSpPr/>
          <p:nvPr/>
        </p:nvSpPr>
        <p:spPr>
          <a:xfrm>
            <a:off x="3492500" y="4046538"/>
            <a:ext cx="2159000" cy="2262187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58" name="Прямая соединительная линия 57"/>
          <p:cNvCxnSpPr>
            <a:stCxn id="34" idx="2"/>
            <a:endCxn id="52" idx="6"/>
          </p:cNvCxnSpPr>
          <p:nvPr/>
        </p:nvCxnSpPr>
        <p:spPr>
          <a:xfrm rot="16200000" flipV="1">
            <a:off x="4337843" y="3393282"/>
            <a:ext cx="1204913" cy="7493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endCxn id="52" idx="1"/>
          </p:cNvCxnSpPr>
          <p:nvPr/>
        </p:nvCxnSpPr>
        <p:spPr>
          <a:xfrm rot="5400000" flipH="1" flipV="1">
            <a:off x="3571875" y="3371850"/>
            <a:ext cx="1249363" cy="75406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3201988" y="3776663"/>
            <a:ext cx="271145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Дуга 49"/>
          <p:cNvSpPr/>
          <p:nvPr/>
        </p:nvSpPr>
        <p:spPr>
          <a:xfrm rot="16200000">
            <a:off x="3890963" y="2870200"/>
            <a:ext cx="2863850" cy="3006725"/>
          </a:xfrm>
          <a:prstGeom prst="arc">
            <a:avLst>
              <a:gd name="adj1" fmla="val 16200268"/>
              <a:gd name="adj2" fmla="val 20656729"/>
            </a:avLst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Дуга 37"/>
          <p:cNvSpPr/>
          <p:nvPr/>
        </p:nvSpPr>
        <p:spPr>
          <a:xfrm rot="16200000">
            <a:off x="2387601" y="2870200"/>
            <a:ext cx="2863850" cy="3006725"/>
          </a:xfrm>
          <a:prstGeom prst="arc">
            <a:avLst>
              <a:gd name="adj1" fmla="val 948781"/>
              <a:gd name="adj2" fmla="val 5389067"/>
            </a:avLst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5" name="Прямая соединительная линия 34"/>
          <p:cNvCxnSpPr>
            <a:stCxn id="33" idx="2"/>
            <a:endCxn id="34" idx="1"/>
          </p:cNvCxnSpPr>
          <p:nvPr/>
        </p:nvCxnSpPr>
        <p:spPr>
          <a:xfrm rot="16200000" flipH="1">
            <a:off x="4574381" y="3615532"/>
            <a:ext cx="3175" cy="15128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187325"/>
            <a:ext cx="91424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defRPr/>
            </a:pPr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ЗАДАЧА 3:</a:t>
            </a:r>
            <a:endPara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marL="457200" indent="-457200" algn="ctr">
              <a:defRPr/>
            </a:pPr>
            <a:r>
              <a:rPr lang="ru-RU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Построить биссектрису данного угла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387850" y="5159375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/>
              <a:t>А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588" y="1122363"/>
            <a:ext cx="91424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defRPr/>
            </a:pPr>
            <a:r>
              <a:rPr lang="ru-RU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РЕШЕНИЕ: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4527550" y="3675063"/>
            <a:ext cx="1514475" cy="145415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>
            <a:stCxn id="15" idx="0"/>
          </p:cNvCxnSpPr>
          <p:nvPr/>
        </p:nvCxnSpPr>
        <p:spPr>
          <a:xfrm rot="16200000" flipV="1">
            <a:off x="3084513" y="3692525"/>
            <a:ext cx="1514475" cy="141922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Блок-схема: узел 10"/>
          <p:cNvSpPr/>
          <p:nvPr/>
        </p:nvSpPr>
        <p:spPr>
          <a:xfrm rot="4651668">
            <a:off x="4537075" y="5137150"/>
            <a:ext cx="46038" cy="46038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381375" y="4151313"/>
            <a:ext cx="3270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/>
              <a:t>В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364163" y="4149725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/>
              <a:t>С</a:t>
            </a:r>
          </a:p>
        </p:txBody>
      </p:sp>
      <p:sp>
        <p:nvSpPr>
          <p:cNvPr id="33" name="Блок-схема: узел 32"/>
          <p:cNvSpPr/>
          <p:nvPr/>
        </p:nvSpPr>
        <p:spPr>
          <a:xfrm rot="4651668">
            <a:off x="3802063" y="4368800"/>
            <a:ext cx="46038" cy="46037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Блок-схема: узел 33"/>
          <p:cNvSpPr/>
          <p:nvPr/>
        </p:nvSpPr>
        <p:spPr>
          <a:xfrm rot="4651668">
            <a:off x="5295900" y="4368800"/>
            <a:ext cx="46038" cy="46038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4500563" y="2686050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/>
              <a:t>Е</a:t>
            </a:r>
          </a:p>
        </p:txBody>
      </p:sp>
      <p:sp>
        <p:nvSpPr>
          <p:cNvPr id="52" name="Блок-схема: узел 51"/>
          <p:cNvSpPr/>
          <p:nvPr/>
        </p:nvSpPr>
        <p:spPr>
          <a:xfrm rot="4651668">
            <a:off x="4538663" y="3121025"/>
            <a:ext cx="46038" cy="46037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3" grpId="0"/>
      <p:bldP spid="15" grpId="0"/>
      <p:bldP spid="17" grpId="0"/>
      <p:bldP spid="11" grpId="0" animBg="1"/>
      <p:bldP spid="31" grpId="0"/>
      <p:bldP spid="32" grpId="0"/>
      <p:bldP spid="33" grpId="0" animBg="1"/>
      <p:bldP spid="34" grpId="0" animBg="1"/>
      <p:bldP spid="51" grpId="0"/>
      <p:bldP spid="5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708275"/>
            <a:ext cx="91440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ПОСТРОЕНИЕ ПЕРПЕНДИКУЛЯРНЫХ ПРЯМЫХ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Прямая соединительная линия 57"/>
          <p:cNvCxnSpPr>
            <a:stCxn id="34" idx="2"/>
            <a:endCxn id="52" idx="6"/>
          </p:cNvCxnSpPr>
          <p:nvPr/>
        </p:nvCxnSpPr>
        <p:spPr>
          <a:xfrm rot="16200000" flipV="1">
            <a:off x="4337843" y="3393282"/>
            <a:ext cx="1204913" cy="7493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endCxn id="52" idx="1"/>
          </p:cNvCxnSpPr>
          <p:nvPr/>
        </p:nvCxnSpPr>
        <p:spPr>
          <a:xfrm rot="5400000" flipH="1" flipV="1">
            <a:off x="3571875" y="3371850"/>
            <a:ext cx="1249363" cy="75406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16200000" flipH="1">
            <a:off x="2581276" y="4397375"/>
            <a:ext cx="3960812" cy="793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Дуга 49"/>
          <p:cNvSpPr/>
          <p:nvPr/>
        </p:nvSpPr>
        <p:spPr>
          <a:xfrm rot="16200000">
            <a:off x="3890963" y="2870200"/>
            <a:ext cx="2863850" cy="3006725"/>
          </a:xfrm>
          <a:prstGeom prst="arc">
            <a:avLst>
              <a:gd name="adj1" fmla="val 11925359"/>
              <a:gd name="adj2" fmla="val 20656729"/>
            </a:avLst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Дуга 37"/>
          <p:cNvSpPr/>
          <p:nvPr/>
        </p:nvSpPr>
        <p:spPr>
          <a:xfrm rot="16200000">
            <a:off x="2387601" y="2870200"/>
            <a:ext cx="2863850" cy="3006725"/>
          </a:xfrm>
          <a:prstGeom prst="arc">
            <a:avLst>
              <a:gd name="adj1" fmla="val 948781"/>
              <a:gd name="adj2" fmla="val 9719081"/>
            </a:avLst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V="1">
            <a:off x="3132138" y="4373563"/>
            <a:ext cx="287972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187325"/>
            <a:ext cx="9142413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defRPr/>
            </a:pPr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ЗАДАЧА 4:</a:t>
            </a:r>
            <a:endPara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marL="457200" indent="-457200" algn="ctr">
              <a:defRPr/>
            </a:pPr>
            <a:r>
              <a:rPr lang="ru-RU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Даны прямая и точка на ней. Построить прямую, проходящую через данную точку и перпендикулярную к данной прямой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500563" y="5662613"/>
            <a:ext cx="3270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Q</a:t>
            </a:r>
            <a:endParaRPr lang="ru-RU" sz="220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588" y="1773238"/>
            <a:ext cx="91424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defRPr/>
            </a:pPr>
            <a:r>
              <a:rPr lang="ru-RU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РЕШЕНИЕ:</a:t>
            </a:r>
          </a:p>
        </p:txBody>
      </p:sp>
      <p:sp>
        <p:nvSpPr>
          <p:cNvPr id="11" name="Блок-схема: узел 10"/>
          <p:cNvSpPr/>
          <p:nvPr/>
        </p:nvSpPr>
        <p:spPr>
          <a:xfrm rot="4651668">
            <a:off x="4537075" y="5594350"/>
            <a:ext cx="46038" cy="46038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492500" y="4006850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A</a:t>
            </a:r>
            <a:endParaRPr lang="ru-RU" sz="2200"/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292725" y="4006850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B</a:t>
            </a:r>
            <a:endParaRPr lang="ru-RU" sz="2200"/>
          </a:p>
        </p:txBody>
      </p:sp>
      <p:sp>
        <p:nvSpPr>
          <p:cNvPr id="33" name="Блок-схема: узел 32"/>
          <p:cNvSpPr/>
          <p:nvPr/>
        </p:nvSpPr>
        <p:spPr>
          <a:xfrm rot="4651668">
            <a:off x="3802063" y="4368800"/>
            <a:ext cx="46038" cy="46037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Блок-схема: узел 33"/>
          <p:cNvSpPr/>
          <p:nvPr/>
        </p:nvSpPr>
        <p:spPr>
          <a:xfrm rot="4651668">
            <a:off x="5295900" y="4368800"/>
            <a:ext cx="46038" cy="46038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4500563" y="2686050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P</a:t>
            </a:r>
            <a:endParaRPr lang="ru-RU" sz="2200"/>
          </a:p>
        </p:txBody>
      </p:sp>
      <p:sp>
        <p:nvSpPr>
          <p:cNvPr id="52" name="Блок-схема: узел 51"/>
          <p:cNvSpPr/>
          <p:nvPr/>
        </p:nvSpPr>
        <p:spPr>
          <a:xfrm rot="4651668">
            <a:off x="4538663" y="3121025"/>
            <a:ext cx="46038" cy="46037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Блок-схема: узел 25"/>
          <p:cNvSpPr/>
          <p:nvPr/>
        </p:nvSpPr>
        <p:spPr>
          <a:xfrm rot="4651668">
            <a:off x="4537075" y="4349750"/>
            <a:ext cx="46038" cy="46038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500563" y="4005263"/>
            <a:ext cx="3270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M</a:t>
            </a:r>
            <a:endParaRPr lang="ru-RU" sz="220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rot="16200000" flipH="1">
            <a:off x="4139407" y="4372769"/>
            <a:ext cx="1444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6200000" flipH="1">
            <a:off x="4860132" y="4372769"/>
            <a:ext cx="1444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5795963" y="4294188"/>
            <a:ext cx="3270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a</a:t>
            </a:r>
            <a:endParaRPr lang="ru-RU" sz="22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  <p:bldP spid="17" grpId="0"/>
      <p:bldP spid="11" grpId="0" animBg="1"/>
      <p:bldP spid="31" grpId="0"/>
      <p:bldP spid="32" grpId="0"/>
      <p:bldP spid="33" grpId="0" animBg="1"/>
      <p:bldP spid="34" grpId="0" animBg="1"/>
      <p:bldP spid="51" grpId="0"/>
      <p:bldP spid="52" grpId="0" animBg="1"/>
      <p:bldP spid="26" grpId="0" animBg="1"/>
      <p:bldP spid="28" grpId="0"/>
      <p:bldP spid="4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708275"/>
            <a:ext cx="91440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ПОСТРОЕНИЕ СЕРЕДИНЫ ОТРЕЗКА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Прямая соединительная линия 35"/>
          <p:cNvCxnSpPr/>
          <p:nvPr/>
        </p:nvCxnSpPr>
        <p:spPr>
          <a:xfrm rot="16200000" flipH="1" flipV="1">
            <a:off x="4335463" y="4338638"/>
            <a:ext cx="1249362" cy="7540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 flipV="1">
            <a:off x="3613944" y="4321969"/>
            <a:ext cx="1204912" cy="7493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16200000" flipV="1">
            <a:off x="4362450" y="3105151"/>
            <a:ext cx="1203325" cy="7493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3596481" y="3083720"/>
            <a:ext cx="1247775" cy="7540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16200000" flipH="1">
            <a:off x="2605881" y="4109244"/>
            <a:ext cx="3959225" cy="793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Дуга 49"/>
          <p:cNvSpPr/>
          <p:nvPr/>
        </p:nvSpPr>
        <p:spPr>
          <a:xfrm rot="16200000">
            <a:off x="3914776" y="2581275"/>
            <a:ext cx="2863850" cy="3006725"/>
          </a:xfrm>
          <a:prstGeom prst="arc">
            <a:avLst>
              <a:gd name="adj1" fmla="val 11925359"/>
              <a:gd name="adj2" fmla="val 20656729"/>
            </a:avLst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Дуга 37"/>
          <p:cNvSpPr/>
          <p:nvPr/>
        </p:nvSpPr>
        <p:spPr>
          <a:xfrm rot="16200000">
            <a:off x="2411413" y="2581275"/>
            <a:ext cx="2863850" cy="3006725"/>
          </a:xfrm>
          <a:prstGeom prst="arc">
            <a:avLst>
              <a:gd name="adj1" fmla="val 948781"/>
              <a:gd name="adj2" fmla="val 9719081"/>
            </a:avLst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V="1">
            <a:off x="3155950" y="4084638"/>
            <a:ext cx="287972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187325"/>
            <a:ext cx="91424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defRPr/>
            </a:pPr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ЗАДАЧА 5:</a:t>
            </a:r>
            <a:endPara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marL="457200" indent="-457200" algn="ctr">
              <a:defRPr/>
            </a:pPr>
            <a:r>
              <a:rPr lang="ru-RU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Построить середину данного отрезка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524375" y="5375275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Q</a:t>
            </a:r>
            <a:endParaRPr lang="ru-RU" sz="220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588" y="1125538"/>
            <a:ext cx="91424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defRPr/>
            </a:pPr>
            <a:r>
              <a:rPr lang="ru-RU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РЕШЕНИЕ:</a:t>
            </a:r>
          </a:p>
        </p:txBody>
      </p:sp>
      <p:sp>
        <p:nvSpPr>
          <p:cNvPr id="11" name="Блок-схема: узел 10"/>
          <p:cNvSpPr/>
          <p:nvPr/>
        </p:nvSpPr>
        <p:spPr>
          <a:xfrm rot="4651668">
            <a:off x="4560888" y="5305425"/>
            <a:ext cx="46038" cy="46037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516313" y="3719513"/>
            <a:ext cx="3270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A</a:t>
            </a:r>
            <a:endParaRPr lang="ru-RU" sz="2200"/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316538" y="3719513"/>
            <a:ext cx="3270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B</a:t>
            </a:r>
            <a:endParaRPr lang="ru-RU" sz="2200"/>
          </a:p>
        </p:txBody>
      </p:sp>
      <p:sp>
        <p:nvSpPr>
          <p:cNvPr id="33" name="Блок-схема: узел 32"/>
          <p:cNvSpPr/>
          <p:nvPr/>
        </p:nvSpPr>
        <p:spPr>
          <a:xfrm rot="4651668">
            <a:off x="3825875" y="4081463"/>
            <a:ext cx="46037" cy="46038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Блок-схема: узел 33"/>
          <p:cNvSpPr/>
          <p:nvPr/>
        </p:nvSpPr>
        <p:spPr>
          <a:xfrm rot="4651668">
            <a:off x="5319713" y="4081463"/>
            <a:ext cx="46037" cy="46037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4524375" y="2397125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P</a:t>
            </a:r>
            <a:endParaRPr lang="ru-RU" sz="2200"/>
          </a:p>
        </p:txBody>
      </p:sp>
      <p:sp>
        <p:nvSpPr>
          <p:cNvPr id="52" name="Блок-схема: узел 51"/>
          <p:cNvSpPr/>
          <p:nvPr/>
        </p:nvSpPr>
        <p:spPr>
          <a:xfrm rot="4651668">
            <a:off x="4562475" y="2832100"/>
            <a:ext cx="46038" cy="46038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Блок-схема: узел 25"/>
          <p:cNvSpPr/>
          <p:nvPr/>
        </p:nvSpPr>
        <p:spPr>
          <a:xfrm rot="4651668">
            <a:off x="4560888" y="4062413"/>
            <a:ext cx="46037" cy="46037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524375" y="3716338"/>
            <a:ext cx="3270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O</a:t>
            </a:r>
            <a:endParaRPr lang="ru-RU" sz="22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  <p:bldP spid="17" grpId="0"/>
      <p:bldP spid="11" grpId="0" animBg="1"/>
      <p:bldP spid="31" grpId="0"/>
      <p:bldP spid="32" grpId="0"/>
      <p:bldP spid="33" grpId="0" animBg="1"/>
      <p:bldP spid="34" grpId="0" animBg="1"/>
      <p:bldP spid="51" grpId="0"/>
      <p:bldP spid="52" grpId="0" animBg="1"/>
      <p:bldP spid="26" grpId="0" animBg="1"/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Bookman Old Style" pitchFamily="18" charset="0"/>
              </a:rPr>
              <a:t>Классические задачи древности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1340768"/>
            <a:ext cx="8229600" cy="218598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000" b="1" dirty="0">
                <a:latin typeface="Bookman Old Style" pitchFamily="18" charset="0"/>
              </a:rPr>
              <a:t>Задача </a:t>
            </a:r>
            <a:r>
              <a:rPr lang="ru-RU" sz="2000" b="1" dirty="0">
                <a:latin typeface="Bookman Old Style" pitchFamily="18" charset="0"/>
                <a:hlinkClick r:id="" action="ppaction://noaction"/>
              </a:rPr>
              <a:t>о трисекции угла.  </a:t>
            </a:r>
            <a:r>
              <a:rPr lang="ru-RU" sz="2000" b="1" dirty="0">
                <a:latin typeface="Bookman Old Style" pitchFamily="18" charset="0"/>
              </a:rPr>
              <a:t>Дан угол </a:t>
            </a:r>
            <a:r>
              <a:rPr lang="el-GR" sz="2000" b="1" dirty="0">
                <a:latin typeface="Bookman Old Style" pitchFamily="18" charset="0"/>
                <a:cs typeface="Arial" charset="0"/>
              </a:rPr>
              <a:t>φ</a:t>
            </a:r>
            <a:r>
              <a:rPr lang="ru-RU" sz="2000" b="1" dirty="0">
                <a:latin typeface="Bookman Old Style" pitchFamily="18" charset="0"/>
                <a:cs typeface="Arial" charset="0"/>
              </a:rPr>
              <a:t>.Построить угол, равный трети угла </a:t>
            </a:r>
            <a:r>
              <a:rPr lang="el-GR" sz="2000" b="1" dirty="0">
                <a:latin typeface="Bookman Old Style" pitchFamily="18" charset="0"/>
                <a:cs typeface="Arial" charset="0"/>
              </a:rPr>
              <a:t>φ</a:t>
            </a:r>
            <a:r>
              <a:rPr lang="ru-RU" sz="2000" b="1" dirty="0">
                <a:latin typeface="Bookman Old Style" pitchFamily="18" charset="0"/>
                <a:cs typeface="Arial" charset="0"/>
              </a:rPr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000" b="1" dirty="0" smtClean="0">
                <a:latin typeface="Bookman Old Style" pitchFamily="18" charset="0"/>
              </a:rPr>
              <a:t>Задача </a:t>
            </a:r>
            <a:r>
              <a:rPr lang="ru-RU" sz="2000" b="1" dirty="0" smtClean="0">
                <a:latin typeface="Bookman Old Style" pitchFamily="18" charset="0"/>
                <a:hlinkClick r:id="rId3" action="ppaction://hlinksldjump"/>
              </a:rPr>
              <a:t>о квадратуре круга.</a:t>
            </a:r>
            <a:r>
              <a:rPr lang="ru-RU" sz="2000" b="1" dirty="0" smtClean="0">
                <a:latin typeface="Bookman Old Style" pitchFamily="18" charset="0"/>
              </a:rPr>
              <a:t> Дан круг. Построить квадрат равновеликий этому кругу.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000" b="1" dirty="0" smtClean="0">
                <a:latin typeface="Bookman Old Style" pitchFamily="18" charset="0"/>
                <a:cs typeface="Arial" charset="0"/>
              </a:rPr>
              <a:t>Задача </a:t>
            </a:r>
            <a:r>
              <a:rPr lang="ru-RU" sz="2000" b="1" dirty="0" smtClean="0">
                <a:latin typeface="Bookman Old Style" pitchFamily="18" charset="0"/>
                <a:cs typeface="Arial" charset="0"/>
                <a:hlinkClick r:id="rId4" action="ppaction://hlinksldjump"/>
              </a:rPr>
              <a:t>об удвоении куба</a:t>
            </a:r>
            <a:r>
              <a:rPr lang="ru-RU" sz="2000" b="1" dirty="0" smtClean="0">
                <a:latin typeface="Bookman Old Style" pitchFamily="18" charset="0"/>
                <a:cs typeface="Arial" charset="0"/>
              </a:rPr>
              <a:t>. Дан куб(т.е. дан отрезок, равный ребру куба), объём которого вдвое больше объёма данного</a:t>
            </a:r>
            <a:r>
              <a:rPr lang="ru-RU" sz="1800" b="1" dirty="0" smtClean="0">
                <a:latin typeface="Bookman Old Style" pitchFamily="18" charset="0"/>
                <a:cs typeface="Arial" charset="0"/>
              </a:rPr>
              <a:t> куба. </a:t>
            </a:r>
            <a:endParaRPr lang="el-GR" sz="1800" b="1" dirty="0" smtClean="0">
              <a:latin typeface="Bookman Old Style" pitchFamily="18" charset="0"/>
              <a:cs typeface="Arial" charset="0"/>
            </a:endParaRPr>
          </a:p>
        </p:txBody>
      </p:sp>
      <p:pic>
        <p:nvPicPr>
          <p:cNvPr id="47109" name="Picture 5" descr="25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1331739" y="3284985"/>
            <a:ext cx="6480522" cy="3312368"/>
          </a:xfrm>
          <a:noFill/>
          <a:ln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Bookman Old Style" pitchFamily="18" charset="0"/>
              </a:rPr>
              <a:t>Цели урока:</a:t>
            </a:r>
            <a:endParaRPr lang="ru-RU" sz="36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12776"/>
          </a:xfrm>
        </p:spPr>
        <p:txBody>
          <a:bodyPr>
            <a:normAutofit fontScale="92500" lnSpcReduction="20000"/>
          </a:bodyPr>
          <a:lstStyle/>
          <a:p>
            <a:r>
              <a:rPr lang="ru-RU" sz="2000" b="1" dirty="0" smtClean="0">
                <a:latin typeface="Bookman Old Style" pitchFamily="18" charset="0"/>
              </a:rPr>
              <a:t>Рассмотреть новый класс задач на построение;</a:t>
            </a:r>
          </a:p>
          <a:p>
            <a:pPr>
              <a:buNone/>
            </a:pPr>
            <a:endParaRPr lang="ru-RU" sz="2000" b="1" dirty="0" smtClean="0">
              <a:latin typeface="Bookman Old Style" pitchFamily="18" charset="0"/>
            </a:endParaRPr>
          </a:p>
          <a:p>
            <a:r>
              <a:rPr lang="ru-RU" sz="2000" b="1" dirty="0" smtClean="0">
                <a:latin typeface="Bookman Old Style" pitchFamily="18" charset="0"/>
              </a:rPr>
              <a:t>Рассмотреть примеры задач на построение;</a:t>
            </a:r>
          </a:p>
          <a:p>
            <a:pPr>
              <a:buNone/>
            </a:pPr>
            <a:endParaRPr lang="ru-RU" sz="2000" b="1" dirty="0" smtClean="0">
              <a:latin typeface="Bookman Old Style" pitchFamily="18" charset="0"/>
            </a:endParaRPr>
          </a:p>
          <a:p>
            <a:r>
              <a:rPr lang="ru-RU" sz="2000" b="1" dirty="0" smtClean="0">
                <a:latin typeface="Bookman Old Style" pitchFamily="18" charset="0"/>
              </a:rPr>
              <a:t>Научиться решать такие задачи.</a:t>
            </a:r>
            <a:endParaRPr lang="ru-RU" sz="2000" b="1" dirty="0">
              <a:latin typeface="Bookman Old Style" pitchFamily="18" charset="0"/>
            </a:endParaRPr>
          </a:p>
        </p:txBody>
      </p:sp>
      <p:pic>
        <p:nvPicPr>
          <p:cNvPr id="6" name="Рисунок 5" descr="0_19579_1f5f4f3e_L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203847" y="4005064"/>
            <a:ext cx="2549791" cy="14401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Bookman Old Style" pitchFamily="18" charset="0"/>
              </a:rPr>
              <a:t>Домашнее задание</a:t>
            </a:r>
            <a:endParaRPr lang="ru-RU" sz="40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52736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Bookman Old Style" pitchFamily="18" charset="0"/>
              </a:rPr>
              <a:t>о</a:t>
            </a:r>
            <a:r>
              <a:rPr lang="ru-RU" sz="2000" b="1" dirty="0" smtClean="0">
                <a:latin typeface="Bookman Old Style" pitchFamily="18" charset="0"/>
              </a:rPr>
              <a:t>тветить на вопросы 17 – 21, стр. 50;</a:t>
            </a:r>
          </a:p>
          <a:p>
            <a:r>
              <a:rPr lang="ru-RU" sz="2000" b="1" dirty="0">
                <a:latin typeface="Bookman Old Style" pitchFamily="18" charset="0"/>
              </a:rPr>
              <a:t>р</a:t>
            </a:r>
            <a:r>
              <a:rPr lang="ru-RU" sz="2000" b="1" dirty="0" smtClean="0">
                <a:latin typeface="Bookman Old Style" pitchFamily="18" charset="0"/>
              </a:rPr>
              <a:t>ешить задачи № 153, 154.</a:t>
            </a:r>
            <a:endParaRPr lang="ru-RU" sz="2000" b="1" dirty="0">
              <a:latin typeface="Bookman Old Style" pitchFamily="18" charset="0"/>
            </a:endParaRPr>
          </a:p>
        </p:txBody>
      </p:sp>
      <p:pic>
        <p:nvPicPr>
          <p:cNvPr id="7" name="Рисунок 6" descr="карандаш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1875691">
            <a:off x="6156176" y="2492896"/>
            <a:ext cx="1382554" cy="2880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Оцени себя!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730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>
                <a:latin typeface="Bookman Old Style" pitchFamily="18" charset="0"/>
              </a:rPr>
              <a:t>Верные ответы тестовых заданий:</a:t>
            </a:r>
          </a:p>
          <a:p>
            <a:pPr marL="514350" indent="-514350" algn="ctr">
              <a:buFont typeface="+mj-lt"/>
              <a:buAutoNum type="arabicParenR"/>
            </a:pPr>
            <a:r>
              <a:rPr lang="en-US" sz="2800" b="1" dirty="0">
                <a:latin typeface="Bookman Old Style" pitchFamily="18" charset="0"/>
              </a:rPr>
              <a:t> </a:t>
            </a:r>
            <a:r>
              <a:rPr lang="en-US" sz="2800" b="1" dirty="0" smtClean="0">
                <a:latin typeface="Bookman Old Style" pitchFamily="18" charset="0"/>
              </a:rPr>
              <a:t>b</a:t>
            </a:r>
          </a:p>
          <a:p>
            <a:pPr marL="514350" indent="-514350" algn="ctr">
              <a:buFont typeface="+mj-lt"/>
              <a:buAutoNum type="arabicParenR"/>
            </a:pPr>
            <a:r>
              <a:rPr lang="en-US" sz="2800" b="1" dirty="0">
                <a:latin typeface="Bookman Old Style" pitchFamily="18" charset="0"/>
              </a:rPr>
              <a:t> </a:t>
            </a:r>
            <a:r>
              <a:rPr lang="en-US" sz="2800" b="1" dirty="0" smtClean="0">
                <a:latin typeface="Bookman Old Style" pitchFamily="18" charset="0"/>
              </a:rPr>
              <a:t>b</a:t>
            </a:r>
          </a:p>
          <a:p>
            <a:pPr marL="514350" indent="-514350" algn="ctr">
              <a:buFont typeface="+mj-lt"/>
              <a:buAutoNum type="arabicParenR"/>
            </a:pPr>
            <a:r>
              <a:rPr lang="en-US" sz="2800" b="1" dirty="0">
                <a:latin typeface="Bookman Old Style" pitchFamily="18" charset="0"/>
              </a:rPr>
              <a:t> </a:t>
            </a:r>
            <a:r>
              <a:rPr lang="en-US" sz="2800" b="1" dirty="0" smtClean="0">
                <a:latin typeface="Bookman Old Style" pitchFamily="18" charset="0"/>
              </a:rPr>
              <a:t>a</a:t>
            </a:r>
          </a:p>
          <a:p>
            <a:pPr marL="514350" indent="-514350" algn="ctr">
              <a:buFont typeface="+mj-lt"/>
              <a:buAutoNum type="arabicParenR"/>
            </a:pPr>
            <a:r>
              <a:rPr lang="en-US" sz="2800" b="1" dirty="0">
                <a:latin typeface="Bookman Old Style" pitchFamily="18" charset="0"/>
              </a:rPr>
              <a:t> </a:t>
            </a:r>
            <a:r>
              <a:rPr lang="en-US" sz="2800" b="1" dirty="0" smtClean="0">
                <a:latin typeface="Bookman Old Style" pitchFamily="18" charset="0"/>
              </a:rPr>
              <a:t>b</a:t>
            </a:r>
          </a:p>
          <a:p>
            <a:pPr marL="514350" indent="-514350" algn="ctr">
              <a:buFont typeface="+mj-lt"/>
              <a:buAutoNum type="arabicParenR"/>
            </a:pPr>
            <a:r>
              <a:rPr lang="en-US" sz="2800" b="1" dirty="0">
                <a:latin typeface="Bookman Old Style" pitchFamily="18" charset="0"/>
              </a:rPr>
              <a:t> </a:t>
            </a:r>
            <a:r>
              <a:rPr lang="en-US" sz="2800" b="1" dirty="0" smtClean="0">
                <a:latin typeface="Bookman Old Style" pitchFamily="18" charset="0"/>
              </a:rPr>
              <a:t>a</a:t>
            </a:r>
          </a:p>
          <a:p>
            <a:pPr marL="514350" indent="-514350" algn="ctr">
              <a:buFont typeface="+mj-lt"/>
              <a:buAutoNum type="arabicParenR"/>
            </a:pPr>
            <a:r>
              <a:rPr lang="en-US" sz="2800" b="1" dirty="0">
                <a:latin typeface="Bookman Old Style" pitchFamily="18" charset="0"/>
              </a:rPr>
              <a:t> </a:t>
            </a:r>
            <a:r>
              <a:rPr lang="en-US" sz="2800" b="1" dirty="0" smtClean="0">
                <a:latin typeface="Bookman Old Style" pitchFamily="18" charset="0"/>
              </a:rPr>
              <a:t>a</a:t>
            </a:r>
            <a:endParaRPr lang="ru-RU" sz="28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 rot="10800000">
            <a:off x="611188" y="1412875"/>
            <a:ext cx="80645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>
            <a:off x="638175" y="2592388"/>
            <a:ext cx="350202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Блок-схема: узел 12"/>
          <p:cNvSpPr/>
          <p:nvPr/>
        </p:nvSpPr>
        <p:spPr>
          <a:xfrm rot="4651668">
            <a:off x="4144169" y="2572544"/>
            <a:ext cx="46038" cy="44450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Блок-схема: узел 14"/>
          <p:cNvSpPr/>
          <p:nvPr/>
        </p:nvSpPr>
        <p:spPr>
          <a:xfrm rot="4651668">
            <a:off x="615950" y="2568575"/>
            <a:ext cx="46038" cy="46038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908050" y="4494213"/>
            <a:ext cx="2368550" cy="36353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908050" y="3778250"/>
            <a:ext cx="2368550" cy="715963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47688" y="4286250"/>
            <a:ext cx="32861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/>
              <a:t>О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949575" y="3348038"/>
            <a:ext cx="3270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/>
              <a:t>А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949575" y="4870450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/>
              <a:t>В</a:t>
            </a:r>
          </a:p>
        </p:txBody>
      </p:sp>
      <p:sp>
        <p:nvSpPr>
          <p:cNvPr id="24" name="Блок-схема: узел 23"/>
          <p:cNvSpPr/>
          <p:nvPr/>
        </p:nvSpPr>
        <p:spPr>
          <a:xfrm>
            <a:off x="901700" y="4467225"/>
            <a:ext cx="44450" cy="5397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rot="5400000" flipH="1" flipV="1">
            <a:off x="4460876" y="3617912"/>
            <a:ext cx="1223962" cy="1223963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5684838" y="3617913"/>
            <a:ext cx="2808287" cy="122396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10800000">
            <a:off x="4460875" y="4841875"/>
            <a:ext cx="403225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144963" y="4410075"/>
            <a:ext cx="5381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K</a:t>
            </a:r>
            <a:endParaRPr lang="ru-RU" sz="2200" baseline="-25000"/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502275" y="3186113"/>
            <a:ext cx="53657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L</a:t>
            </a:r>
            <a:endParaRPr lang="ru-RU" sz="2200" baseline="-25000"/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8421688" y="4410075"/>
            <a:ext cx="5429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M</a:t>
            </a:r>
            <a:endParaRPr lang="ru-RU" sz="2200" baseline="-25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21" grpId="0"/>
      <p:bldP spid="22" grpId="0"/>
      <p:bldP spid="23" grpId="0"/>
      <p:bldP spid="24" grpId="0" animBg="1"/>
      <p:bldP spid="33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71550" y="2492375"/>
            <a:ext cx="3582988" cy="358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95263" y="808038"/>
            <a:ext cx="5467350" cy="109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5" name="Picture 2" descr="C:\Users\Intel\Desktop\transportir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751263" y="3716338"/>
            <a:ext cx="4089400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" name="Picture 2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795963" y="174625"/>
            <a:ext cx="3094037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44450"/>
            <a:ext cx="91424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defRPr/>
            </a:pPr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ЗАДАЧА 1:</a:t>
            </a:r>
            <a:endPara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marL="457200" indent="-457200" algn="ctr">
              <a:defRPr/>
            </a:pPr>
            <a:r>
              <a:rPr lang="ru-RU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На данном луче от его начала отложить отрезок, равный данному.</a:t>
            </a:r>
          </a:p>
        </p:txBody>
      </p:sp>
      <p:cxnSp>
        <p:nvCxnSpPr>
          <p:cNvPr id="4" name="Прямая соединительная линия 3"/>
          <p:cNvCxnSpPr>
            <a:endCxn id="6" idx="0"/>
          </p:cNvCxnSpPr>
          <p:nvPr/>
        </p:nvCxnSpPr>
        <p:spPr>
          <a:xfrm rot="10800000" flipV="1">
            <a:off x="3821113" y="3427413"/>
            <a:ext cx="2439987" cy="14509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>
            <a:off x="3622675" y="2638425"/>
            <a:ext cx="108108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Блок-схема: узел 9"/>
          <p:cNvSpPr/>
          <p:nvPr/>
        </p:nvSpPr>
        <p:spPr>
          <a:xfrm rot="4651668">
            <a:off x="4680744" y="2620169"/>
            <a:ext cx="46038" cy="44450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Блок-схема: узел 10"/>
          <p:cNvSpPr/>
          <p:nvPr/>
        </p:nvSpPr>
        <p:spPr>
          <a:xfrm rot="4651668">
            <a:off x="3602038" y="2616200"/>
            <a:ext cx="46038" cy="46037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609975" y="4911725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/>
              <a:t>О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045200" y="2997200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/>
              <a:t>С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452813" y="2638425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/>
              <a:t>А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32313" y="2638425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/>
              <a:t>В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588" y="1382713"/>
            <a:ext cx="91424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defRPr/>
            </a:pPr>
            <a:r>
              <a:rPr lang="ru-RU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РЕШЕНИЕ:</a:t>
            </a:r>
          </a:p>
        </p:txBody>
      </p:sp>
      <p:sp>
        <p:nvSpPr>
          <p:cNvPr id="18" name="Овал 17"/>
          <p:cNvSpPr/>
          <p:nvPr/>
        </p:nvSpPr>
        <p:spPr>
          <a:xfrm>
            <a:off x="2700338" y="3759200"/>
            <a:ext cx="2159000" cy="2262188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Блок-схема: узел 5"/>
          <p:cNvSpPr/>
          <p:nvPr/>
        </p:nvSpPr>
        <p:spPr>
          <a:xfrm rot="4651668">
            <a:off x="3775075" y="4860925"/>
            <a:ext cx="46038" cy="46038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605338" y="3860800"/>
            <a:ext cx="3270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D</a:t>
            </a:r>
            <a:endParaRPr lang="ru-RU" sz="2200"/>
          </a:p>
        </p:txBody>
      </p:sp>
      <p:sp>
        <p:nvSpPr>
          <p:cNvPr id="30" name="Блок-схема: узел 29"/>
          <p:cNvSpPr/>
          <p:nvPr/>
        </p:nvSpPr>
        <p:spPr>
          <a:xfrm rot="4651668">
            <a:off x="4699000" y="4316413"/>
            <a:ext cx="46037" cy="46038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1" name="Прямая соединительная линия 30"/>
          <p:cNvCxnSpPr>
            <a:stCxn id="30" idx="0"/>
            <a:endCxn id="6" idx="0"/>
          </p:cNvCxnSpPr>
          <p:nvPr/>
        </p:nvCxnSpPr>
        <p:spPr>
          <a:xfrm flipH="1">
            <a:off x="3821113" y="4333875"/>
            <a:ext cx="922337" cy="54451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5292080" y="4005064"/>
            <a:ext cx="3707904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>
                <a:latin typeface="Bookman Old Style" pitchFamily="18" charset="0"/>
              </a:rPr>
              <a:t>Построение:</a:t>
            </a:r>
          </a:p>
          <a:p>
            <a:pPr>
              <a:spcBef>
                <a:spcPct val="50000"/>
              </a:spcBef>
            </a:pPr>
            <a:r>
              <a:rPr lang="ru-RU" b="1" dirty="0" smtClean="0">
                <a:latin typeface="Bookman Old Style" pitchFamily="18" charset="0"/>
              </a:rPr>
              <a:t>Шаг 1. Построить окружность с центром О радиусом АВ.</a:t>
            </a:r>
          </a:p>
          <a:p>
            <a:pPr>
              <a:spcBef>
                <a:spcPct val="50000"/>
              </a:spcBef>
            </a:pPr>
            <a:r>
              <a:rPr lang="ru-RU" b="1" dirty="0" smtClean="0">
                <a:latin typeface="Bookman Old Style" pitchFamily="18" charset="0"/>
              </a:rPr>
              <a:t>Шаг 2. Обозначим точку пересечения окружности и луча ОС буквой </a:t>
            </a:r>
            <a:r>
              <a:rPr lang="en-US" b="1" dirty="0" smtClean="0">
                <a:latin typeface="Bookman Old Style" pitchFamily="18" charset="0"/>
              </a:rPr>
              <a:t>D</a:t>
            </a:r>
            <a:r>
              <a:rPr lang="ru-RU" b="1" dirty="0" smtClean="0">
                <a:latin typeface="Bookman Old Style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ru-RU" b="1" dirty="0" smtClean="0">
                <a:latin typeface="Bookman Old Style" pitchFamily="18" charset="0"/>
              </a:rPr>
              <a:t>О</a:t>
            </a:r>
            <a:r>
              <a:rPr lang="en-US" b="1" dirty="0" smtClean="0">
                <a:latin typeface="Bookman Old Style" pitchFamily="18" charset="0"/>
              </a:rPr>
              <a:t>D</a:t>
            </a:r>
            <a:r>
              <a:rPr lang="ru-RU" b="1" dirty="0" smtClean="0">
                <a:latin typeface="Bookman Old Style" pitchFamily="18" charset="0"/>
              </a:rPr>
              <a:t> – искомый отрезок.</a:t>
            </a:r>
            <a:endParaRPr lang="ru-RU" dirty="0">
              <a:latin typeface="Bookman Old Style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1" grpId="0" animBg="1"/>
      <p:bldP spid="13" grpId="0"/>
      <p:bldP spid="14" grpId="0"/>
      <p:bldP spid="15" grpId="0"/>
      <p:bldP spid="16" grpId="0"/>
      <p:bldP spid="17" grpId="0"/>
      <p:bldP spid="18" grpId="0" animBg="1"/>
      <p:bldP spid="6" grpId="0" animBg="1"/>
      <p:bldP spid="29" grpId="0"/>
      <p:bldP spid="30" grpId="0" animBg="1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195513" y="765175"/>
            <a:ext cx="4679950" cy="863600"/>
          </a:xfrm>
          <a:prstGeom prst="rect">
            <a:avLst/>
          </a:prstGeom>
          <a:solidFill>
            <a:srgbClr val="FFCC99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641600" y="2276475"/>
            <a:ext cx="36195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</a:rPr>
              <a:t>Схема решения задач на построение</a:t>
            </a:r>
            <a:endParaRPr lang="ru-RU" sz="2800" dirty="0" smtClean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971600" y="1772816"/>
            <a:ext cx="7561263" cy="3970318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b="1" dirty="0" smtClean="0">
                <a:latin typeface="Bookman Old Style" pitchFamily="18" charset="0"/>
              </a:rPr>
              <a:t>Анализ (чертят рисунок </a:t>
            </a:r>
            <a:r>
              <a:rPr lang="ru-RU" b="1" dirty="0">
                <a:latin typeface="Bookman Old Style" pitchFamily="18" charset="0"/>
              </a:rPr>
              <a:t>искомой фигуры, </a:t>
            </a:r>
            <a:r>
              <a:rPr lang="ru-RU" b="1" dirty="0" smtClean="0">
                <a:latin typeface="Bookman Old Style" pitchFamily="18" charset="0"/>
              </a:rPr>
              <a:t>устанавливают </a:t>
            </a:r>
            <a:r>
              <a:rPr lang="ru-RU" b="1" dirty="0">
                <a:latin typeface="Bookman Old Style" pitchFamily="18" charset="0"/>
              </a:rPr>
              <a:t>связи между данными задачи и искомыми </a:t>
            </a:r>
            <a:r>
              <a:rPr lang="ru-RU" b="1" dirty="0" smtClean="0">
                <a:latin typeface="Bookman Old Style" pitchFamily="18" charset="0"/>
              </a:rPr>
              <a:t>элементами, а также составляют </a:t>
            </a:r>
            <a:r>
              <a:rPr lang="ru-RU" b="1" dirty="0">
                <a:latin typeface="Bookman Old Style" pitchFamily="18" charset="0"/>
              </a:rPr>
              <a:t>план построения).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b="1" dirty="0">
                <a:latin typeface="Bookman Old Style" pitchFamily="18" charset="0"/>
              </a:rPr>
              <a:t>Построение по намеченному плану.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b="1" dirty="0">
                <a:latin typeface="Bookman Old Style" pitchFamily="18" charset="0"/>
              </a:rPr>
              <a:t>Доказательство, что данная фигура удовлетворяет условиям задачи.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b="1" dirty="0">
                <a:latin typeface="Bookman Old Style" pitchFamily="18" charset="0"/>
              </a:rPr>
              <a:t>Исследование( при любых ли данных задача имеет решение, и если имеет, то сколько</a:t>
            </a:r>
            <a:r>
              <a:rPr lang="ru-RU" b="1" dirty="0" smtClean="0">
                <a:latin typeface="Bookman Old Style" pitchFamily="18" charset="0"/>
              </a:rPr>
              <a:t>).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b="1" i="1" dirty="0" smtClean="0">
                <a:latin typeface="Bookman Old Style" pitchFamily="18" charset="0"/>
              </a:rPr>
              <a:t>В тех случаях, когда задача достаточно простая, отдельные части, например анализ или исследование, можно опустить</a:t>
            </a:r>
            <a:endParaRPr lang="ru-RU" b="1" i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4438" y="188913"/>
            <a:ext cx="4175125" cy="576262"/>
          </a:xfrm>
          <a:prstGeom prst="rect">
            <a:avLst/>
          </a:prstGeom>
          <a:solidFill>
            <a:srgbClr val="FFCC99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908050"/>
            <a:ext cx="9142413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ЛИНЕЙКА </a:t>
            </a:r>
            <a:r>
              <a:rPr lang="ru-RU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ПОЗВОЛЯЕТ ПРОВЕСТИ ПРОИЗВОЛЬНУЮ ПРЯМУЮ, А ТАКЖЕ ПОСТРОИТЬ ПРЯМУЮ, ПРОХОДЯЩУЮ ЧЕРЕЗ ДВЕ ДАННЫЕ ТОЧКИ.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59113" y="2060575"/>
            <a:ext cx="2736850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4941888"/>
            <a:ext cx="9142413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 ПОМОЩЬЮ </a:t>
            </a:r>
            <a:r>
              <a:rPr lang="ru-RU" sz="24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ЦИРКУЛЯ </a:t>
            </a:r>
            <a:r>
              <a:rPr lang="ru-RU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МОЖНО ПРОВЕСТИ ОКРУЖНОСТЬ ПРОИЗВОЛЬНОГО РАДИУСА, А ТАКЖЕ ОКРУЖНОСТЬ С ЦЕНТРОМ В ДАННОЙ ТОЧКЕ И РАДИУСОМ, РАВНЫМ ДАННОМУ ОТРЕЗКУ.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460</Words>
  <Application>Microsoft Office PowerPoint</Application>
  <PresentationFormat>Экран (4:3)</PresentationFormat>
  <Paragraphs>120</Paragraphs>
  <Slides>20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Цели урока:</vt:lpstr>
      <vt:lpstr>Оцени себя!</vt:lpstr>
      <vt:lpstr>Слайд 4</vt:lpstr>
      <vt:lpstr>Слайд 5</vt:lpstr>
      <vt:lpstr>Слайд 6</vt:lpstr>
      <vt:lpstr>Слайд 7</vt:lpstr>
      <vt:lpstr>Схема решения задач на построение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Классические задачи древности</vt:lpstr>
      <vt:lpstr>Домашнее задание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Roman</cp:lastModifiedBy>
  <cp:revision>9</cp:revision>
  <dcterms:created xsi:type="dcterms:W3CDTF">2014-01-26T12:49:19Z</dcterms:created>
  <dcterms:modified xsi:type="dcterms:W3CDTF">2014-04-02T17:43:51Z</dcterms:modified>
</cp:coreProperties>
</file>