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72" r:id="rId13"/>
    <p:sldId id="266" r:id="rId14"/>
    <p:sldId id="271" r:id="rId15"/>
    <p:sldId id="267" r:id="rId16"/>
    <p:sldId id="268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857224" y="642918"/>
            <a:ext cx="7286676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8528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Муниципальное казённое общеобразовательное учреждение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Крутовская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основная общеобразовательная школа»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Проводила: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                   З. М.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Доскалиева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                   учитель истории и обществознания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                  МКОУ «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Крутовская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ООШ»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146" name="Picture 2" descr="http://go2.imgsmail.ru/imgpreview?key=http%3A//prezentacii.com/uploads/posts/2013-03/1363423815_nashestvie-persidskih-voysk-na-elladu.jpg&amp;mb=imgdb_preview_1450"/>
          <p:cNvPicPr>
            <a:picLocks noChangeAspect="1" noChangeArrowheads="1"/>
          </p:cNvPicPr>
          <p:nvPr/>
        </p:nvPicPr>
        <p:blipFill>
          <a:blip r:embed="rId2"/>
          <a:srcRect l="8140" t="10000" r="6977" b="10000"/>
          <a:stretch>
            <a:fillRect/>
          </a:stretch>
        </p:blipFill>
        <p:spPr bwMode="auto">
          <a:xfrm>
            <a:off x="1214414" y="1928802"/>
            <a:ext cx="6858048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57158" y="428604"/>
            <a:ext cx="8072494" cy="481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71500" marR="0" lvl="0" indent="-571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romanUcPeriod" startAt="5"/>
              <a:tabLst>
                <a:tab pos="685800" algn="l"/>
              </a:tabLst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Изучение новой темы.</a:t>
            </a:r>
          </a:p>
          <a:p>
            <a:pPr marL="571500" marR="0" lvl="0" indent="-571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endParaRPr kumimoji="0" lang="ru-RU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План: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>
                <a:tab pos="685800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Подготовка эллинов к новой войне.</a:t>
            </a: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2. Бой в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Фермипольском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ущелье.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3.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Саламинское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сражение.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500034" y="1"/>
            <a:ext cx="82868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1а.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Рассказ учителя о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подготовке эллинов к войне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6628" name="Picture 4" descr="http://husain-off.ru/hg76n/img/35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00174"/>
            <a:ext cx="8143932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571480"/>
            <a:ext cx="857256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Сидят греки Спор и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Скиллий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разговаривают между собой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buNone/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Спор: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Слушай,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Скиллий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сколько за все эти годы ты добыл губок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None/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Скиллий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Не знаю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Спор: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А мне кажется, на небе меньше звёзд, чем собрали губок ты и другие ныряльщики из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Скиона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 Куда они делись, все эти губки? Есть у твоей дочери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Гидны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одна губка. Она сушит ею голову после мытья. Пять или шесть лет она обходится одной губкой. Наверное, дочери богачей один раз высушат и бросят. А ты для них спускайся на дно. Тьфу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 algn="just">
              <a:buNone/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Скиллий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: Ну и чудак ты, Спор! Разве губки нужны только для сушки волос? А что подкладывают гоплиты под шлемы, чтобы они не натирали, а при случае и смягчали силу удара? Чем в богатых домах чистят обувь? Чем моют миски и горшки? Чем вытирают пыль с дорогих сундуков и столов? Всё нашими губками. А если у кого сердце заболит, берут ту же губку, намочат её в неразведённом вине и прикладывают на грудь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Спор: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Скажи-ка.… Да она целебная.… А я её ни во что не ставил. Трава травой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pPr algn="just">
              <a:buNone/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Скиллий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И не трава это вовсе, а морское животное вроде ежа или звёзды, только попроще.</a:t>
            </a:r>
          </a:p>
          <a:p>
            <a:pPr algn="ctr">
              <a:buNone/>
            </a:pP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Вдруг раздаётся голос девочки.             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Отец! Где ты?</a:t>
            </a:r>
          </a:p>
          <a:p>
            <a:pPr algn="just">
              <a:buNone/>
            </a:pP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Спор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Гидна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! Что-то она сегодня рано вернулась. А ведь ей надо бы ещё серы купить.</a:t>
            </a:r>
          </a:p>
          <a:p>
            <a:pPr algn="ctr">
              <a:buNone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Заходит девочка.  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Гидна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очень взволнованна.</a:t>
            </a:r>
          </a:p>
          <a:p>
            <a:pPr algn="just">
              <a:buNone/>
            </a:pP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Скиллий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: Что случилось,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Гидна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? Почему ты так бледна?</a:t>
            </a:r>
          </a:p>
          <a:p>
            <a:pPr algn="just">
              <a:buNone/>
            </a:pP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Гидна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Я вовсе не бледна, отец. Но на рынке никто не покупает губки. По дороге, за городскими  воротами, движутся толпы варваров. В длинных пёстрых одеждах. С луками и копьями. И всадники! И колесницы! И какие-то огромные животные с двумя горбами на спине… Идут. И нет им конца…</a:t>
            </a:r>
          </a:p>
          <a:p>
            <a:pPr algn="just">
              <a:buNone/>
            </a:pP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Скиллий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Началось! Бедная Эллада! Что тебя ждёт?...</a:t>
            </a:r>
          </a:p>
          <a:p>
            <a:pPr algn="just">
              <a:buNone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728290" y="214290"/>
            <a:ext cx="36874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rial" pitchFamily="34" charset="0"/>
                <a:ea typeface="Times New Roman" pitchFamily="18" charset="0"/>
              </a:rPr>
              <a:t>1б. Сценка «Накануне войны».</a:t>
            </a:r>
            <a:endParaRPr lang="ru-RU" b="1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214290"/>
            <a:ext cx="84296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2а. Рассказ учителя о бое в </a:t>
            </a:r>
            <a:r>
              <a:rPr lang="ru-RU" sz="3200" b="1" dirty="0" err="1" smtClean="0"/>
              <a:t>Фермопильском</a:t>
            </a:r>
            <a:r>
              <a:rPr lang="ru-RU" sz="3200" b="1" dirty="0" smtClean="0"/>
              <a:t> ущелье. </a:t>
            </a:r>
            <a:endParaRPr lang="ru-RU" sz="3200" b="1" dirty="0"/>
          </a:p>
        </p:txBody>
      </p:sp>
      <p:pic>
        <p:nvPicPr>
          <p:cNvPr id="21545" name="Picture 41" descr="http://husain-off.ru/hg76n/img/35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85860"/>
            <a:ext cx="5749677" cy="4572032"/>
          </a:xfrm>
          <a:prstGeom prst="rect">
            <a:avLst/>
          </a:prstGeom>
          <a:noFill/>
        </p:spPr>
      </p:pic>
      <p:pic>
        <p:nvPicPr>
          <p:cNvPr id="21547" name="Picture 43" descr="http://husain-off.ru/hg76n/img/350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3643314"/>
            <a:ext cx="4619629" cy="32146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428604"/>
            <a:ext cx="83582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</a:rPr>
              <a:t>3а. </a:t>
            </a:r>
            <a:r>
              <a:rPr lang="ru-RU" dirty="0" smtClean="0">
                <a:latin typeface="Arial" pitchFamily="34" charset="0"/>
                <a:ea typeface="Times New Roman" pitchFamily="18" charset="0"/>
              </a:rPr>
              <a:t>Просмотр отрывка из учебного фильма «</a:t>
            </a:r>
            <a:r>
              <a:rPr lang="ru-RU" dirty="0" err="1" smtClean="0">
                <a:latin typeface="Arial" pitchFamily="34" charset="0"/>
                <a:ea typeface="Times New Roman" pitchFamily="18" charset="0"/>
              </a:rPr>
              <a:t>Саламинское</a:t>
            </a:r>
            <a:r>
              <a:rPr lang="ru-RU" dirty="0" smtClean="0">
                <a:latin typeface="Arial" pitchFamily="34" charset="0"/>
                <a:ea typeface="Times New Roman" pitchFamily="18" charset="0"/>
              </a:rPr>
              <a:t> сражение».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rial" pitchFamily="34" charset="0"/>
                <a:ea typeface="Times New Roman" pitchFamily="18" charset="0"/>
              </a:rPr>
              <a:t>3б. </a:t>
            </a:r>
            <a:r>
              <a:rPr lang="ru-RU" b="1" dirty="0" smtClean="0">
                <a:latin typeface="Arial" pitchFamily="34" charset="0"/>
                <a:ea typeface="Times New Roman" pitchFamily="18" charset="0"/>
              </a:rPr>
              <a:t>Показ картины «</a:t>
            </a:r>
            <a:r>
              <a:rPr lang="ru-RU" b="1" dirty="0" err="1" smtClean="0">
                <a:latin typeface="Arial" pitchFamily="34" charset="0"/>
                <a:ea typeface="Times New Roman" pitchFamily="18" charset="0"/>
              </a:rPr>
              <a:t>Саламинское</a:t>
            </a:r>
            <a:r>
              <a:rPr lang="ru-RU" b="1" dirty="0" smtClean="0">
                <a:latin typeface="Arial" pitchFamily="34" charset="0"/>
                <a:ea typeface="Times New Roman" pitchFamily="18" charset="0"/>
              </a:rPr>
              <a:t> сражение» из книги «Когда, где, как и почему это произошло».</a:t>
            </a:r>
            <a:endParaRPr lang="ru-RU" b="1" dirty="0" smtClean="0">
              <a:latin typeface="Arial" pitchFamily="34" charset="0"/>
            </a:endParaRPr>
          </a:p>
        </p:txBody>
      </p:sp>
      <p:pic>
        <p:nvPicPr>
          <p:cNvPr id="28678" name="Picture 6" descr="http://husain-off.ru/hg76n/img/350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3357562"/>
            <a:ext cx="5000660" cy="3286148"/>
          </a:xfrm>
          <a:prstGeom prst="rect">
            <a:avLst/>
          </a:prstGeom>
          <a:noFill/>
        </p:spPr>
      </p:pic>
      <p:pic>
        <p:nvPicPr>
          <p:cNvPr id="28680" name="Picture 8" descr="http://husain-off.ru/hg76n/img/350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643050"/>
            <a:ext cx="4357718" cy="3143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642910" y="357166"/>
            <a:ext cx="78581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VI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Закрепление изученного на уроке.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571472" y="1214422"/>
            <a:ext cx="8286808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Ответ на вопрос.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О каких сражениях в ходе греко-персидских войн мы сегодня говорили?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(О битве в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Фермопильском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ущелье и </a:t>
            </a:r>
            <a:r>
              <a:rPr kumimoji="0" lang="ru-RU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Саламинском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сражении).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00034" y="3857628"/>
          <a:ext cx="8143931" cy="2571768"/>
        </p:xfrm>
        <a:graphic>
          <a:graphicData uri="http://schemas.openxmlformats.org/drawingml/2006/table">
            <a:tbl>
              <a:tblPr/>
              <a:tblGrid>
                <a:gridCol w="1734356"/>
                <a:gridCol w="3242491"/>
                <a:gridCol w="3167084"/>
              </a:tblGrid>
              <a:tr h="6429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</a:rPr>
                        <a:t>Дата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</a:rPr>
                        <a:t>Сражение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</a:rPr>
                        <a:t>Результаты сражения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490г. до н.э.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Марафонская битва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Победа греков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480г. до н.э.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Бой в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Фермопильском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ущелье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Победа персов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480г. до н.э.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Саламинское сражение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Победа греков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3000372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2. Заполнение таблицы «Греко-персидские войны»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519749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9600" dirty="0" smtClean="0"/>
              <a:t>Вписать недостающие слова и даты. </a:t>
            </a:r>
            <a:endParaRPr lang="ru-RU" sz="9600" dirty="0" smtClean="0"/>
          </a:p>
          <a:p>
            <a:pPr algn="ctr">
              <a:buNone/>
            </a:pPr>
            <a:r>
              <a:rPr lang="ru-RU" sz="11200" b="1" dirty="0" smtClean="0"/>
              <a:t>Главные  </a:t>
            </a:r>
            <a:r>
              <a:rPr lang="ru-RU" sz="11200" b="1" dirty="0" smtClean="0"/>
              <a:t>сражения  греков  с  персами.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lvl="0" algn="just">
              <a:buNone/>
            </a:pPr>
            <a:r>
              <a:rPr lang="ru-RU" dirty="0" smtClean="0"/>
              <a:t>	</a:t>
            </a:r>
            <a:r>
              <a:rPr lang="ru-RU" sz="8000" dirty="0" smtClean="0"/>
              <a:t>На </a:t>
            </a:r>
            <a:r>
              <a:rPr lang="ru-RU" sz="8000" dirty="0" err="1" smtClean="0"/>
              <a:t>М____________й</a:t>
            </a:r>
            <a:r>
              <a:rPr lang="ru-RU" sz="8000" dirty="0" smtClean="0"/>
              <a:t>  равнине в 490году до н.э. греками командовал стратег </a:t>
            </a:r>
            <a:r>
              <a:rPr lang="ru-RU" sz="8000" dirty="0" err="1" smtClean="0"/>
              <a:t>М___________д</a:t>
            </a:r>
            <a:r>
              <a:rPr lang="ru-RU" sz="8000" dirty="0" smtClean="0"/>
              <a:t>. </a:t>
            </a:r>
            <a:r>
              <a:rPr lang="ru-RU" sz="8000" dirty="0" smtClean="0"/>
              <a:t>Битва </a:t>
            </a:r>
            <a:r>
              <a:rPr lang="ru-RU" sz="8000" dirty="0" smtClean="0"/>
              <a:t>завершилась победой _____________________________________.</a:t>
            </a:r>
          </a:p>
          <a:p>
            <a:pPr algn="just">
              <a:buNone/>
            </a:pPr>
            <a:r>
              <a:rPr lang="ru-RU" sz="7200" b="1" dirty="0" smtClean="0"/>
              <a:t> </a:t>
            </a:r>
          </a:p>
          <a:p>
            <a:pPr lvl="0" algn="just">
              <a:buNone/>
            </a:pPr>
            <a:r>
              <a:rPr lang="ru-RU" sz="7200" b="1" dirty="0" smtClean="0"/>
              <a:t>	</a:t>
            </a:r>
            <a:r>
              <a:rPr lang="ru-RU" sz="8000" b="1" dirty="0" smtClean="0"/>
              <a:t>В </a:t>
            </a:r>
            <a:r>
              <a:rPr lang="ru-RU" sz="8000" b="1" dirty="0" err="1" smtClean="0"/>
              <a:t>Ф_______________м</a:t>
            </a:r>
            <a:r>
              <a:rPr lang="ru-RU" sz="8000" b="1" dirty="0" smtClean="0"/>
              <a:t>  ущелье в </a:t>
            </a:r>
            <a:r>
              <a:rPr lang="ru-RU" sz="8000" b="1" dirty="0" err="1" smtClean="0"/>
              <a:t>_______году</a:t>
            </a:r>
            <a:r>
              <a:rPr lang="ru-RU" sz="8000" b="1" dirty="0" smtClean="0"/>
              <a:t> до н.э. греками командовал спартанский царь Леонид.  Битва завершилась победой  ___________________________________.</a:t>
            </a:r>
          </a:p>
          <a:p>
            <a:pPr algn="just">
              <a:buNone/>
            </a:pPr>
            <a:r>
              <a:rPr lang="ru-RU" sz="7200" b="1" dirty="0" smtClean="0"/>
              <a:t> </a:t>
            </a:r>
          </a:p>
          <a:p>
            <a:pPr algn="just">
              <a:buNone/>
            </a:pPr>
            <a:r>
              <a:rPr lang="ru-RU" sz="7200" b="1" dirty="0" smtClean="0"/>
              <a:t> </a:t>
            </a:r>
          </a:p>
          <a:p>
            <a:pPr lvl="0" algn="just">
              <a:buNone/>
            </a:pPr>
            <a:r>
              <a:rPr lang="ru-RU" sz="7200" b="1" dirty="0" smtClean="0"/>
              <a:t>	</a:t>
            </a:r>
            <a:r>
              <a:rPr lang="ru-RU" sz="8000" dirty="0" smtClean="0"/>
              <a:t>В </a:t>
            </a:r>
            <a:r>
              <a:rPr lang="ru-RU" sz="8000" dirty="0" err="1" smtClean="0"/>
              <a:t>С___________________м</a:t>
            </a:r>
            <a:r>
              <a:rPr lang="ru-RU" sz="8000" dirty="0" smtClean="0"/>
              <a:t>  проливе в </a:t>
            </a:r>
            <a:r>
              <a:rPr lang="ru-RU" sz="8000" dirty="0" err="1" smtClean="0"/>
              <a:t>_________году</a:t>
            </a:r>
            <a:r>
              <a:rPr lang="ru-RU" sz="8000" dirty="0" smtClean="0"/>
              <a:t> до н.э. афинским флотом командовал стратег Ф________________. После поражения в битве персидский царь </a:t>
            </a:r>
            <a:r>
              <a:rPr lang="ru-RU" sz="8000" dirty="0" err="1" smtClean="0"/>
              <a:t>Ксеркс</a:t>
            </a:r>
            <a:r>
              <a:rPr lang="ru-RU" sz="8000" b="1" dirty="0" err="1" smtClean="0"/>
              <a:t>_________________________________________________________</a:t>
            </a:r>
            <a:r>
              <a:rPr lang="ru-RU" sz="8000" b="1" dirty="0" smtClean="0"/>
              <a:t>.</a:t>
            </a:r>
            <a:endParaRPr lang="ru-RU" sz="8000" b="1" dirty="0" smtClean="0"/>
          </a:p>
          <a:p>
            <a:pPr algn="just">
              <a:buNone/>
            </a:pPr>
            <a:r>
              <a:rPr lang="ru-RU" sz="8000" b="1" dirty="0" smtClean="0"/>
              <a:t> </a:t>
            </a:r>
          </a:p>
          <a:p>
            <a:pPr algn="just">
              <a:buNone/>
            </a:pPr>
            <a:r>
              <a:rPr lang="ru-RU" sz="7200" b="1" dirty="0" smtClean="0"/>
              <a:t>  </a:t>
            </a:r>
            <a:r>
              <a:rPr lang="ru-RU" sz="7200" b="1" dirty="0" smtClean="0"/>
              <a:t>	</a:t>
            </a:r>
            <a:r>
              <a:rPr lang="ru-RU" sz="8000" b="1" dirty="0" smtClean="0"/>
              <a:t>Близ </a:t>
            </a:r>
            <a:r>
              <a:rPr lang="ru-RU" sz="8000" b="1" dirty="0" smtClean="0"/>
              <a:t>города </a:t>
            </a:r>
            <a:r>
              <a:rPr lang="ru-RU" sz="8000" b="1" dirty="0" err="1" smtClean="0"/>
              <a:t>П_________и</a:t>
            </a:r>
            <a:r>
              <a:rPr lang="ru-RU" sz="8000" b="1" dirty="0" smtClean="0"/>
              <a:t>  в </a:t>
            </a:r>
            <a:r>
              <a:rPr lang="ru-RU" sz="8000" b="1" dirty="0" err="1" smtClean="0"/>
              <a:t>_________году</a:t>
            </a:r>
            <a:r>
              <a:rPr lang="ru-RU" sz="8000" b="1" dirty="0" smtClean="0"/>
              <a:t> до н.э. битва    </a:t>
            </a:r>
            <a:r>
              <a:rPr lang="ru-RU" sz="8000" b="1" dirty="0" smtClean="0"/>
              <a:t>завершилась </a:t>
            </a:r>
            <a:r>
              <a:rPr lang="ru-RU" sz="8000" b="1" dirty="0" smtClean="0"/>
              <a:t>победой ________________________________.</a:t>
            </a:r>
          </a:p>
          <a:p>
            <a:pPr algn="just">
              <a:buNone/>
            </a:pPr>
            <a:r>
              <a:rPr lang="ru-RU" sz="8000" b="1" dirty="0" smtClean="0"/>
              <a:t> </a:t>
            </a:r>
          </a:p>
          <a:p>
            <a:endParaRPr lang="ru-RU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785786" y="357167"/>
            <a:ext cx="77152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3. Работа с карточками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57158" y="428604"/>
            <a:ext cx="8429684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VII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Итог урока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 чём мы говорили на уроке?          (О греко-персидских войнах).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Понравился ли вам урок?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Чем он вам запомнился?                 (Ответы учащихся.)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Домашнее задание: 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§ 35 стр. 158-163.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Оценки за урок: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	«5» -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	«4» -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	«3» -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Урок окончен. До свидания.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28596" y="0"/>
            <a:ext cx="840908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Целевая установка: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Показать героическую борьбу греческих полисов с державой персов на примере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Фермопильского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сражения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Саламинской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битвы.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lang="ru-RU" sz="2400" dirty="0" smtClean="0"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Продолжить формирование умений  учащихся правильно показывать на карте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исторические  объекты, составлять рассказ, выполнять задания индивидуально и в</a:t>
            </a:r>
            <a:r>
              <a:rPr lang="ru-RU" sz="2400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группе.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Воспитывать чувства патриотизма, интерес к личности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Фемистокла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и Леонида,</a:t>
            </a:r>
            <a:r>
              <a:rPr lang="ru-RU" sz="2400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любовь и интерес к предмету история.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500034" y="210026"/>
            <a:ext cx="8358246" cy="6647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Тип урока: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Комбинированный (закрепление пройденного и изучение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нового материала).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Средства обучения: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Учебник  А.А.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Вигасин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, Г.И.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Годер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И.С. Свенцицкая «История древнего мира»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§ 35 стр. 158-163;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карта «Древняя Греция (до середины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V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в. до н.э.)»;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диск «История» 5 класс;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карточки с заданиями;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плакаты с названием темы урока, новыми словами;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таблица «Греко-персидские войны»;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кроссворд;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книга «Когда, где,  как  и почему это произошло» стр.42;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проектор, экран.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Словарная работа: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Фемистокл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Фермопильский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проход, триера, о.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Саламин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, Ксеркс, Коринфский перешеек.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099" name="Picture 3" descr="http://go1.imgsmail.ru/imgpreview?key=http%3A//s.rpod.ru/data/pictures/00/00/06/04/10/a59a0ed206cd567d072e3fc05300d985.jpg&amp;mb=imgdb_preview_86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1000108"/>
            <a:ext cx="2286016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714348" y="571480"/>
            <a:ext cx="7858180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endParaRPr lang="ru-RU" sz="1400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endParaRPr lang="ru-RU" sz="1400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Ход урока: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9144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914400" algn="l"/>
              </a:tabLst>
            </a:pPr>
            <a:endParaRPr lang="ru-RU" sz="2400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r>
              <a:rPr lang="ru-RU" sz="2800" b="1" dirty="0" smtClean="0">
                <a:latin typeface="Arial" pitchFamily="34" charset="0"/>
                <a:ea typeface="Times New Roman" pitchFamily="18" charset="0"/>
              </a:rPr>
              <a:t>      </a:t>
            </a:r>
            <a:r>
              <a:rPr lang="en-US" sz="2800" b="1" dirty="0" smtClean="0">
                <a:latin typeface="Arial" pitchFamily="34" charset="0"/>
                <a:ea typeface="Times New Roman" pitchFamily="18" charset="0"/>
              </a:rPr>
              <a:t>I.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Организационный  момент.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1828800" lvl="3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914400" algn="l"/>
              </a:tabLst>
            </a:pP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Приветствие.</a:t>
            </a:r>
          </a:p>
          <a:p>
            <a:pPr marL="1828800" lvl="3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914400" algn="l"/>
              </a:tabLst>
            </a:pPr>
            <a:endParaRPr lang="ru-RU" sz="2400" baseline="0" dirty="0" smtClean="0">
              <a:latin typeface="Arial" pitchFamily="34" charset="0"/>
            </a:endParaRPr>
          </a:p>
          <a:p>
            <a:pPr marL="1828800" lvl="3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914400" algn="l"/>
              </a:tabLst>
            </a:pPr>
            <a:r>
              <a:rPr lang="ru-RU" sz="2400" baseline="0" dirty="0" smtClean="0">
                <a:latin typeface="Arial" pitchFamily="34" charset="0"/>
              </a:rPr>
              <a:t>Выявление отсутствующих.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57158" y="357166"/>
            <a:ext cx="8501122" cy="6324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II.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Опрос домашнего задания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Ответы</a:t>
            </a: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на в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опросы: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9144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Когда произошла Марафонская битва? (Марафонская битва произошла в</a:t>
            </a:r>
            <a:r>
              <a:rPr lang="ru-RU" sz="1400" b="1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490г. до н.э.).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9144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Кто принимал участие в Марафонской битве? (В Марафонской битве</a:t>
            </a:r>
            <a:r>
              <a:rPr lang="ru-RU" sz="1400" b="1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принимали участие греки и персы).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9144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Как повели себя греки, когда к ним приехали персидские послы?</a:t>
            </a:r>
            <a:r>
              <a:rPr lang="ru-RU" sz="1400" b="1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(Афиняне сбросили послов со скалы, спартанцы сбросили их в колодец.)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9144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К каким городам обратились афиняне за помощью? (Афиняне</a:t>
            </a:r>
            <a:r>
              <a:rPr lang="ru-RU" sz="1400" b="1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обратились за помощью в Спарту и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Платеи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9144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Каков был ответ из этих городов? (Спартанцы обещали помочь попозже,</a:t>
            </a:r>
            <a:r>
              <a:rPr lang="ru-RU" sz="1400" b="1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из города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Платеи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прибыл отряд воинов)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914400" algn="l"/>
              </a:tabLst>
            </a:pPr>
            <a:r>
              <a:rPr lang="ru-RU" sz="1400" b="1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Как построились войска греков? (Войска греков построились фалангой</a:t>
            </a:r>
            <a:r>
              <a:rPr lang="ru-RU" sz="1400" b="1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1400" b="1" dirty="0" smtClean="0">
                <a:latin typeface="Arial" pitchFamily="34" charset="0"/>
                <a:ea typeface="Times New Roman" pitchFamily="18" charset="0"/>
              </a:rPr>
              <a:t>-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тесными, сомкнутыми рядами).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9144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Как сражались греки? (Греки сражались мужественно, героически,</a:t>
            </a:r>
            <a:r>
              <a:rPr lang="ru-RU" sz="1400" b="1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организованно).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9144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Чем закончилась Марафонская битва? ( Марафонская битва закончилась</a:t>
            </a:r>
            <a:r>
              <a:rPr lang="ru-RU" sz="1400" b="1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победой греков)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9144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Какое значение имела победа греков при Марафоне? (Греки впервые</a:t>
            </a:r>
            <a:r>
              <a:rPr lang="ru-RU" sz="1400" b="1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одержали победу над персами, и персы перестали считаться непобедимыми).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34" y="500042"/>
            <a:ext cx="8286808" cy="6109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675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675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III.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Подготовка к повторительно-обобщающему уроку.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914400" marR="0" lvl="2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675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1257300" marR="0" lvl="2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>
                <a:tab pos="6667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Игра «Кто первый?»</a:t>
            </a:r>
          </a:p>
          <a:p>
            <a:pPr marL="1143000" marR="0" lvl="2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6750" algn="l"/>
              </a:tabLst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66750" algn="l"/>
              </a:tabLs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Что означает слово полис? 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6750" algn="l"/>
              </a:tabLs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(Небольшое самостоятельное государство в Греции).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6750" algn="l"/>
              </a:tabLs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6675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Кого называют  илотами?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675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(Рабов в Спарте).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6750" algn="l"/>
              </a:tabLs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66750" algn="l"/>
              </a:tabLs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Что такое  демократия?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6750" algn="l"/>
              </a:tabLs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(Власть народа).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6750" algn="l"/>
              </a:tabLs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6675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Что обозначает  слово ареопаг?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675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(Совет знати в Афинах).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6750" algn="l"/>
              </a:tabLs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66750" algn="l"/>
              </a:tabLs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Кого называли  гражданами?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6750" algn="l"/>
              </a:tabLs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(Свободных афинян).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6750" algn="l"/>
              </a:tabLs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6675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Кто является  автором поэм «Илиада» и «Одиссея»?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675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(Гомер).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785787" y="571480"/>
            <a:ext cx="7643866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2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572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914400" marR="0" lvl="2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57200" algn="l"/>
              </a:tabLst>
            </a:pPr>
            <a:endParaRPr lang="ru-RU" sz="1400" b="1" dirty="0" smtClean="0">
              <a:latin typeface="Arial" pitchFamily="34" charset="0"/>
              <a:ea typeface="Times New Roman" pitchFamily="18" charset="0"/>
            </a:endParaRPr>
          </a:p>
          <a:p>
            <a:pPr marL="914400" marR="0" lvl="2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2. Работа с картой.</a:t>
            </a:r>
          </a:p>
          <a:p>
            <a:pPr marL="914400" marR="0" lvl="2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lang="ru-RU" sz="1600" b="1" dirty="0" smtClean="0">
                <a:latin typeface="Arial" pitchFamily="34" charset="0"/>
              </a:rPr>
              <a:t>Задания:</a:t>
            </a:r>
          </a:p>
          <a:p>
            <a:pPr marL="914400" marR="0" lvl="2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Покажите на карте территорию Древней Греции и её части. Назовите их.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(Северная, Средняя, Южная Греции).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Какой полуостров считается Южной Грецией?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(Полуостров Пелопоннес).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Где находится  город Афины?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(В Аттике).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Где  находится  Спарта?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(В Южной Греции, область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Лаконика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lang="ru-RU" sz="1600" b="1" dirty="0" smtClean="0"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 каком месте греки впервые одержали победу над персами?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(В Марафоне). 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000232" y="3500438"/>
          <a:ext cx="5572169" cy="3000397"/>
        </p:xfrm>
        <a:graphic>
          <a:graphicData uri="http://schemas.openxmlformats.org/drawingml/2006/table">
            <a:tbl>
              <a:tblPr/>
              <a:tblGrid>
                <a:gridCol w="885774"/>
                <a:gridCol w="669485"/>
                <a:gridCol w="669485"/>
                <a:gridCol w="669485"/>
                <a:gridCol w="669485"/>
                <a:gridCol w="669485"/>
                <a:gridCol w="669485"/>
                <a:gridCol w="669485"/>
              </a:tblGrid>
              <a:tr h="56431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4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1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0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2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643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3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4312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4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183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5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31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428596" y="285728"/>
            <a:ext cx="8072494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2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4300" algn="l"/>
              </a:tabLst>
            </a:pPr>
            <a:r>
              <a:rPr lang="ru-RU" b="1" dirty="0" smtClean="0">
                <a:latin typeface="Arial" pitchFamily="34" charset="0"/>
                <a:ea typeface="Times New Roman" pitchFamily="18" charset="0"/>
              </a:rPr>
              <a:t>3.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Разгадывание кроссворда.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 горизонтали: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43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1. Так называли себя греки. (Эллины).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43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2. Одна из  поэм Гомера. (Илиада).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43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3. В  594 году до н.э. его избрали  архонтом. (Солон).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43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4. Область в Средней Греции. (Аттика).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43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5. Простой  народ в Греции. (Демос).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43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6. Родина  Одиссея. (Итака).</a:t>
            </a:r>
            <a:endParaRPr lang="ru-RU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43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По вертикали: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>
                <a:tab pos="1143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Второе  название Греции. (Эллада).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4300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43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57158" y="0"/>
            <a:ext cx="8429684" cy="7232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IV.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Переход к  изучению новой темы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r>
              <a:rPr lang="ru-RU" sz="2000" b="1" dirty="0" smtClean="0">
                <a:latin typeface="Arial" pitchFamily="34" charset="0"/>
                <a:ea typeface="Times New Roman" pitchFamily="18" charset="0"/>
              </a:rPr>
              <a:t>1</a:t>
            </a:r>
            <a:r>
              <a:rPr lang="ru-RU" sz="2400" dirty="0" smtClean="0">
                <a:latin typeface="Arial" pitchFamily="34" charset="0"/>
                <a:ea typeface="Times New Roman" pitchFamily="18" charset="0"/>
              </a:rPr>
              <a:t>. 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Запись в тетради даты и темы урока.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2. Словарная работа: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Фемистокл</a:t>
            </a: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энергичный и умный афинянин, вождь демоса.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Фермопильский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проход – место сражения греков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 персами в 480г. до н.э.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Триера – мелкосидящий греческий военный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корабль с тремя рядами вёсел.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lang="ru-RU" b="1" dirty="0" smtClean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Остров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Саламин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место сражения греков с персами в 480г. до н.э.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Ксеркс – властитель Персидского царства, сын Дария.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Коринфский перешеек – географический объект, место, куда некоторые греки предлагали перевести флот для защиты Южной Греции от персов.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Леонид – спартанский царь,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возглавивший объединённое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греческое войско.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3555" name="Picture 3" descr="http://player.myshared.ru/42087/data/images/img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500042"/>
            <a:ext cx="1586417" cy="2143139"/>
          </a:xfrm>
          <a:prstGeom prst="rect">
            <a:avLst/>
          </a:prstGeom>
          <a:noFill/>
        </p:spPr>
      </p:pic>
      <p:pic>
        <p:nvPicPr>
          <p:cNvPr id="23557" name="Picture 5" descr="http://player.myshared.ru/42087/data/images/img2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381" y="2428868"/>
            <a:ext cx="3107925" cy="1357322"/>
          </a:xfrm>
          <a:prstGeom prst="rect">
            <a:avLst/>
          </a:prstGeom>
          <a:noFill/>
        </p:spPr>
      </p:pic>
      <p:pic>
        <p:nvPicPr>
          <p:cNvPr id="23559" name="Picture 7" descr="http://player.myshared.ru/42087/data/images/img46.jpg"/>
          <p:cNvPicPr>
            <a:picLocks noChangeAspect="1" noChangeArrowheads="1"/>
          </p:cNvPicPr>
          <p:nvPr/>
        </p:nvPicPr>
        <p:blipFill>
          <a:blip r:embed="rId4"/>
          <a:srcRect l="8692" t="6896"/>
          <a:stretch>
            <a:fillRect/>
          </a:stretch>
        </p:blipFill>
        <p:spPr bwMode="auto">
          <a:xfrm>
            <a:off x="5643570" y="5286388"/>
            <a:ext cx="2849793" cy="1428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138</TotalTime>
  <Words>1316</Words>
  <PresentationFormat>Экран (4:3)</PresentationFormat>
  <Paragraphs>255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16</cp:revision>
  <dcterms:modified xsi:type="dcterms:W3CDTF">2014-03-20T19:32:30Z</dcterms:modified>
</cp:coreProperties>
</file>