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sldIdLst>
    <p:sldId id="256" r:id="rId2"/>
    <p:sldId id="257" r:id="rId3"/>
    <p:sldId id="273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558" y="3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F71D0-55E8-4153-9C98-951EFA6F27BE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1B126-2DEF-4C16-A333-7D8CF7F518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F5716-BA27-43D2-81ED-A865EF625532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93992-7014-4A22-8D0F-F2FE17F331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052B6-BD1D-416D-9181-89C205183A5F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464AC-7FDB-442B-82F9-88BDE0E187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64721-E5A8-454A-B303-9C0EECAEFC7A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911A0-94EF-4089-A33D-7B5DCECBD1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31C3D-CF9E-47B2-9AF1-733382BFB5F4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87C6D-071F-4272-83B0-543DCAA358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3826A-1245-4838-98F6-2D8073427A9C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CA07D-5A0C-45AD-B627-4D0EBA4E4E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56CAD-4252-4918-82C7-89DEB359D29A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11816-DE6B-48AB-A6B9-641A0F662A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9173D-4E7C-424B-8C56-C5D20C2C6E3B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026CD-F090-4807-BA45-477626203D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A098F-BD47-493A-9256-5B032EA48E9A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5D933-C499-4110-BBC1-79AAF9B09C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DE180-A344-48A8-8327-BA5251331E31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C108F-158A-4B76-BF1F-C3332DC20A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B2888-9C54-4C9D-91AD-38DEF1796139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4EEDA-750C-4ED5-8337-D6B3B38A43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45271BE-4843-4B44-BBBE-65E3F64AF247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5B0CDE7-56E6-4812-8DAA-DDF7A79A4F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2" r:id="rId1"/>
    <p:sldLayoutId id="2147484093" r:id="rId2"/>
    <p:sldLayoutId id="2147484094" r:id="rId3"/>
    <p:sldLayoutId id="2147484091" r:id="rId4"/>
    <p:sldLayoutId id="2147484095" r:id="rId5"/>
    <p:sldLayoutId id="2147484090" r:id="rId6"/>
    <p:sldLayoutId id="2147484096" r:id="rId7"/>
    <p:sldLayoutId id="2147484097" r:id="rId8"/>
    <p:sldLayoutId id="2147484098" r:id="rId9"/>
    <p:sldLayoutId id="2147484089" r:id="rId10"/>
    <p:sldLayoutId id="214748409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620688"/>
            <a:ext cx="8458200" cy="12223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Arial Black" pitchFamily="34" charset="0"/>
              </a:rPr>
              <a:t>Т</a:t>
            </a:r>
            <a:r>
              <a:rPr lang="ru-RU" sz="2800" dirty="0" smtClean="0">
                <a:latin typeface="Arial Black" pitchFamily="34" charset="0"/>
              </a:rPr>
              <a:t>ема</a:t>
            </a:r>
            <a:r>
              <a:rPr lang="ru-RU" dirty="0" smtClean="0">
                <a:latin typeface="Arial Black" pitchFamily="34" charset="0"/>
              </a:rPr>
              <a:t> 3.2. Формы и модели семьи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088" y="3767138"/>
            <a:ext cx="7200900" cy="2182812"/>
          </a:xfrm>
        </p:spPr>
        <p:txBody>
          <a:bodyPr>
            <a:normAutofit/>
          </a:bodyPr>
          <a:lstStyle/>
          <a:p>
            <a:r>
              <a:rPr lang="ru-RU" sz="3200" b="1" i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Педагог-психолог Чистякова Ирина Григорьевна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Прямоугольник 3"/>
          <p:cNvSpPr>
            <a:spLocks noChangeArrowheads="1"/>
          </p:cNvSpPr>
          <p:nvPr/>
        </p:nvSpPr>
        <p:spPr bwMode="auto">
          <a:xfrm>
            <a:off x="215900" y="842963"/>
            <a:ext cx="8497888" cy="590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b="1">
                <a:latin typeface="Franklin Gothic Book"/>
              </a:rPr>
              <a:t>        </a:t>
            </a:r>
            <a:r>
              <a:rPr lang="ru-RU" sz="2800" b="1">
                <a:latin typeface="Constantia" pitchFamily="18" charset="0"/>
              </a:rPr>
              <a:t>Допускают внебрачные отношения </a:t>
            </a:r>
            <a:r>
              <a:rPr lang="ru-RU" sz="2800">
                <a:latin typeface="Constantia" pitchFamily="18" charset="0"/>
              </a:rPr>
              <a:t>те супруги, семейный стаж которых увеличивается, любовь вытесняется привычкой, эмоциональное и эротическое влечение слабнет, а супружеская неверность уже не представляется чем-то предосудительным. Он и Она сравнительно легко вступают в интимные контакты с теми людьми, которые нравятся и вызывают чувство любви, физическое влечение.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388" y="836613"/>
            <a:ext cx="8964612" cy="508793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atin typeface="Constantia" pitchFamily="18" charset="0"/>
                <a:cs typeface="+mn-cs"/>
              </a:rPr>
              <a:t>Развитие практики сожительств  в условиях российского общества  может повести</a:t>
            </a:r>
            <a:r>
              <a:rPr lang="ru-RU" sz="2800" dirty="0">
                <a:latin typeface="Constantia" pitchFamily="18" charset="0"/>
                <a:cs typeface="+mn-cs"/>
              </a:rPr>
              <a:t>:</a:t>
            </a:r>
          </a:p>
          <a:p>
            <a:pPr marL="342900" indent="-3429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800" dirty="0">
                <a:latin typeface="Constantia" pitchFamily="18" charset="0"/>
                <a:cs typeface="+mn-cs"/>
              </a:rPr>
              <a:t>к ослаблению института семьи в выполнении им социальных функций; </a:t>
            </a:r>
          </a:p>
          <a:p>
            <a:pPr marL="342900" indent="-3429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800" dirty="0">
                <a:latin typeface="Constantia" pitchFamily="18" charset="0"/>
                <a:cs typeface="+mn-cs"/>
              </a:rPr>
              <a:t>к  </a:t>
            </a:r>
            <a:r>
              <a:rPr lang="ru-RU" sz="2800" dirty="0" err="1">
                <a:latin typeface="Constantia" pitchFamily="18" charset="0"/>
                <a:cs typeface="+mn-cs"/>
              </a:rPr>
              <a:t>дезадаптации</a:t>
            </a:r>
            <a:r>
              <a:rPr lang="ru-RU" sz="2800" dirty="0">
                <a:latin typeface="Constantia" pitchFamily="18" charset="0"/>
                <a:cs typeface="+mn-cs"/>
              </a:rPr>
              <a:t> людей в брачной сфере и к обесценению  таких ключевых в традиционных брачно-семейных отношениях нравственных ценностей, как верность супругу/супруге, нравственная чистота, порядочность и т.п.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2136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u="sng" dirty="0"/>
              <a:t>Тип  </a:t>
            </a:r>
            <a:r>
              <a:rPr lang="ru-RU" u="sng" dirty="0" err="1"/>
              <a:t>нуклеарной</a:t>
            </a:r>
            <a:r>
              <a:rPr lang="ru-RU" u="sng" dirty="0"/>
              <a:t> – расширенной  семьи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389437"/>
          </a:xfrm>
        </p:spPr>
        <p:txBody>
          <a:bodyPr>
            <a:normAutofit fontScale="92500"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</a:t>
            </a:r>
            <a:r>
              <a:rPr lang="ru-RU" dirty="0" smtClean="0">
                <a:latin typeface="Constantia" pitchFamily="18" charset="0"/>
              </a:rPr>
              <a:t>Семья</a:t>
            </a:r>
            <a:r>
              <a:rPr lang="ru-RU" dirty="0">
                <a:latin typeface="Constantia" pitchFamily="18" charset="0"/>
              </a:rPr>
              <a:t>, состоящая из брачной пары с одним или несколькими детьми, </a:t>
            </a:r>
            <a:r>
              <a:rPr lang="ru-RU" dirty="0" smtClean="0">
                <a:latin typeface="Constantia" pitchFamily="18" charset="0"/>
              </a:rPr>
              <a:t>называется  </a:t>
            </a:r>
            <a:r>
              <a:rPr lang="ru-RU" b="1" dirty="0" err="1" smtClean="0">
                <a:latin typeface="Constantia" pitchFamily="18" charset="0"/>
              </a:rPr>
              <a:t>нуклеарной</a:t>
            </a:r>
            <a:r>
              <a:rPr lang="ru-RU" b="1" dirty="0" smtClean="0">
                <a:latin typeface="Constantia" pitchFamily="18" charset="0"/>
              </a:rPr>
              <a:t>.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Constantia" pitchFamily="18" charset="0"/>
              </a:rPr>
              <a:t>      Семья</a:t>
            </a:r>
            <a:r>
              <a:rPr lang="ru-RU" dirty="0">
                <a:latin typeface="Constantia" pitchFamily="18" charset="0"/>
              </a:rPr>
              <a:t>, представленная тремя и более поколениями, называется </a:t>
            </a:r>
            <a:r>
              <a:rPr lang="ru-RU" b="1" dirty="0">
                <a:latin typeface="Constantia" pitchFamily="18" charset="0"/>
              </a:rPr>
              <a:t>расширенной</a:t>
            </a:r>
            <a:r>
              <a:rPr lang="ru-RU" dirty="0">
                <a:latin typeface="Constantia" pitchFamily="18" charset="0"/>
              </a:rPr>
              <a:t>. Её принято обозначать как </a:t>
            </a:r>
            <a:r>
              <a:rPr lang="ru-RU" dirty="0" smtClean="0">
                <a:latin typeface="Constantia" pitchFamily="18" charset="0"/>
              </a:rPr>
              <a:t>патриархальную.</a:t>
            </a:r>
            <a:endParaRPr lang="ru-RU" dirty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Рисунок 5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-1527276">
            <a:off x="6021388" y="3854450"/>
            <a:ext cx="2630487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 rot="20393272">
            <a:off x="4139952" y="1412776"/>
            <a:ext cx="4464496" cy="29523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47248" cy="63668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000" u="sng" dirty="0"/>
              <a:t>Тип  </a:t>
            </a:r>
            <a:r>
              <a:rPr lang="ru-RU" sz="3000" u="sng" dirty="0" err="1"/>
              <a:t>малодетной</a:t>
            </a:r>
            <a:r>
              <a:rPr lang="ru-RU" sz="3000" u="sng" dirty="0"/>
              <a:t> – многодетной  семьи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389437"/>
          </a:xfrm>
        </p:spPr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800" dirty="0" smtClean="0">
                <a:latin typeface="Constantia" pitchFamily="18" charset="0"/>
              </a:rPr>
              <a:t> Бездетные</a:t>
            </a:r>
            <a:r>
              <a:rPr lang="ru-RU" sz="2800" dirty="0">
                <a:latin typeface="Constantia" pitchFamily="18" charset="0"/>
              </a:rPr>
              <a:t>;</a:t>
            </a:r>
            <a:endParaRPr lang="ru-RU" sz="2800" dirty="0" smtClean="0">
              <a:latin typeface="Constantia" pitchFamily="18" charset="0"/>
            </a:endParaRP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dirty="0" err="1" smtClean="0">
                <a:latin typeface="Constantia" pitchFamily="18" charset="0"/>
              </a:rPr>
              <a:t>Малодетные</a:t>
            </a:r>
            <a:r>
              <a:rPr lang="ru-RU" sz="2800" dirty="0" smtClean="0">
                <a:latin typeface="Constantia" pitchFamily="18" charset="0"/>
              </a:rPr>
              <a:t> (1-2 ребёнка); 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dirty="0" err="1" smtClean="0">
                <a:latin typeface="Constantia" pitchFamily="18" charset="0"/>
              </a:rPr>
              <a:t>Среднедетные</a:t>
            </a:r>
            <a:r>
              <a:rPr lang="ru-RU" sz="2800" dirty="0" smtClean="0">
                <a:latin typeface="Constantia" pitchFamily="18" charset="0"/>
              </a:rPr>
              <a:t> (3-4 детей);  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dirty="0" smtClean="0">
                <a:latin typeface="Constantia" pitchFamily="18" charset="0"/>
              </a:rPr>
              <a:t> многодетные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latin typeface="Constantia" pitchFamily="18" charset="0"/>
              </a:rPr>
              <a:t>(5 и более детей</a:t>
            </a:r>
            <a:r>
              <a:rPr lang="ru-RU" dirty="0" smtClean="0"/>
              <a:t>).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 rot="20939284">
            <a:off x="759155" y="3857877"/>
            <a:ext cx="3865379" cy="27070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Прямоугольник 3"/>
          <p:cNvSpPr>
            <a:spLocks noChangeArrowheads="1"/>
          </p:cNvSpPr>
          <p:nvPr/>
        </p:nvSpPr>
        <p:spPr bwMode="auto">
          <a:xfrm>
            <a:off x="395288" y="549275"/>
            <a:ext cx="8137525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>
                <a:latin typeface="Constantia" pitchFamily="18" charset="0"/>
              </a:rPr>
              <a:t>        Многодетность демографы оценивают  как характеристику высокого уровня рождаемости, возникшего в первобытном обществе,  реакцию на высокую смертность, угрожавшую существованию родоплеменных групп, подрывавшую их жизнеспособность. </a:t>
            </a:r>
          </a:p>
        </p:txBody>
      </p:sp>
      <p:pic>
        <p:nvPicPr>
          <p:cNvPr id="26626" name="Рисунок 4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-1436157">
            <a:off x="6015038" y="3389313"/>
            <a:ext cx="2614612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Рисунок 5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415693">
            <a:off x="1181100" y="4105275"/>
            <a:ext cx="3749675" cy="251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696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u="sng" dirty="0"/>
              <a:t>Тип молодой – зрелой  семьи</a:t>
            </a:r>
          </a:p>
        </p:txBody>
      </p:sp>
      <p:sp>
        <p:nvSpPr>
          <p:cNvPr id="27650" name="Объект 2"/>
          <p:cNvSpPr>
            <a:spLocks noGrp="1"/>
          </p:cNvSpPr>
          <p:nvPr>
            <p:ph idx="1"/>
          </p:nvPr>
        </p:nvSpPr>
        <p:spPr>
          <a:xfrm>
            <a:off x="244475" y="1069975"/>
            <a:ext cx="8686800" cy="4525963"/>
          </a:xfrm>
        </p:spPr>
        <p:txBody>
          <a:bodyPr/>
          <a:lstStyle/>
          <a:p>
            <a:r>
              <a:rPr lang="ru-RU" smtClean="0">
                <a:latin typeface="Constantia" pitchFamily="18" charset="0"/>
              </a:rPr>
              <a:t>Семьи, просуществовавшие не более пяти лет, называются молодыми семьями. </a:t>
            </a:r>
          </a:p>
          <a:p>
            <a:r>
              <a:rPr lang="ru-RU" smtClean="0">
                <a:latin typeface="Constantia" pitchFamily="18" charset="0"/>
              </a:rPr>
              <a:t>Семьи с десятилетним и более стажем принято называть зрелыми семьями. </a:t>
            </a:r>
          </a:p>
          <a:p>
            <a:r>
              <a:rPr lang="ru-RU" smtClean="0">
                <a:latin typeface="Constantia" pitchFamily="18" charset="0"/>
              </a:rPr>
              <a:t>После двадцати лет супружества семья может именоваться старой. </a:t>
            </a:r>
          </a:p>
        </p:txBody>
      </p:sp>
      <p:pic>
        <p:nvPicPr>
          <p:cNvPr id="27651" name="Рисунок 3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-243146">
            <a:off x="458788" y="4498975"/>
            <a:ext cx="2619375" cy="197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Рисунок 4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368822">
            <a:off x="3471863" y="4641850"/>
            <a:ext cx="2543175" cy="194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Рисунок 5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-433680">
            <a:off x="6229350" y="4549775"/>
            <a:ext cx="2619375" cy="201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86409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Этапы </a:t>
            </a:r>
            <a:r>
              <a:rPr lang="ru-RU" dirty="0"/>
              <a:t>жизненного цикла семьи</a:t>
            </a:r>
          </a:p>
        </p:txBody>
      </p:sp>
      <p:sp>
        <p:nvSpPr>
          <p:cNvPr id="28674" name="Объект 2"/>
          <p:cNvSpPr>
            <a:spLocks noGrp="1"/>
          </p:cNvSpPr>
          <p:nvPr>
            <p:ph idx="1"/>
          </p:nvPr>
        </p:nvSpPr>
        <p:spPr>
          <a:xfrm>
            <a:off x="179388" y="1125538"/>
            <a:ext cx="8229600" cy="4387850"/>
          </a:xfrm>
        </p:spPr>
        <p:txBody>
          <a:bodyPr/>
          <a:lstStyle/>
          <a:p>
            <a:pPr algn="just"/>
            <a:r>
              <a:rPr lang="ru-RU" sz="2400" b="1" smtClean="0">
                <a:latin typeface="Constantia" pitchFamily="18" charset="0"/>
              </a:rPr>
              <a:t>Прокреативная стадия </a:t>
            </a:r>
            <a:r>
              <a:rPr lang="ru-RU" sz="2400" smtClean="0">
                <a:latin typeface="Constantia" pitchFamily="18" charset="0"/>
              </a:rPr>
              <a:t>развития семейной структуры длится  от момента вступления в брак и до рождения первого ребёнка.</a:t>
            </a:r>
          </a:p>
          <a:p>
            <a:pPr algn="just"/>
            <a:r>
              <a:rPr lang="ru-RU" sz="2400" b="1" smtClean="0">
                <a:latin typeface="Constantia" pitchFamily="18" charset="0"/>
              </a:rPr>
              <a:t>Репродуктивная стадия   </a:t>
            </a:r>
            <a:r>
              <a:rPr lang="ru-RU" sz="2400" smtClean="0">
                <a:latin typeface="Constantia" pitchFamily="18" charset="0"/>
              </a:rPr>
              <a:t>начинается  с момента появления  первого ребёнка и заканчивается рождением последнего. </a:t>
            </a:r>
          </a:p>
          <a:p>
            <a:pPr algn="just"/>
            <a:r>
              <a:rPr lang="ru-RU" sz="2400" b="1" smtClean="0">
                <a:latin typeface="Constantia" pitchFamily="18" charset="0"/>
              </a:rPr>
              <a:t>Стадия</a:t>
            </a:r>
            <a:r>
              <a:rPr lang="ru-RU" sz="2400" smtClean="0">
                <a:latin typeface="Constantia" pitchFamily="18" charset="0"/>
              </a:rPr>
              <a:t> </a:t>
            </a:r>
            <a:r>
              <a:rPr lang="ru-RU" sz="2400" b="1" smtClean="0">
                <a:latin typeface="Constantia" pitchFamily="18" charset="0"/>
              </a:rPr>
              <a:t>социализационного родительства</a:t>
            </a:r>
            <a:r>
              <a:rPr lang="ru-RU" sz="2400" smtClean="0">
                <a:latin typeface="Constantia" pitchFamily="18" charset="0"/>
              </a:rPr>
              <a:t> продолжается    столько, сколько дети живут рядом с родителями.</a:t>
            </a:r>
          </a:p>
          <a:p>
            <a:pPr algn="just"/>
            <a:r>
              <a:rPr lang="ru-RU" sz="2400" b="1" smtClean="0">
                <a:latin typeface="Constantia" pitchFamily="18" charset="0"/>
              </a:rPr>
              <a:t>Стадия  «пустого гнезда» </a:t>
            </a:r>
            <a:r>
              <a:rPr lang="ru-RU" sz="2400" smtClean="0">
                <a:latin typeface="Constantia" pitchFamily="18" charset="0"/>
              </a:rPr>
              <a:t>начинается  от отделения всех  взрослых детей от родителей и заканчивается  смертью одного из родителей. </a:t>
            </a:r>
          </a:p>
          <a:p>
            <a:pPr algn="just"/>
            <a:r>
              <a:rPr lang="ru-RU" sz="2400" smtClean="0">
                <a:latin typeface="Constantia" pitchFamily="18" charset="0"/>
              </a:rPr>
              <a:t>Далее начинается новый жизненный цикл, но уже другой нуклеарной семьи.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388" y="549275"/>
            <a:ext cx="8569325" cy="5692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  <a:cs typeface="+mn-cs"/>
              </a:rPr>
              <a:t>Литература: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Constantia" pitchFamily="18" charset="0"/>
                <a:cs typeface="+mn-cs"/>
              </a:rPr>
              <a:t>1.	Антонов А.И., Медков  В.М. Социология семьи. – М.: Изд-во МГУ, 1996.  304 с.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Constantia" pitchFamily="18" charset="0"/>
                <a:cs typeface="+mn-cs"/>
              </a:rPr>
              <a:t>2.	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Антонов А.И., Борисов В.А. Лекции по демографии. – М.: Академический Проект,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Альма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Матер, 2011. 592 с.</a:t>
            </a:r>
            <a:r>
              <a:rPr lang="ru-RU" sz="2400" dirty="0">
                <a:latin typeface="Constantia" pitchFamily="18" charset="0"/>
                <a:cs typeface="+mn-cs"/>
              </a:rPr>
              <a:t>. 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 startAt="3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Антонов А.И., Медков  В.М. Социология семьи. – М.: Изд-во МГУ, 1996.  304 с. 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 startAt="3"/>
              <a:defRPr/>
            </a:pPr>
            <a:r>
              <a:rPr lang="ru-RU" sz="2400" dirty="0" err="1">
                <a:latin typeface="Constantia" pitchFamily="18" charset="0"/>
                <a:cs typeface="+mn-cs"/>
              </a:rPr>
              <a:t>Здравомыслова</a:t>
            </a:r>
            <a:r>
              <a:rPr lang="ru-RU" sz="2400" dirty="0">
                <a:latin typeface="Constantia" pitchFamily="18" charset="0"/>
                <a:cs typeface="+mn-cs"/>
              </a:rPr>
              <a:t> О.М. Семья и общество: гендерное измерение российской трансформации. – М.: </a:t>
            </a:r>
            <a:r>
              <a:rPr lang="ru-RU" sz="2400" dirty="0" err="1">
                <a:latin typeface="Constantia" pitchFamily="18" charset="0"/>
                <a:cs typeface="+mn-cs"/>
              </a:rPr>
              <a:t>Едиториал</a:t>
            </a:r>
            <a:r>
              <a:rPr lang="ru-RU" sz="2400" dirty="0">
                <a:latin typeface="Constantia" pitchFamily="18" charset="0"/>
                <a:cs typeface="+mn-cs"/>
              </a:rPr>
              <a:t> УРСС, 2003. 152 с.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Constantia" pitchFamily="18" charset="0"/>
                <a:cs typeface="+mn-cs"/>
              </a:rPr>
              <a:t>4.	Карцева Л.В. Российская семья на рубеже двух эпох: Научная монография. – Казань: Изд-во Мин-</a:t>
            </a:r>
            <a:r>
              <a:rPr lang="ru-RU" sz="2400" dirty="0" err="1">
                <a:latin typeface="Constantia" pitchFamily="18" charset="0"/>
                <a:cs typeface="+mn-cs"/>
              </a:rPr>
              <a:t>ва</a:t>
            </a:r>
            <a:r>
              <a:rPr lang="ru-RU" sz="2400" dirty="0">
                <a:latin typeface="Constantia" pitchFamily="18" charset="0"/>
                <a:cs typeface="+mn-cs"/>
              </a:rPr>
              <a:t> образования Республики Татарстан, 2001. 292 с.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Constantia" pitchFamily="18" charset="0"/>
                <a:cs typeface="+mn-cs"/>
              </a:rPr>
              <a:t>5.	</a:t>
            </a:r>
            <a:r>
              <a:rPr lang="ru-RU" sz="2400" dirty="0" err="1">
                <a:latin typeface="Constantia" pitchFamily="18" charset="0"/>
                <a:cs typeface="+mn-cs"/>
              </a:rPr>
              <a:t>Харчев</a:t>
            </a:r>
            <a:r>
              <a:rPr lang="ru-RU" sz="2400" dirty="0">
                <a:latin typeface="Constantia" pitchFamily="18" charset="0"/>
                <a:cs typeface="+mn-cs"/>
              </a:rPr>
              <a:t> А.Г. Социология семьи: проблемы становления науки. – М.: ЦСП, 2003. 342 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107004">
            <a:off x="6044684" y="1092815"/>
            <a:ext cx="3254928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928992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400" dirty="0"/>
              <a:t>	Традиционная и современная формы семьи</a:t>
            </a:r>
          </a:p>
        </p:txBody>
      </p:sp>
      <p:sp>
        <p:nvSpPr>
          <p:cNvPr id="14338" name="Объект 2"/>
          <p:cNvSpPr>
            <a:spLocks noGrp="1"/>
          </p:cNvSpPr>
          <p:nvPr>
            <p:ph idx="1"/>
          </p:nvPr>
        </p:nvSpPr>
        <p:spPr>
          <a:xfrm>
            <a:off x="323850" y="1196975"/>
            <a:ext cx="8802688" cy="3600450"/>
          </a:xfrm>
        </p:spPr>
        <p:txBody>
          <a:bodyPr/>
          <a:lstStyle/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ru-RU" sz="2400" smtClean="0">
                <a:latin typeface="Constantia" pitchFamily="18" charset="0"/>
                <a:cs typeface="Times New Roman" pitchFamily="18" charset="0"/>
              </a:rPr>
              <a:t>К традиционным относятся такие семейные структуры, которые включают в себя представителей нескольких поколений и демонстрируют патриархальные черты в системе взаимоотношений: подчинение младших старшим членам, женщин – мужчинам при главенстве старшего из них. </a:t>
            </a:r>
          </a:p>
        </p:txBody>
      </p:sp>
      <p:pic>
        <p:nvPicPr>
          <p:cNvPr id="14339" name="Рисунок 3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-1022241">
            <a:off x="801688" y="4476750"/>
            <a:ext cx="3095625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Рисунок 5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1204168">
            <a:off x="5168900" y="4330700"/>
            <a:ext cx="3067050" cy="189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Прямоугольник 3"/>
          <p:cNvSpPr>
            <a:spLocks noChangeArrowheads="1"/>
          </p:cNvSpPr>
          <p:nvPr/>
        </p:nvSpPr>
        <p:spPr bwMode="auto">
          <a:xfrm>
            <a:off x="179388" y="908050"/>
            <a:ext cx="4392612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400" b="1">
                <a:latin typeface="Constantia" pitchFamily="18" charset="0"/>
              </a:rPr>
              <a:t>Современные структуры </a:t>
            </a:r>
            <a:r>
              <a:rPr lang="ru-RU" sz="2400">
                <a:latin typeface="Constantia" pitchFamily="18" charset="0"/>
              </a:rPr>
              <a:t>семьи представлены семейными группами, число членов которых невелико, а поколенческий состав минимален: родители и их ребёнок или дети. </a:t>
            </a:r>
          </a:p>
        </p:txBody>
      </p:sp>
      <p:pic>
        <p:nvPicPr>
          <p:cNvPr id="15362" name="Рисунок 5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0" y="1125538"/>
            <a:ext cx="4381500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208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 smtClean="0"/>
              <a:t>Типы </a:t>
            </a:r>
            <a:r>
              <a:rPr lang="ru-RU" sz="4000" dirty="0"/>
              <a:t>семейных </a:t>
            </a:r>
            <a:r>
              <a:rPr lang="ru-RU" sz="4000" dirty="0" smtClean="0"/>
              <a:t>структур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3878263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ru-RU" sz="2500" b="1" i="1" u="sng" dirty="0">
                <a:latin typeface="Constantia" pitchFamily="18" charset="0"/>
                <a:cs typeface="Times New Roman" pitchFamily="18" charset="0"/>
              </a:rPr>
              <a:t>Тип </a:t>
            </a:r>
            <a:r>
              <a:rPr lang="ru-RU" sz="2500" b="1" i="1" u="sng" dirty="0" smtClean="0">
                <a:latin typeface="Constantia" pitchFamily="18" charset="0"/>
                <a:cs typeface="Times New Roman" pitchFamily="18" charset="0"/>
              </a:rPr>
              <a:t>моногамия-полигамия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500" b="1" i="1" dirty="0">
                <a:latin typeface="Constantia" pitchFamily="18" charset="0"/>
                <a:cs typeface="Times New Roman" pitchFamily="18" charset="0"/>
              </a:rPr>
              <a:t>Д</a:t>
            </a:r>
            <a:r>
              <a:rPr lang="ru-RU" sz="2500" b="1" i="1" dirty="0" smtClean="0">
                <a:latin typeface="Constantia" pitchFamily="18" charset="0"/>
                <a:cs typeface="Times New Roman" pitchFamily="18" charset="0"/>
              </a:rPr>
              <a:t>ля </a:t>
            </a:r>
            <a:r>
              <a:rPr lang="ru-RU" sz="2500" b="1" i="1" dirty="0">
                <a:latin typeface="Constantia" pitchFamily="18" charset="0"/>
                <a:cs typeface="Times New Roman" pitchFamily="18" charset="0"/>
              </a:rPr>
              <a:t>российского социума наиболее характерной формой брачно-семейных отношений является моногамия. </a:t>
            </a:r>
            <a:r>
              <a:rPr lang="ru-RU" sz="2500" b="1" i="1" dirty="0" smtClean="0">
                <a:latin typeface="Constantia" pitchFamily="18" charset="0"/>
                <a:cs typeface="Times New Roman" pitchFamily="18" charset="0"/>
              </a:rPr>
              <a:t>Моногамия – это брак одного мужчины и одной женщины. Данная форма является традиционной, доминирующей в обществе линией поведения. Вместе с тем в </a:t>
            </a:r>
            <a:r>
              <a:rPr lang="ru-RU" sz="2500" b="1" i="1" dirty="0">
                <a:latin typeface="Constantia" pitchFamily="18" charset="0"/>
                <a:cs typeface="Times New Roman" pitchFamily="18" charset="0"/>
              </a:rPr>
              <a:t>современном обществе в сфере неофициальных взаимоотношений между полами нередко встречается и </a:t>
            </a:r>
            <a:r>
              <a:rPr lang="ru-RU" sz="2500" b="1" i="1" dirty="0" smtClean="0">
                <a:latin typeface="Constantia" pitchFamily="18" charset="0"/>
                <a:cs typeface="Times New Roman" pitchFamily="18" charset="0"/>
              </a:rPr>
              <a:t>полигамия.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endParaRPr lang="ru-RU" sz="2500" b="1" i="1" dirty="0" smtClean="0">
              <a:latin typeface="Constant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5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339975" y="4149725"/>
            <a:ext cx="4402138" cy="239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1052513"/>
            <a:ext cx="8229600" cy="4389437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Clr>
                <a:schemeClr val="accent3">
                  <a:lumMod val="50000"/>
                </a:schemeClr>
              </a:buClr>
              <a:buFont typeface="Wingdings" pitchFamily="2" charset="2"/>
              <a:buChar char="q"/>
              <a:defRPr/>
            </a:pPr>
            <a:r>
              <a:rPr lang="ru-RU" sz="2400" dirty="0" smtClean="0"/>
              <a:t>   </a:t>
            </a:r>
            <a:r>
              <a:rPr lang="ru-RU" sz="2400" b="1" dirty="0" smtClean="0"/>
              <a:t> </a:t>
            </a:r>
            <a:r>
              <a:rPr lang="ru-RU" sz="2400" b="1" dirty="0" smtClean="0">
                <a:latin typeface="Constantia" pitchFamily="18" charset="0"/>
              </a:rPr>
              <a:t>полигиния  </a:t>
            </a:r>
            <a:r>
              <a:rPr lang="ru-RU" sz="2400" dirty="0">
                <a:latin typeface="Constantia" pitchFamily="18" charset="0"/>
              </a:rPr>
              <a:t>- брак одного мужчины с двумя и более </a:t>
            </a:r>
            <a:r>
              <a:rPr lang="ru-RU" sz="2400" dirty="0" smtClean="0">
                <a:latin typeface="Constantia" pitchFamily="18" charset="0"/>
              </a:rPr>
              <a:t>женщинами, одной из форм которого  является гарем;</a:t>
            </a:r>
          </a:p>
          <a:p>
            <a:pPr fontAlgn="auto">
              <a:spcAft>
                <a:spcPts val="0"/>
              </a:spcAft>
              <a:buClr>
                <a:schemeClr val="accent3">
                  <a:lumMod val="50000"/>
                </a:schemeClr>
              </a:buClr>
              <a:buFont typeface="Wingdings" pitchFamily="2" charset="2"/>
              <a:buChar char="q"/>
              <a:defRPr/>
            </a:pPr>
            <a:r>
              <a:rPr lang="ru-RU" sz="2400" dirty="0">
                <a:latin typeface="Constantia" pitchFamily="18" charset="0"/>
              </a:rPr>
              <a:t> </a:t>
            </a:r>
            <a:r>
              <a:rPr lang="ru-RU" sz="2400" dirty="0" smtClean="0">
                <a:latin typeface="Constantia" pitchFamily="18" charset="0"/>
              </a:rPr>
              <a:t>   </a:t>
            </a:r>
            <a:r>
              <a:rPr lang="ru-RU" sz="2400" b="1" dirty="0" smtClean="0">
                <a:latin typeface="Constantia" pitchFamily="18" charset="0"/>
              </a:rPr>
              <a:t>полиандрия</a:t>
            </a:r>
            <a:r>
              <a:rPr lang="ru-RU" sz="2400" dirty="0" smtClean="0">
                <a:latin typeface="Constantia" pitchFamily="18" charset="0"/>
              </a:rPr>
              <a:t> -брак </a:t>
            </a:r>
            <a:r>
              <a:rPr lang="ru-RU" sz="2400" dirty="0">
                <a:latin typeface="Constantia" pitchFamily="18" charset="0"/>
              </a:rPr>
              <a:t>одной  женщины с двумя или несколькими мужчинами, что встречается редко, и чаще всего в Индии, в Тибетских </a:t>
            </a:r>
            <a:r>
              <a:rPr lang="ru-RU" sz="2400" dirty="0" smtClean="0">
                <a:latin typeface="Constantia" pitchFamily="18" charset="0"/>
              </a:rPr>
              <a:t>горах, где испытывается дефицит  женщин. </a:t>
            </a:r>
            <a:endParaRPr lang="ru-RU" sz="2400" dirty="0">
              <a:latin typeface="Constantia" pitchFamily="18" charset="0"/>
            </a:endParaRPr>
          </a:p>
        </p:txBody>
      </p:sp>
      <p:sp>
        <p:nvSpPr>
          <p:cNvPr id="17411" name="Прямоугольник 6"/>
          <p:cNvSpPr>
            <a:spLocks noChangeArrowheads="1"/>
          </p:cNvSpPr>
          <p:nvPr/>
        </p:nvSpPr>
        <p:spPr bwMode="auto">
          <a:xfrm>
            <a:off x="1908175" y="223838"/>
            <a:ext cx="61198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Bef>
                <a:spcPct val="20000"/>
              </a:spcBef>
              <a:buClr>
                <a:srgbClr val="F0A22E"/>
              </a:buClr>
              <a:buSzPct val="70000"/>
            </a:pPr>
            <a:r>
              <a:rPr lang="ru-RU" sz="3600" b="1">
                <a:solidFill>
                  <a:srgbClr val="4E3B30"/>
                </a:solidFill>
                <a:latin typeface="Franklin Gothic Book"/>
              </a:rPr>
              <a:t>Разновидности полигамии: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Прямоугольник 6"/>
          <p:cNvSpPr>
            <a:spLocks noChangeArrowheads="1"/>
          </p:cNvSpPr>
          <p:nvPr/>
        </p:nvSpPr>
        <p:spPr bwMode="auto">
          <a:xfrm>
            <a:off x="250825" y="549275"/>
            <a:ext cx="8713788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400">
                <a:latin typeface="Constantia" pitchFamily="18" charset="0"/>
              </a:rPr>
              <a:t>В одних случаях партнёры не имеют официальной семьи, и их продолжительные брачные отношения с двумя и более супругами, не ведущими общее домохозяйство, носят характер добрачных сексуальных связей. 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400">
                <a:latin typeface="Constantia" pitchFamily="18" charset="0"/>
              </a:rPr>
              <a:t>В других случаях мужчина или женщина имеют официального спутника жизни и, наряду с ним, неофициального, живущего отдельно от них. В последнем варианте отношения партнёров носят преимущественно интимный характер, в силу чего западная социология обозначила их термином «партнёрство», а российское законодательство  определяет их как сожительство.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Прямоугольник 3"/>
          <p:cNvSpPr>
            <a:spLocks noChangeArrowheads="1"/>
          </p:cNvSpPr>
          <p:nvPr/>
        </p:nvSpPr>
        <p:spPr bwMode="auto">
          <a:xfrm>
            <a:off x="323850" y="1196975"/>
            <a:ext cx="8640763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buFont typeface="Wingdings" pitchFamily="2" charset="2"/>
              <a:buChar char="v"/>
            </a:pPr>
            <a:r>
              <a:rPr lang="ru-RU" sz="2800">
                <a:latin typeface="Constantia" pitchFamily="18" charset="0"/>
              </a:rPr>
              <a:t>Брачные узы всё менее привлекают молодых людей. Брак ассоциируется в их сознании с такими сложными психическими состояниями, как долг, совесть, ответственность, самоотречение, забота о ближних, тогда как внебрачные отношения оставляют возможность творческого самовыражения, независимости от каких-либо обязательств и выбора наиболее удобной для индивида формы жизнедеятельности</a:t>
            </a:r>
            <a:r>
              <a:rPr lang="ru-RU" sz="2800">
                <a:latin typeface="Franklin Gothic Book"/>
              </a:rPr>
              <a:t>.</a:t>
            </a:r>
          </a:p>
        </p:txBody>
      </p:sp>
      <p:sp>
        <p:nvSpPr>
          <p:cNvPr id="19458" name="Прямоугольник 5"/>
          <p:cNvSpPr>
            <a:spLocks noChangeArrowheads="1"/>
          </p:cNvSpPr>
          <p:nvPr/>
        </p:nvSpPr>
        <p:spPr bwMode="auto">
          <a:xfrm>
            <a:off x="2627313" y="549275"/>
            <a:ext cx="49926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latin typeface="Franklin Gothic Book"/>
              </a:rPr>
              <a:t>Наблюдения показывают: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Прямоугольник 3"/>
          <p:cNvSpPr>
            <a:spLocks noChangeArrowheads="1"/>
          </p:cNvSpPr>
          <p:nvPr/>
        </p:nvSpPr>
        <p:spPr bwMode="auto">
          <a:xfrm>
            <a:off x="468313" y="985838"/>
            <a:ext cx="82804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ru-RU" sz="2400">
                <a:latin typeface="Constantia" pitchFamily="18" charset="0"/>
              </a:rPr>
              <a:t>Косвенным свидетельством непостоянства брака являются разводы, мотивами которых становятся появление у одного из брачных партнёров другой семьи, наличие длительных или кратковременных внебрачных связей, сексуальная неудовлетворённость и т.п. </a:t>
            </a:r>
          </a:p>
        </p:txBody>
      </p:sp>
      <p:pic>
        <p:nvPicPr>
          <p:cNvPr id="20482" name="Рисунок 6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11300" y="2924175"/>
            <a:ext cx="6192838" cy="374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Прямоугольник 3"/>
          <p:cNvSpPr>
            <a:spLocks noChangeArrowheads="1"/>
          </p:cNvSpPr>
          <p:nvPr/>
        </p:nvSpPr>
        <p:spPr bwMode="auto">
          <a:xfrm>
            <a:off x="179388" y="620713"/>
            <a:ext cx="8496300" cy="618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>
                <a:latin typeface="Constantia" pitchFamily="18" charset="0"/>
              </a:rPr>
              <a:t>        </a:t>
            </a:r>
            <a:r>
              <a:rPr lang="ru-RU" sz="2400" b="1" i="1">
                <a:latin typeface="Constantia" pitchFamily="18" charset="0"/>
              </a:rPr>
              <a:t>Для мужской части населения </a:t>
            </a:r>
            <a:r>
              <a:rPr lang="ru-RU" sz="2400">
                <a:latin typeface="Constantia" pitchFamily="18" charset="0"/>
              </a:rPr>
              <a:t>страны сексуальные отношения вне брака – явление совершенно естественное, более природное, чем социальное, касается ли оно добрачного или брачного периодов их жизни. </a:t>
            </a:r>
          </a:p>
          <a:p>
            <a:pPr algn="just">
              <a:lnSpc>
                <a:spcPct val="150000"/>
              </a:lnSpc>
            </a:pPr>
            <a:r>
              <a:rPr lang="ru-RU" sz="2400">
                <a:latin typeface="Constantia" pitchFamily="18" charset="0"/>
              </a:rPr>
              <a:t>        </a:t>
            </a:r>
            <a:r>
              <a:rPr lang="ru-RU" sz="2400" b="1" i="1">
                <a:latin typeface="Constantia" pitchFamily="18" charset="0"/>
              </a:rPr>
              <a:t>Для женщин </a:t>
            </a:r>
            <a:r>
              <a:rPr lang="ru-RU" sz="2400">
                <a:latin typeface="Constantia" pitchFamily="18" charset="0"/>
              </a:rPr>
              <a:t>внебрачные отношения могут быть неактуальными в связи с боязнью  заразиться венерическим заболеванием, забеременеть, подвергнуться критике со стороны окружающих, неуверенностью в партнёре, неправильными представлениями о сексуальных отношениях, половой неудовлетворённостью, фригидностью и т.д.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145</TotalTime>
  <Words>742</Words>
  <Application>Microsoft Office PowerPoint</Application>
  <PresentationFormat>Экран (4:3)</PresentationFormat>
  <Paragraphs>50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Трек</vt:lpstr>
      <vt:lpstr>Тема 3.2. Формы и модели семьи</vt:lpstr>
      <vt:lpstr> Традиционная и современная формы семьи</vt:lpstr>
      <vt:lpstr>Слайд 3</vt:lpstr>
      <vt:lpstr>Типы семейных структур 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Тип  нуклеарной – расширенной  семьи</vt:lpstr>
      <vt:lpstr>Тип  малодетной – многодетной  семьи</vt:lpstr>
      <vt:lpstr>Слайд 14</vt:lpstr>
      <vt:lpstr>Тип молодой – зрелой  семьи</vt:lpstr>
      <vt:lpstr>Этапы жизненного цикла семьи</vt:lpstr>
      <vt:lpstr>Слайд 17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Формы и модели семьи</dc:title>
  <dc:creator>1</dc:creator>
  <cp:lastModifiedBy>re</cp:lastModifiedBy>
  <cp:revision>34</cp:revision>
  <dcterms:created xsi:type="dcterms:W3CDTF">2013-03-03T16:33:42Z</dcterms:created>
  <dcterms:modified xsi:type="dcterms:W3CDTF">2014-05-06T13:53:32Z</dcterms:modified>
</cp:coreProperties>
</file>