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4" r:id="rId12"/>
    <p:sldId id="268" r:id="rId13"/>
    <p:sldId id="26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41" autoAdjust="0"/>
  </p:normalViewPr>
  <p:slideViewPr>
    <p:cSldViewPr>
      <p:cViewPr varScale="1">
        <p:scale>
          <a:sx n="42" d="100"/>
          <a:sy n="42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035EF6-18FC-434E-B1C7-20A27341A1E5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776DAAD-FBA3-4A5E-BEBD-173D14805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CE409B-A1E4-4990-B8B2-23C03078C21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B7278-A436-4210-9B54-9E8D96084F2A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CB860-F444-44C3-8321-616C832CE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4A1F0-0690-4571-B6E3-1811069EFC42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6DDA-4D37-44CE-AB0F-AE4642219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EEA05-CBFD-404C-AA0E-C7C8D339DC14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21DF-4C86-4656-8A2A-3A9F1513E9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80F18-6886-4231-9A74-5A2F28C5A9C8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0EA0E-3A5E-4362-84A5-19CC06F598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BED37-23F7-43E3-BEA0-B2F018B0A28A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AAC7A-B102-4ECC-B99C-88C18CE70F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B14E3-D410-4418-B3DE-70226658EF0D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B69DD-9F72-4835-A39F-99AB2FB1D9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B797-B3CB-4DCA-B9F5-16E2D1D70B85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7D95-17F0-4CCE-B138-4C06295D23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1D55B-4F83-405F-B268-2D21DE62DFC7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EB8D6-250D-4E25-AAE8-7F3496D069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F7F6B-7729-44CB-B36F-6695CEBEBA13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29D63-BBD7-49D7-AA45-9507E928E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1151-6A18-4379-BBBE-68B1C375FEC7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7E5A-00B3-45F2-856F-E56101E1A0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E5C49-8EB4-443E-B485-41669FA2D33D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F2006-BC25-44F8-A0B7-22CBF90276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F19D59-23EC-4439-97B2-AF86EF56BCB7}" type="datetimeFigureOut">
              <a:rPr lang="ru-RU"/>
              <a:pPr>
                <a:defRPr/>
              </a:pPr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790570-ED0E-483F-8A94-82285E6C7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81" r:id="rId3"/>
    <p:sldLayoutId id="2147483778" r:id="rId4"/>
    <p:sldLayoutId id="2147483777" r:id="rId5"/>
    <p:sldLayoutId id="2147483776" r:id="rId6"/>
    <p:sldLayoutId id="2147483775" r:id="rId7"/>
    <p:sldLayoutId id="2147483774" r:id="rId8"/>
    <p:sldLayoutId id="2147483782" r:id="rId9"/>
    <p:sldLayoutId id="2147483773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entury Gothic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entury Gothic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entury Gothic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/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bg1"/>
            </a:glow>
          </a:effectLst>
          <a:scene3d>
            <a:camera prst="orthographicFront"/>
            <a:lightRig rig="sunset" dir="t"/>
          </a:scene3d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975" y="4221163"/>
            <a:ext cx="6696075" cy="2447925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ru-RU" b="1" i="1" smtClean="0">
                <a:solidFill>
                  <a:srgbClr val="40404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Педагог-психолог Чистякова Ирина Григорьевна</a:t>
            </a:r>
            <a:r>
              <a:rPr lang="ru-RU" sz="2800" b="1" i="1" smtClean="0">
                <a:solidFill>
                  <a:srgbClr val="BFEBFA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4213" y="765175"/>
            <a:ext cx="8064500" cy="2584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Тема 3.1. </a:t>
            </a:r>
            <a:r>
              <a:rPr lang="ru-RU" sz="5400" dirty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  <a:cs typeface="+mn-cs"/>
              </a:rPr>
              <a:t>Семья  как социальный институт и малая группа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1"/>
          <p:cNvSpPr>
            <a:spLocks noChangeArrowheads="1"/>
          </p:cNvSpPr>
          <p:nvPr/>
        </p:nvSpPr>
        <p:spPr bwMode="auto">
          <a:xfrm>
            <a:off x="179388" y="620713"/>
            <a:ext cx="4860925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 sz="25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Исследование семьи как малой группы позволяет производить анализ  моделей и  типов конкретных семейных структур, специфики исполнения каждым из них своих социальных функций. </a:t>
            </a:r>
          </a:p>
        </p:txBody>
      </p:sp>
      <p:pic>
        <p:nvPicPr>
          <p:cNvPr id="24578" name="Рисунок 5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695228">
            <a:off x="5651500" y="3644900"/>
            <a:ext cx="27559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Рисунок 6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946276">
            <a:off x="1165225" y="3832225"/>
            <a:ext cx="3303588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Рисунок 7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30095">
            <a:off x="5875338" y="827088"/>
            <a:ext cx="2466975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620713"/>
            <a:ext cx="8424863" cy="12461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5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Социокультурная динамика семьи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есть трансляция опыта, традиций, правил и норм общежития  ряда поколений.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8313" y="2060575"/>
            <a:ext cx="8496300" cy="38322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5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Социально-психологическая динамика семейной общности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состоит в изменении отношений между супругами, между родителями, между родителями и детьми, а также между самими детьми на отдельных этапах семейной истории или жизненного цикла семьи.  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5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как один из социальных институтов общества  и как малая социальная группа есть  явление типичное для своей эпохи и  неповторимое в своей сути.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284163" y="58738"/>
            <a:ext cx="8353425" cy="698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Литература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1.  Антонов А.И., Медков  В.М. Социология семьи. – М.: Изд-во МГУ, 1996.  304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2.  Антонов А.И. Микросоциология семьи: методология исследования структур и процессов:  Учеб. пособие  для вузов. – М.: Издат. Дом «Nota Bene», 1998. 360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3.  Антонов А.И., Сорокин С.А. Судьба семьи в России ХХI  века. – М., 2000. 414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4.  Антонов А.И., Борисов В.А. Лекции по демографии. – М.: Академический Проект, Альма Матер, 2011. 592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5. Здравомыслова О.М. Семья и общество: гендерное измерение российской трансформации. – М.: Едиториал УРСС, 2003. 152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6.   Карцева Л.В. Семьеведение: Учеб.- метод. пособие. – Казань: КГМУ, 1997. 51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7. Ковалевский М. Очерк происхождения и развития семьи и собственности: Пер. с фр./ Под ред. М.О. Косвена. – М.:ОГИЗ, 1939. 186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8.   Коллонтай А. Социальные основы женского вопроса. – СПб.: Изд-е тов-ва «Знание», 1909. 431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9.   Савинов Л.И. Семьеведение: Учеб. пособие. – Саранск: Изд-во Мордов. ун-та, 2000. 196 с.</a:t>
            </a: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10.   Харчев А.Г. Социология семьи: проблемы становления науки. – М.: ЦСП, 2003. 342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24879"/>
            <a:ext cx="8252029" cy="2456049"/>
          </a:xfrm>
          <a:prstGeom prst="rect">
            <a:avLst/>
          </a:prstGeom>
          <a:noFill/>
        </p:spPr>
        <p:txBody>
          <a:bodyPr wrap="none">
            <a:prstTxWarp prst="textTriangleInverted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300" dirty="0">
                <a:ln w="11430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Спасибо за внимание!</a:t>
            </a:r>
          </a:p>
        </p:txBody>
      </p:sp>
      <p:pic>
        <p:nvPicPr>
          <p:cNvPr id="27650" name="Рисунок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781300"/>
            <a:ext cx="72723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656246" y="3284984"/>
            <a:ext cx="5688632" cy="3459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250825" y="765175"/>
            <a:ext cx="84248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56872"/>
            <a:ext cx="7416824" cy="1015663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unrise" dir="t"/>
            </a:scene3d>
            <a:sp3d extrusionH="57150" contourW="12700">
              <a:bevelT w="57150" h="38100" prst="artDeco"/>
              <a:contourClr>
                <a:schemeClr val="tx1"/>
              </a:contourClr>
            </a:sp3d>
          </a:bodyPr>
          <a:lstStyle/>
          <a:p>
            <a:pPr marL="857250" indent="-8572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6000" dirty="0">
                <a:ln cap="flat" cmpd="sng">
                  <a:gradFill flip="none" rotWithShape="1">
                    <a:gsLst>
                      <a:gs pos="84575">
                        <a:srgbClr val="148EBA"/>
                      </a:gs>
                      <a:gs pos="0">
                        <a:srgbClr val="FF3399"/>
                      </a:gs>
                      <a:gs pos="25000">
                        <a:srgbClr val="FF6633"/>
                      </a:gs>
                      <a:gs pos="50000">
                        <a:srgbClr val="FFFF00"/>
                      </a:gs>
                      <a:gs pos="75000">
                        <a:srgbClr val="01A78F"/>
                      </a:gs>
                      <a:gs pos="94000">
                        <a:srgbClr val="3366FF">
                          <a:lumMod val="14000"/>
                          <a:lumOff val="86000"/>
                          <a:alpha val="0"/>
                        </a:srgbClr>
                      </a:gs>
                    </a:gsLst>
                    <a:lin ang="7200000" scaled="0"/>
                    <a:tileRect/>
                  </a:gradFill>
                </a:ln>
                <a:latin typeface="Times New Roman" pitchFamily="18" charset="0"/>
                <a:cs typeface="Times New Roman" pitchFamily="18" charset="0"/>
              </a:rPr>
              <a:t>Понятие семьи</a:t>
            </a:r>
          </a:p>
        </p:txBody>
      </p:sp>
      <p:sp>
        <p:nvSpPr>
          <p:cNvPr id="16388" name="Прямоугольник 3"/>
          <p:cNvSpPr>
            <a:spLocks noChangeArrowheads="1"/>
          </p:cNvSpPr>
          <p:nvPr/>
        </p:nvSpPr>
        <p:spPr bwMode="auto">
          <a:xfrm>
            <a:off x="250825" y="1330325"/>
            <a:ext cx="8424863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/>
            <a:r>
              <a:rPr lang="ru-RU" sz="2400" b="1" i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Харчев А.Г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ru-RU" sz="2500" b="1" i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«Семья-исторически изменяющаяся форма отношений между женщиной и мужчиной, посредством которой общество упорядочивает и санкционирует их половую жизнь и определяет статус детей».</a:t>
            </a:r>
          </a:p>
          <a:p>
            <a:pPr algn="ctr"/>
            <a:endParaRPr lang="ru-RU" sz="2400" b="1" i="1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76200" y="550863"/>
            <a:ext cx="8964613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 b="1" i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Семью можно определить как основанное на браке или родстве и имеющее исторически определённую организацию социальное объединение, члены которого связаны общностью быта, взаимной моральной ответственностью и регулярной взаимопомощью, и необходимость в котором обусловлена потребностью общества в физическом и духовном воспроизводстве населения.</a:t>
            </a:r>
            <a:endParaRPr lang="ru-RU">
              <a:latin typeface="Century Gothic" pitchFamily="34" charset="0"/>
              <a:ea typeface="Calibri" pitchFamily="34" charset="0"/>
            </a:endParaRPr>
          </a:p>
        </p:txBody>
      </p:sp>
      <p:pic>
        <p:nvPicPr>
          <p:cNvPr id="17410" name="Рисунок 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3716338"/>
            <a:ext cx="8712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2"/>
          <p:cNvSpPr>
            <a:spLocks noChangeArrowheads="1"/>
          </p:cNvSpPr>
          <p:nvPr/>
        </p:nvSpPr>
        <p:spPr bwMode="auto">
          <a:xfrm>
            <a:off x="107950" y="692150"/>
            <a:ext cx="89281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ru-RU" sz="2500" b="1" i="1">
                <a:latin typeface="Times New Roman" pitchFamily="18" charset="0"/>
                <a:cs typeface="Times New Roman" pitchFamily="18" charset="0"/>
              </a:rPr>
              <a:t>А.Г. Харчев и М.С. Мацковский: </a:t>
            </a:r>
          </a:p>
          <a:p>
            <a:pPr lvl="1" algn="just"/>
            <a:r>
              <a:rPr lang="ru-RU" sz="2500" b="1" i="1">
                <a:latin typeface="Times New Roman" pitchFamily="18" charset="0"/>
                <a:cs typeface="Times New Roman" pitchFamily="18" charset="0"/>
              </a:rPr>
              <a:t>        «Семья - общественный механизм воспроизводства человека, отношения между мужем и женой, родителями и детьми, основанная на этих отношениях малая группа, члены которой связаны  общностью быта, взаимной моральной ответственностью и взаимопомощью».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985987" y="3495163"/>
            <a:ext cx="5400600" cy="32129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813"/>
            <a:ext cx="882015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lvl="2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      Таким образом, </a:t>
            </a:r>
            <a:r>
              <a:rPr lang="ru-RU" sz="2400" b="1" i="1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- социальная общность, взаимосвязь в которой осуществляется на основе супружества, родительства и родства, обеспечивается  взаимными моральными обязательствами  членов семьи друг по отношению к другу и их совместной хозяйственно-экономической деятельностью.</a:t>
            </a:r>
          </a:p>
        </p:txBody>
      </p:sp>
      <p:pic>
        <p:nvPicPr>
          <p:cNvPr id="19458" name="Рисунок 1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30363" y="2873375"/>
            <a:ext cx="5559425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388" y="188913"/>
            <a:ext cx="8713787" cy="4816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</a:t>
            </a:r>
            <a:r>
              <a:rPr lang="ru-RU" sz="3200" b="1" dirty="0">
                <a:latin typeface="+mn-lt"/>
                <a:cs typeface="+mn-cs"/>
              </a:rPr>
              <a:t>Семья как социальная структура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       В социологии семью принято изучать  как систему тесно связанных между собой  социальных феноменов –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супружество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родительство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родство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Семья основывается в своём чистом виде на той или иной  форме супружества,  брака.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В семье в её чистом виде  рождаются дети, и изучению подлежит исследование родительства.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В семье в её чистом виде  есть дяди и тёти, близкие и дальние родственники, старики. Это явление именуется родством.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413" y="4241800"/>
            <a:ext cx="54006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2"/>
          <p:cNvSpPr>
            <a:spLocks noChangeArrowheads="1"/>
          </p:cNvSpPr>
          <p:nvPr/>
        </p:nvSpPr>
        <p:spPr bwMode="auto">
          <a:xfrm>
            <a:off x="119063" y="404813"/>
            <a:ext cx="8640762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500" b="1">
                <a:latin typeface="Times New Roman" pitchFamily="18" charset="0"/>
                <a:cs typeface="Times New Roman" pitchFamily="18" charset="0"/>
              </a:rPr>
              <a:t>Специфика семьи как социальной группы в социологии рассматривается через исполнение ею посреднической миссии между индивидом и обществом. </a:t>
            </a:r>
          </a:p>
        </p:txBody>
      </p:sp>
      <p:sp>
        <p:nvSpPr>
          <p:cNvPr id="21506" name="Прямоугольник 3"/>
          <p:cNvSpPr>
            <a:spLocks noChangeArrowheads="1"/>
          </p:cNvSpPr>
          <p:nvPr/>
        </p:nvSpPr>
        <p:spPr bwMode="auto">
          <a:xfrm>
            <a:off x="149225" y="1773238"/>
            <a:ext cx="409416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В истории до новейшего времени индивид находился в полной зависимости как от всего  социума, так и от семьи. </a:t>
            </a:r>
          </a:p>
        </p:txBody>
      </p:sp>
      <p:sp>
        <p:nvSpPr>
          <p:cNvPr id="21507" name="Прямоугольник 4"/>
          <p:cNvSpPr>
            <a:spLocks noChangeArrowheads="1"/>
          </p:cNvSpPr>
          <p:nvPr/>
        </p:nvSpPr>
        <p:spPr bwMode="auto">
          <a:xfrm>
            <a:off x="3995738" y="1878013"/>
            <a:ext cx="47593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В настоящее время индивид волен принимать самостоятельные решения, отличающиеся от  решений тех групп, в которых он состоит, - дружеской, семейной, родственной, соседской, группы ровесников и т.д. И одно из наиболее значимых  в данном контексте индивидуальных  решений – о вступлении или невступлении его в брак.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1520" y="3861048"/>
            <a:ext cx="3992437" cy="25409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107950" y="488950"/>
            <a:ext cx="90360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Gothic" pitchFamily="34" charset="0"/>
              </a:rPr>
              <a:t>	</a:t>
            </a:r>
            <a:r>
              <a:rPr lang="ru-RU" sz="2500" b="1">
                <a:latin typeface="Times New Roman" pitchFamily="18" charset="0"/>
                <a:cs typeface="Times New Roman" pitchFamily="18" charset="0"/>
              </a:rPr>
              <a:t>Статические  и динамические характеристики семьи</a:t>
            </a:r>
          </a:p>
        </p:txBody>
      </p:sp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323850" y="1268413"/>
            <a:ext cx="8208963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Times New Roman" pitchFamily="18" charset="0"/>
                <a:cs typeface="Times New Roman" pitchFamily="18" charset="0"/>
              </a:rPr>
              <a:t>Статически социология  исследует семью в единстве нескольких позиций: как </a:t>
            </a:r>
            <a:r>
              <a:rPr lang="ru-RU" sz="2500" b="1" i="1">
                <a:latin typeface="Times New Roman" pitchFamily="18" charset="0"/>
                <a:cs typeface="Times New Roman" pitchFamily="18" charset="0"/>
              </a:rPr>
              <a:t>социальный институт </a:t>
            </a:r>
            <a:r>
              <a:rPr lang="ru-RU" sz="2500">
                <a:latin typeface="Times New Roman" pitchFamily="18" charset="0"/>
                <a:cs typeface="Times New Roman" pitchFamily="18" charset="0"/>
              </a:rPr>
              <a:t>и  как </a:t>
            </a:r>
            <a:r>
              <a:rPr lang="ru-RU" sz="2500" b="1" i="1">
                <a:latin typeface="Times New Roman" pitchFamily="18" charset="0"/>
                <a:cs typeface="Times New Roman" pitchFamily="18" charset="0"/>
              </a:rPr>
              <a:t>малую группу</a:t>
            </a:r>
            <a:r>
              <a:rPr lang="ru-RU" sz="25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2531" name="Рисунок 6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57463"/>
            <a:ext cx="6913563" cy="375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020398">
            <a:off x="6248400" y="2559050"/>
            <a:ext cx="24669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Рисунок 3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723174">
            <a:off x="5259388" y="4708525"/>
            <a:ext cx="2386012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79388" y="620713"/>
            <a:ext cx="4464050" cy="4324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Семья представляет собой социальный институт –  равный  среди  равных, наряду с такими институтами как религия, образование, культура, наука, спорт, финансы, управление и т.п.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Семья  -  основополагающий социальный институт, основа общества. </a:t>
            </a:r>
          </a:p>
        </p:txBody>
      </p:sp>
      <p:pic>
        <p:nvPicPr>
          <p:cNvPr id="23556" name="Рисунок 2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00606">
            <a:off x="5394325" y="574675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321</TotalTime>
  <Words>766</Words>
  <Application>Microsoft Office PowerPoint</Application>
  <PresentationFormat>Экран (4:3)</PresentationFormat>
  <Paragraphs>38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re</cp:lastModifiedBy>
  <cp:revision>29</cp:revision>
  <dcterms:created xsi:type="dcterms:W3CDTF">2013-03-01T17:07:22Z</dcterms:created>
  <dcterms:modified xsi:type="dcterms:W3CDTF">2014-05-06T13:51:07Z</dcterms:modified>
</cp:coreProperties>
</file>