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35"/>
  </p:notesMasterIdLst>
  <p:sldIdLst>
    <p:sldId id="266" r:id="rId2"/>
    <p:sldId id="294" r:id="rId3"/>
    <p:sldId id="270" r:id="rId4"/>
    <p:sldId id="273" r:id="rId5"/>
    <p:sldId id="271" r:id="rId6"/>
    <p:sldId id="272" r:id="rId7"/>
    <p:sldId id="295" r:id="rId8"/>
    <p:sldId id="267" r:id="rId9"/>
    <p:sldId id="258" r:id="rId10"/>
    <p:sldId id="257" r:id="rId11"/>
    <p:sldId id="290" r:id="rId12"/>
    <p:sldId id="288" r:id="rId13"/>
    <p:sldId id="286" r:id="rId14"/>
    <p:sldId id="274" r:id="rId15"/>
    <p:sldId id="296" r:id="rId16"/>
    <p:sldId id="269" r:id="rId17"/>
    <p:sldId id="265" r:id="rId18"/>
    <p:sldId id="259" r:id="rId19"/>
    <p:sldId id="260" r:id="rId20"/>
    <p:sldId id="262" r:id="rId21"/>
    <p:sldId id="263" r:id="rId22"/>
    <p:sldId id="284" r:id="rId23"/>
    <p:sldId id="275" r:id="rId24"/>
    <p:sldId id="283" r:id="rId25"/>
    <p:sldId id="277" r:id="rId26"/>
    <p:sldId id="278" r:id="rId27"/>
    <p:sldId id="279" r:id="rId28"/>
    <p:sldId id="280" r:id="rId29"/>
    <p:sldId id="281" r:id="rId30"/>
    <p:sldId id="282" r:id="rId31"/>
    <p:sldId id="293" r:id="rId32"/>
    <p:sldId id="297" r:id="rId33"/>
    <p:sldId id="291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A5B592"/>
    <a:srgbClr val="DA0000"/>
    <a:srgbClr val="FF0000"/>
    <a:srgbClr val="238016"/>
    <a:srgbClr val="2DA7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567" autoAdjust="0"/>
    <p:restoredTop sz="93023" autoAdjust="0"/>
  </p:normalViewPr>
  <p:slideViewPr>
    <p:cSldViewPr>
      <p:cViewPr>
        <p:scale>
          <a:sx n="75" d="100"/>
          <a:sy n="75" d="100"/>
        </p:scale>
        <p:origin x="198" y="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254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Динамика </a:t>
            </a:r>
            <a:r>
              <a:rPr lang="ru-RU" dirty="0" smtClean="0"/>
              <a:t>численности населения </a:t>
            </a:r>
            <a:r>
              <a:rPr lang="ru-RU" dirty="0"/>
              <a:t>СПб в 18-19 </a:t>
            </a:r>
            <a:r>
              <a:rPr lang="ru-RU" dirty="0" err="1" smtClean="0"/>
              <a:t>вв</a:t>
            </a:r>
            <a:r>
              <a:rPr lang="ru-RU" dirty="0" smtClean="0"/>
              <a:t> </a:t>
            </a:r>
          </a:p>
          <a:p>
            <a:pPr>
              <a:defRPr sz="2254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 smtClean="0"/>
              <a:t>в тысячах человек</a:t>
            </a:r>
            <a:endParaRPr lang="ru-RU" dirty="0"/>
          </a:p>
        </c:rich>
      </c:tx>
      <c:layout>
        <c:manualLayout>
          <c:xMode val="edge"/>
          <c:yMode val="edge"/>
          <c:x val="0.1493788946444588"/>
          <c:y val="3.2665383067992416E-2"/>
        </c:manualLayout>
      </c:layout>
      <c:spPr>
        <a:noFill/>
        <a:ln w="31803">
          <a:noFill/>
        </a:ln>
      </c:spPr>
    </c:title>
    <c:plotArea>
      <c:layout>
        <c:manualLayout>
          <c:layoutTarget val="inner"/>
          <c:xMode val="edge"/>
          <c:yMode val="edge"/>
          <c:x val="8.7576022692298694E-2"/>
          <c:y val="0.14406819357434342"/>
          <c:w val="0.88663967611336114"/>
          <c:h val="0.75045207956600368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население СПб</c:v>
                </c:pt>
              </c:strCache>
            </c:strRef>
          </c:tx>
          <c:spPr>
            <a:ln w="47704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spPr>
              <a:noFill/>
              <a:ln w="31803">
                <a:noFill/>
              </a:ln>
            </c:spPr>
            <c:txPr>
              <a:bodyPr rot="-2700000" vert="horz"/>
              <a:lstStyle/>
              <a:p>
                <a:pPr algn="ctr">
                  <a:defRPr sz="250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1725</c:v>
                </c:pt>
                <c:pt idx="1">
                  <c:v>1750</c:v>
                </c:pt>
                <c:pt idx="2">
                  <c:v>1800</c:v>
                </c:pt>
                <c:pt idx="3">
                  <c:v>1818</c:v>
                </c:pt>
                <c:pt idx="4">
                  <c:v>1869</c:v>
                </c:pt>
                <c:pt idx="5">
                  <c:v>1881</c:v>
                </c:pt>
                <c:pt idx="6">
                  <c:v>1890</c:v>
                </c:pt>
                <c:pt idx="7">
                  <c:v>1900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40</c:v>
                </c:pt>
                <c:pt idx="1">
                  <c:v>74</c:v>
                </c:pt>
                <c:pt idx="2">
                  <c:v>220</c:v>
                </c:pt>
                <c:pt idx="3">
                  <c:v>386</c:v>
                </c:pt>
                <c:pt idx="4">
                  <c:v>667</c:v>
                </c:pt>
                <c:pt idx="5">
                  <c:v>861</c:v>
                </c:pt>
                <c:pt idx="6">
                  <c:v>954</c:v>
                </c:pt>
                <c:pt idx="7">
                  <c:v>1439</c:v>
                </c:pt>
              </c:numCache>
            </c:numRef>
          </c:val>
        </c:ser>
        <c:dLbls/>
        <c:marker val="1"/>
        <c:axId val="116283648"/>
        <c:axId val="116297728"/>
      </c:lineChart>
      <c:catAx>
        <c:axId val="116283648"/>
        <c:scaling>
          <c:orientation val="minMax"/>
        </c:scaling>
        <c:axPos val="b"/>
        <c:numFmt formatCode="General" sourceLinked="1"/>
        <c:tickLblPos val="nextTo"/>
        <c:spPr>
          <a:ln w="39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6297728"/>
        <c:crosses val="autoZero"/>
        <c:auto val="1"/>
        <c:lblAlgn val="ctr"/>
        <c:lblOffset val="100"/>
        <c:tickLblSkip val="1"/>
        <c:tickMarkSkip val="1"/>
      </c:catAx>
      <c:valAx>
        <c:axId val="116297728"/>
        <c:scaling>
          <c:orientation val="minMax"/>
          <c:max val="1600"/>
        </c:scaling>
        <c:axPos val="l"/>
        <c:majorGridlines>
          <c:spPr>
            <a:ln w="397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9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4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6283648"/>
        <c:crosses val="autoZero"/>
        <c:crossBetween val="between"/>
      </c:valAx>
      <c:spPr>
        <a:noFill/>
        <a:ln w="15901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CCFFFF"/>
    </a:solidFill>
    <a:ln>
      <a:noFill/>
    </a:ln>
  </c:spPr>
  <c:txPr>
    <a:bodyPr/>
    <a:lstStyle/>
    <a:p>
      <a:pPr>
        <a:defRPr sz="2664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 sz="2348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динамика численности населения СПб </a:t>
            </a:r>
            <a:endParaRPr lang="ru-RU" dirty="0" smtClean="0"/>
          </a:p>
          <a:p>
            <a:pPr algn="ctr">
              <a:defRPr sz="2348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 smtClean="0"/>
              <a:t>в 20 веке </a:t>
            </a:r>
          </a:p>
          <a:p>
            <a:pPr algn="ctr">
              <a:defRPr sz="2348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 smtClean="0"/>
              <a:t>(в тысячах человек)</a:t>
            </a:r>
            <a:endParaRPr lang="ru-RU" dirty="0"/>
          </a:p>
        </c:rich>
      </c:tx>
      <c:layout>
        <c:manualLayout>
          <c:xMode val="edge"/>
          <c:yMode val="edge"/>
          <c:x val="0.18297676732716109"/>
          <c:y val="3.2764957756192883E-2"/>
        </c:manualLayout>
      </c:layout>
      <c:spPr>
        <a:noFill/>
        <a:ln w="33094">
          <a:noFill/>
        </a:ln>
      </c:spPr>
    </c:title>
    <c:plotArea>
      <c:layout>
        <c:manualLayout>
          <c:layoutTarget val="inner"/>
          <c:xMode val="edge"/>
          <c:yMode val="edge"/>
          <c:x val="9.778193350831145E-2"/>
          <c:y val="0.24662627588218142"/>
          <c:w val="0.86749584426946647"/>
          <c:h val="0.60282356372120149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население СПб</c:v>
                </c:pt>
              </c:strCache>
            </c:strRef>
          </c:tx>
          <c:spPr>
            <a:ln w="49642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spPr>
              <a:noFill/>
              <a:ln w="33094">
                <a:noFill/>
              </a:ln>
            </c:spPr>
            <c:txPr>
              <a:bodyPr rot="-4500000" vert="horz"/>
              <a:lstStyle/>
              <a:p>
                <a:pPr algn="l">
                  <a:defRPr sz="1826" b="1" i="0" u="none" strike="noStrike" baseline="0">
                    <a:solidFill>
                      <a:srgbClr val="0000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Sheet1!$B$1:$V$1</c:f>
              <c:numCache>
                <c:formatCode>General</c:formatCode>
                <c:ptCount val="21"/>
                <c:pt idx="0">
                  <c:v>1900</c:v>
                </c:pt>
                <c:pt idx="1">
                  <c:v>1910</c:v>
                </c:pt>
                <c:pt idx="2">
                  <c:v>1917</c:v>
                </c:pt>
                <c:pt idx="3">
                  <c:v>1920</c:v>
                </c:pt>
                <c:pt idx="4">
                  <c:v>1926</c:v>
                </c:pt>
                <c:pt idx="5">
                  <c:v>1939</c:v>
                </c:pt>
                <c:pt idx="6">
                  <c:v>1944</c:v>
                </c:pt>
                <c:pt idx="7">
                  <c:v>1959</c:v>
                </c:pt>
                <c:pt idx="8">
                  <c:v>1970</c:v>
                </c:pt>
                <c:pt idx="9">
                  <c:v>1979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2000</c:v>
                </c:pt>
                <c:pt idx="17">
                  <c:v>2001</c:v>
                </c:pt>
              </c:numCache>
            </c:numRef>
          </c:cat>
          <c:val>
            <c:numRef>
              <c:f>Sheet1!$B$2:$V$2</c:f>
              <c:numCache>
                <c:formatCode>General</c:formatCode>
                <c:ptCount val="21"/>
                <c:pt idx="0">
                  <c:v>1439</c:v>
                </c:pt>
                <c:pt idx="1">
                  <c:v>1905</c:v>
                </c:pt>
                <c:pt idx="2">
                  <c:v>2500</c:v>
                </c:pt>
                <c:pt idx="3">
                  <c:v>722</c:v>
                </c:pt>
                <c:pt idx="4">
                  <c:v>1614</c:v>
                </c:pt>
                <c:pt idx="5">
                  <c:v>3401</c:v>
                </c:pt>
                <c:pt idx="6">
                  <c:v>600</c:v>
                </c:pt>
                <c:pt idx="7">
                  <c:v>3340</c:v>
                </c:pt>
                <c:pt idx="8">
                  <c:v>3987</c:v>
                </c:pt>
                <c:pt idx="9">
                  <c:v>4588</c:v>
                </c:pt>
                <c:pt idx="10">
                  <c:v>5035</c:v>
                </c:pt>
                <c:pt idx="11">
                  <c:v>5035</c:v>
                </c:pt>
                <c:pt idx="12">
                  <c:v>5004</c:v>
                </c:pt>
                <c:pt idx="13">
                  <c:v>4952</c:v>
                </c:pt>
                <c:pt idx="14">
                  <c:v>4883</c:v>
                </c:pt>
                <c:pt idx="15">
                  <c:v>4838</c:v>
                </c:pt>
                <c:pt idx="16">
                  <c:v>4661</c:v>
                </c:pt>
                <c:pt idx="17">
                  <c:v>4628</c:v>
                </c:pt>
              </c:numCache>
            </c:numRef>
          </c:val>
        </c:ser>
        <c:dLbls/>
        <c:marker val="1"/>
        <c:axId val="118702848"/>
        <c:axId val="118704384"/>
      </c:lineChart>
      <c:catAx>
        <c:axId val="118702848"/>
        <c:scaling>
          <c:orientation val="minMax"/>
        </c:scaling>
        <c:axPos val="b"/>
        <c:numFmt formatCode="General" sourceLinked="0"/>
        <c:tickLblPos val="nextTo"/>
        <c:spPr>
          <a:ln w="4137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566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8704384"/>
        <c:crosses val="autoZero"/>
        <c:auto val="1"/>
        <c:lblAlgn val="ctr"/>
        <c:lblOffset val="100"/>
        <c:tickMarkSkip val="1"/>
      </c:catAx>
      <c:valAx>
        <c:axId val="118704384"/>
        <c:scaling>
          <c:orientation val="minMax"/>
          <c:max val="6000"/>
          <c:min val="500"/>
        </c:scaling>
        <c:axPos val="l"/>
        <c:majorGridlines>
          <c:spPr>
            <a:ln w="4137">
              <a:solidFill>
                <a:srgbClr val="000000"/>
              </a:solidFill>
              <a:prstDash val="solid"/>
            </a:ln>
          </c:spPr>
        </c:majorGridlines>
        <c:numFmt formatCode="General" sourceLinked="0"/>
        <c:tickLblPos val="nextTo"/>
        <c:spPr>
          <a:ln w="41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66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8702848"/>
        <c:crosses val="autoZero"/>
        <c:crossBetween val="midCat"/>
        <c:majorUnit val="1000"/>
        <c:minorUnit val="100"/>
      </c:valAx>
      <c:spPr>
        <a:noFill/>
        <a:ln w="25409">
          <a:noFill/>
        </a:ln>
      </c:spPr>
    </c:plotArea>
    <c:plotVisOnly val="1"/>
    <c:dispBlanksAs val="gap"/>
  </c:chart>
  <c:spPr>
    <a:solidFill>
      <a:srgbClr val="CCFFFF"/>
    </a:solidFill>
    <a:ln>
      <a:noFill/>
    </a:ln>
  </c:spPr>
  <c:txPr>
    <a:bodyPr/>
    <a:lstStyle/>
    <a:p>
      <a:pPr>
        <a:defRPr sz="27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348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динамика численности населения СПб </a:t>
            </a:r>
            <a:endParaRPr lang="ru-RU" dirty="0" smtClean="0"/>
          </a:p>
          <a:p>
            <a:pPr>
              <a:defRPr sz="2348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 smtClean="0"/>
              <a:t>в начале 21 века </a:t>
            </a:r>
          </a:p>
          <a:p>
            <a:pPr>
              <a:defRPr sz="2348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 smtClean="0"/>
              <a:t>(в тысячах человек)</a:t>
            </a:r>
            <a:endParaRPr lang="ru-RU" dirty="0"/>
          </a:p>
        </c:rich>
      </c:tx>
      <c:layout>
        <c:manualLayout>
          <c:xMode val="edge"/>
          <c:yMode val="edge"/>
          <c:x val="0.17198775633815003"/>
          <c:y val="2.5465687683200192E-2"/>
        </c:manualLayout>
      </c:layout>
      <c:spPr>
        <a:noFill/>
        <a:ln w="33094">
          <a:noFill/>
        </a:ln>
      </c:spPr>
    </c:title>
    <c:plotArea>
      <c:layout>
        <c:manualLayout>
          <c:layoutTarget val="inner"/>
          <c:xMode val="edge"/>
          <c:yMode val="edge"/>
          <c:x val="9.778193350831145E-2"/>
          <c:y val="0.24662627588218142"/>
          <c:w val="0.86749584426946647"/>
          <c:h val="0.60282356372120149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население СПб</c:v>
                </c:pt>
              </c:strCache>
            </c:strRef>
          </c:tx>
          <c:spPr>
            <a:ln w="49642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spPr>
              <a:noFill/>
              <a:ln w="33094">
                <a:noFill/>
              </a:ln>
            </c:spPr>
            <c:txPr>
              <a:bodyPr rot="-4500000" vert="horz"/>
              <a:lstStyle/>
              <a:p>
                <a:pPr algn="l">
                  <a:defRPr sz="1826" b="1" i="0" u="none" strike="noStrike" baseline="0">
                    <a:solidFill>
                      <a:srgbClr val="0000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Sheet1!$B$1:$V$1</c:f>
              <c:numCache>
                <c:formatCode>General</c:formatCode>
                <c:ptCount val="21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Sheet1!$B$2:$V$2</c:f>
              <c:numCache>
                <c:formatCode>General</c:formatCode>
                <c:ptCount val="21"/>
                <c:pt idx="0">
                  <c:v>4628</c:v>
                </c:pt>
                <c:pt idx="1">
                  <c:v>4624</c:v>
                </c:pt>
                <c:pt idx="2">
                  <c:v>4581</c:v>
                </c:pt>
                <c:pt idx="3">
                  <c:v>4581</c:v>
                </c:pt>
                <c:pt idx="4">
                  <c:v>4571</c:v>
                </c:pt>
                <c:pt idx="5">
                  <c:v>4568</c:v>
                </c:pt>
                <c:pt idx="6">
                  <c:v>4582</c:v>
                </c:pt>
                <c:pt idx="7">
                  <c:v>4600</c:v>
                </c:pt>
                <c:pt idx="8">
                  <c:v>4953</c:v>
                </c:pt>
                <c:pt idx="9">
                  <c:v>5028</c:v>
                </c:pt>
              </c:numCache>
            </c:numRef>
          </c:val>
        </c:ser>
        <c:dLbls/>
        <c:marker val="1"/>
        <c:axId val="120274304"/>
        <c:axId val="120284288"/>
      </c:lineChart>
      <c:dateAx>
        <c:axId val="120274304"/>
        <c:scaling>
          <c:orientation val="minMax"/>
        </c:scaling>
        <c:axPos val="b"/>
        <c:numFmt formatCode="General" sourceLinked="0"/>
        <c:tickLblPos val="nextTo"/>
        <c:spPr>
          <a:ln w="4137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566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0284288"/>
        <c:crosses val="autoZero"/>
        <c:lblOffset val="100"/>
        <c:baseTimeUnit val="days"/>
        <c:majorUnit val="1"/>
        <c:minorUnit val="1"/>
      </c:dateAx>
      <c:valAx>
        <c:axId val="120284288"/>
        <c:scaling>
          <c:orientation val="minMax"/>
        </c:scaling>
        <c:axPos val="l"/>
        <c:majorGridlines>
          <c:spPr>
            <a:ln w="4137">
              <a:solidFill>
                <a:srgbClr val="000000"/>
              </a:solidFill>
              <a:prstDash val="solid"/>
            </a:ln>
          </c:spPr>
        </c:majorGridlines>
        <c:numFmt formatCode="General" sourceLinked="0"/>
        <c:tickLblPos val="nextTo"/>
        <c:spPr>
          <a:ln w="41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66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0274304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</c:chart>
  <c:spPr>
    <a:solidFill>
      <a:srgbClr val="CCFFFF"/>
    </a:solidFill>
    <a:ln>
      <a:noFill/>
    </a:ln>
  </c:spPr>
  <c:txPr>
    <a:bodyPr/>
    <a:lstStyle/>
    <a:p>
      <a:pPr>
        <a:defRPr sz="273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sz="2400" dirty="0"/>
              <a:t>Младенческая смертность, на тысячу родившихся </a:t>
            </a:r>
          </a:p>
        </c:rich>
      </c:tx>
      <c:layout>
        <c:manualLayout>
          <c:xMode val="edge"/>
          <c:yMode val="edge"/>
          <c:x val="0.15758227224926522"/>
          <c:y val="1.2466106361513388E-2"/>
        </c:manualLayout>
      </c:layout>
      <c:spPr>
        <a:noFill/>
        <a:ln w="18479">
          <a:noFill/>
        </a:ln>
      </c:spPr>
    </c:title>
    <c:plotArea>
      <c:layout>
        <c:manualLayout>
          <c:layoutTarget val="inner"/>
          <c:xMode val="edge"/>
          <c:yMode val="edge"/>
          <c:x val="8.169596845782276E-2"/>
          <c:y val="0.20741097117433233"/>
          <c:w val="0.91830403309203723"/>
          <c:h val="0.6796610169491536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gradFill rotWithShape="0">
              <a:gsLst>
                <a:gs pos="0">
                  <a:srgbClr val="FF0000"/>
                </a:gs>
                <a:gs pos="50000">
                  <a:srgbClr val="FF0000">
                    <a:gamma/>
                    <a:tint val="34510"/>
                    <a:invGamma/>
                  </a:srgbClr>
                </a:gs>
                <a:gs pos="100000">
                  <a:srgbClr val="FF0000"/>
                </a:gs>
              </a:gsLst>
              <a:lin ang="0" scaled="1"/>
            </a:gradFill>
            <a:ln w="18479">
              <a:noFill/>
            </a:ln>
          </c:spPr>
          <c:dLbls>
            <c:numFmt formatCode="#,##0.0" sourceLinked="0"/>
            <c:spPr>
              <a:noFill/>
              <a:ln w="18479">
                <a:noFill/>
              </a:ln>
            </c:spPr>
            <c:txPr>
              <a:bodyPr/>
              <a:lstStyle/>
              <a:p>
                <a:pPr>
                  <a:defRPr sz="160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2006</c:v>
                </c:pt>
                <c:pt idx="2">
                  <c:v>2013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6</c:v>
                </c:pt>
                <c:pt idx="1">
                  <c:v>4.7</c:v>
                </c:pt>
                <c:pt idx="2">
                  <c:v>4.2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0000FF"/>
                </a:gs>
                <a:gs pos="50000">
                  <a:srgbClr val="0000FF">
                    <a:gamma/>
                    <a:tint val="39216"/>
                    <a:invGamma/>
                  </a:srgbClr>
                </a:gs>
                <a:gs pos="100000">
                  <a:srgbClr val="0000FF"/>
                </a:gs>
              </a:gsLst>
              <a:lin ang="0" scaled="1"/>
            </a:gradFill>
            <a:ln w="18479">
              <a:noFill/>
            </a:ln>
          </c:spPr>
          <c:dLbls>
            <c:numFmt formatCode="0.0" sourceLinked="0"/>
            <c:spPr>
              <a:noFill/>
              <a:ln w="18479">
                <a:noFill/>
              </a:ln>
            </c:spPr>
            <c:txPr>
              <a:bodyPr/>
              <a:lstStyle/>
              <a:p>
                <a:pPr>
                  <a:defRPr sz="160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2005</c:v>
                </c:pt>
                <c:pt idx="1">
                  <c:v>2006</c:v>
                </c:pt>
                <c:pt idx="2">
                  <c:v>2013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11</c:v>
                </c:pt>
                <c:pt idx="1">
                  <c:v>10.200000000000001</c:v>
                </c:pt>
                <c:pt idx="2">
                  <c:v>8.2000000000000011</c:v>
                </c:pt>
              </c:numCache>
            </c:numRef>
          </c:val>
        </c:ser>
        <c:dLbls/>
        <c:overlap val="-10"/>
        <c:axId val="120367360"/>
        <c:axId val="120389632"/>
      </c:barChart>
      <c:catAx>
        <c:axId val="120367360"/>
        <c:scaling>
          <c:orientation val="minMax"/>
        </c:scaling>
        <c:axPos val="b"/>
        <c:numFmt formatCode="General" sourceLinked="1"/>
        <c:tickLblPos val="nextTo"/>
        <c:spPr>
          <a:ln w="277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0389632"/>
        <c:crosses val="autoZero"/>
        <c:lblAlgn val="ctr"/>
        <c:lblOffset val="100"/>
        <c:tickLblSkip val="1"/>
        <c:tickMarkSkip val="1"/>
      </c:catAx>
      <c:valAx>
        <c:axId val="120389632"/>
        <c:scaling>
          <c:orientation val="minMax"/>
          <c:max val="20"/>
          <c:min val="0"/>
        </c:scaling>
        <c:axPos val="l"/>
        <c:numFmt formatCode="General" sourceLinked="1"/>
        <c:tickLblPos val="nextTo"/>
        <c:spPr>
          <a:ln w="277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0367360"/>
        <c:crosses val="autoZero"/>
        <c:crossBetween val="between"/>
        <c:majorUnit val="5"/>
      </c:valAx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19676276869386886"/>
          <c:y val="0.20362791557640292"/>
          <c:w val="0.63598766025500975"/>
          <c:h val="0.14915258869823508"/>
        </c:manualLayout>
      </c:layout>
      <c:spPr>
        <a:gradFill flip="none" rotWithShape="1">
          <a:gsLst>
            <a:gs pos="0">
              <a:srgbClr val="0060A8"/>
            </a:gs>
            <a:gs pos="100000">
              <a:srgbClr val="A5B592">
                <a:tint val="44500"/>
                <a:satMod val="160000"/>
              </a:srgbClr>
            </a:gs>
            <a:gs pos="100000">
              <a:srgbClr val="A5B592">
                <a:tint val="23500"/>
                <a:satMod val="160000"/>
              </a:srgbClr>
            </a:gs>
          </a:gsLst>
          <a:lin ang="16200000" scaled="1"/>
          <a:tileRect/>
        </a:gradFill>
        <a:ln w="18479">
          <a:noFill/>
        </a:ln>
      </c:spPr>
      <c:txPr>
        <a:bodyPr/>
        <a:lstStyle/>
        <a:p>
          <a:pPr>
            <a:defRPr sz="3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580" b="0" i="0" u="none" strike="noStrike" baseline="0">
          <a:solidFill>
            <a:srgbClr val="666699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E61D0-2733-4930-B3C3-85EB584F7B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4ACA8BD-F0C4-47B5-85E9-0AD889185204}">
      <dgm:prSet/>
      <dgm:spPr/>
      <dgm:t>
        <a:bodyPr/>
        <a:lstStyle/>
        <a:p>
          <a:pPr rtl="0"/>
          <a:r>
            <a:rPr lang="ru-RU" b="1" baseline="0" dirty="0" smtClean="0"/>
            <a:t>Ижоры в национальных </a:t>
          </a:r>
          <a:br>
            <a:rPr lang="ru-RU" b="1" baseline="0" dirty="0" smtClean="0"/>
          </a:br>
          <a:r>
            <a:rPr lang="ru-RU" b="1" baseline="0" dirty="0" smtClean="0"/>
            <a:t>костюмах</a:t>
          </a:r>
          <a:endParaRPr lang="ru-RU" b="1" baseline="0" dirty="0"/>
        </a:p>
      </dgm:t>
    </dgm:pt>
    <dgm:pt modelId="{773849F2-EC0F-4202-8749-F129082F19F7}" type="parTrans" cxnId="{975DED8D-C554-4F64-924A-2254B0692DB4}">
      <dgm:prSet/>
      <dgm:spPr/>
      <dgm:t>
        <a:bodyPr/>
        <a:lstStyle/>
        <a:p>
          <a:endParaRPr lang="ru-RU"/>
        </a:p>
      </dgm:t>
    </dgm:pt>
    <dgm:pt modelId="{79309ABC-4944-4A81-9661-0115CC3E886C}" type="sibTrans" cxnId="{975DED8D-C554-4F64-924A-2254B0692DB4}">
      <dgm:prSet/>
      <dgm:spPr/>
      <dgm:t>
        <a:bodyPr/>
        <a:lstStyle/>
        <a:p>
          <a:endParaRPr lang="ru-RU"/>
        </a:p>
      </dgm:t>
    </dgm:pt>
    <dgm:pt modelId="{2266AB5F-072D-4AB0-947E-A56A8336727F}" type="pres">
      <dgm:prSet presAssocID="{64DE61D0-2733-4930-B3C3-85EB584F7B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3E099D-8BD2-4416-9586-FA6459F69EA9}" type="pres">
      <dgm:prSet presAssocID="{14ACA8BD-F0C4-47B5-85E9-0AD88918520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F1904C-E827-4B51-83EE-30C9D6C0B9C2}" type="presOf" srcId="{64DE61D0-2733-4930-B3C3-85EB584F7B78}" destId="{2266AB5F-072D-4AB0-947E-A56A8336727F}" srcOrd="0" destOrd="0" presId="urn:microsoft.com/office/officeart/2005/8/layout/vList2"/>
    <dgm:cxn modelId="{975DED8D-C554-4F64-924A-2254B0692DB4}" srcId="{64DE61D0-2733-4930-B3C3-85EB584F7B78}" destId="{14ACA8BD-F0C4-47B5-85E9-0AD889185204}" srcOrd="0" destOrd="0" parTransId="{773849F2-EC0F-4202-8749-F129082F19F7}" sibTransId="{79309ABC-4944-4A81-9661-0115CC3E886C}"/>
    <dgm:cxn modelId="{96D977B1-A930-4CE2-B7BD-9616704608A7}" type="presOf" srcId="{14ACA8BD-F0C4-47B5-85E9-0AD889185204}" destId="{A73E099D-8BD2-4416-9586-FA6459F69EA9}" srcOrd="0" destOrd="0" presId="urn:microsoft.com/office/officeart/2005/8/layout/vList2"/>
    <dgm:cxn modelId="{22194CF7-E9BB-446F-9910-CCCA8F6F3FE4}" type="presParOf" srcId="{2266AB5F-072D-4AB0-947E-A56A8336727F}" destId="{A73E099D-8BD2-4416-9586-FA6459F69E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79B059-79CD-45E1-9740-2168DF6A46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2CCC6D-2DEB-4DF2-8D89-AAC4D0670E85}">
      <dgm:prSet/>
      <dgm:spPr/>
      <dgm:t>
        <a:bodyPr/>
        <a:lstStyle/>
        <a:p>
          <a:pPr rtl="0"/>
          <a:r>
            <a:rPr lang="ru-RU" b="1" dirty="0" smtClean="0"/>
            <a:t>Ижоры. Праздничная женская одежда. XVIII в.</a:t>
          </a:r>
          <a:endParaRPr lang="ru-RU" dirty="0"/>
        </a:p>
      </dgm:t>
    </dgm:pt>
    <dgm:pt modelId="{F40EE9A5-C46F-409E-A4F0-B2347B44EA16}" type="parTrans" cxnId="{2A4CE7BF-8E70-49D7-B8B3-52C09868B3C6}">
      <dgm:prSet/>
      <dgm:spPr/>
      <dgm:t>
        <a:bodyPr/>
        <a:lstStyle/>
        <a:p>
          <a:endParaRPr lang="ru-RU"/>
        </a:p>
      </dgm:t>
    </dgm:pt>
    <dgm:pt modelId="{0B8B3268-B0E0-4B97-B619-B6AB8399CB16}" type="sibTrans" cxnId="{2A4CE7BF-8E70-49D7-B8B3-52C09868B3C6}">
      <dgm:prSet/>
      <dgm:spPr/>
      <dgm:t>
        <a:bodyPr/>
        <a:lstStyle/>
        <a:p>
          <a:endParaRPr lang="ru-RU"/>
        </a:p>
      </dgm:t>
    </dgm:pt>
    <dgm:pt modelId="{CCB5F781-810A-444E-8D74-126BE6754743}" type="pres">
      <dgm:prSet presAssocID="{5379B059-79CD-45E1-9740-2168DF6A46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1714A6-C634-4AE2-9AA6-85BC6B3E6BCD}" type="pres">
      <dgm:prSet presAssocID="{8F2CCC6D-2DEB-4DF2-8D89-AAC4D0670E85}" presName="parentText" presStyleLbl="node1" presStyleIdx="0" presStyleCnt="1" custLinFactNeighborX="26287" custLinFactNeighborY="300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CE7BF-8E70-49D7-B8B3-52C09868B3C6}" srcId="{5379B059-79CD-45E1-9740-2168DF6A4626}" destId="{8F2CCC6D-2DEB-4DF2-8D89-AAC4D0670E85}" srcOrd="0" destOrd="0" parTransId="{F40EE9A5-C46F-409E-A4F0-B2347B44EA16}" sibTransId="{0B8B3268-B0E0-4B97-B619-B6AB8399CB16}"/>
    <dgm:cxn modelId="{C4419653-963F-4878-B7DE-433DE2C95053}" type="presOf" srcId="{5379B059-79CD-45E1-9740-2168DF6A4626}" destId="{CCB5F781-810A-444E-8D74-126BE6754743}" srcOrd="0" destOrd="0" presId="urn:microsoft.com/office/officeart/2005/8/layout/vList2"/>
    <dgm:cxn modelId="{1A0A49A3-EC75-4C69-9CA8-92CF0AABAD50}" type="presOf" srcId="{8F2CCC6D-2DEB-4DF2-8D89-AAC4D0670E85}" destId="{931714A6-C634-4AE2-9AA6-85BC6B3E6BCD}" srcOrd="0" destOrd="0" presId="urn:microsoft.com/office/officeart/2005/8/layout/vList2"/>
    <dgm:cxn modelId="{3CC036A7-290E-429A-810B-AD78A5F86272}" type="presParOf" srcId="{CCB5F781-810A-444E-8D74-126BE6754743}" destId="{931714A6-C634-4AE2-9AA6-85BC6B3E6B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9E87A9-4935-43CF-9A4A-6BBBBFBCEA0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90B8B6-A5D0-4936-AC06-B180EC159475}">
      <dgm:prSet/>
      <dgm:spPr>
        <a:solidFill>
          <a:srgbClr val="A5B592"/>
        </a:solidFill>
      </dgm:spPr>
      <dgm:t>
        <a:bodyPr/>
        <a:lstStyle/>
        <a:p>
          <a:pPr rtl="0"/>
          <a:r>
            <a:rPr lang="ru-RU" b="0" baseline="0" dirty="0" smtClean="0"/>
            <a:t>Традиционная </a:t>
          </a:r>
          <a:br>
            <a:rPr lang="ru-RU" b="0" baseline="0" dirty="0" smtClean="0"/>
          </a:br>
          <a:r>
            <a:rPr lang="ru-RU" b="0" baseline="0" dirty="0" smtClean="0"/>
            <a:t>водьская одежда</a:t>
          </a:r>
          <a:endParaRPr lang="ru-RU" b="0" baseline="0" dirty="0"/>
        </a:p>
      </dgm:t>
    </dgm:pt>
    <dgm:pt modelId="{3BF250DE-3452-48D1-A5D9-ECC5A85D01AD}" type="parTrans" cxnId="{1DD27D1C-EE24-4882-AC63-7F1FA830760D}">
      <dgm:prSet/>
      <dgm:spPr/>
      <dgm:t>
        <a:bodyPr/>
        <a:lstStyle/>
        <a:p>
          <a:endParaRPr lang="ru-RU"/>
        </a:p>
      </dgm:t>
    </dgm:pt>
    <dgm:pt modelId="{3F4A9739-7423-472F-977E-FFC1207A8ACF}" type="sibTrans" cxnId="{1DD27D1C-EE24-4882-AC63-7F1FA830760D}">
      <dgm:prSet/>
      <dgm:spPr/>
      <dgm:t>
        <a:bodyPr/>
        <a:lstStyle/>
        <a:p>
          <a:endParaRPr lang="ru-RU"/>
        </a:p>
      </dgm:t>
    </dgm:pt>
    <dgm:pt modelId="{112175C3-0D6A-4BEE-9EA1-90E9B9A2C2B6}" type="pres">
      <dgm:prSet presAssocID="{179E87A9-4935-43CF-9A4A-6BBBBFBCEA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6920CC-6BA9-4946-A21D-990B07A637E5}" type="pres">
      <dgm:prSet presAssocID="{4390B8B6-A5D0-4936-AC06-B180EC159475}" presName="linNode" presStyleCnt="0"/>
      <dgm:spPr/>
    </dgm:pt>
    <dgm:pt modelId="{F072345E-640C-42CA-BB40-AC89E98B0C3D}" type="pres">
      <dgm:prSet presAssocID="{4390B8B6-A5D0-4936-AC06-B180EC159475}" presName="parentText" presStyleLbl="node1" presStyleIdx="0" presStyleCnt="1" custScaleX="277778" custLinFactNeighborX="-16701" custLinFactNeighborY="-102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47095A-767A-49FB-BF21-CFD489AD3B1D}" type="presOf" srcId="{4390B8B6-A5D0-4936-AC06-B180EC159475}" destId="{F072345E-640C-42CA-BB40-AC89E98B0C3D}" srcOrd="0" destOrd="0" presId="urn:microsoft.com/office/officeart/2005/8/layout/vList5"/>
    <dgm:cxn modelId="{1DD27D1C-EE24-4882-AC63-7F1FA830760D}" srcId="{179E87A9-4935-43CF-9A4A-6BBBBFBCEA06}" destId="{4390B8B6-A5D0-4936-AC06-B180EC159475}" srcOrd="0" destOrd="0" parTransId="{3BF250DE-3452-48D1-A5D9-ECC5A85D01AD}" sibTransId="{3F4A9739-7423-472F-977E-FFC1207A8ACF}"/>
    <dgm:cxn modelId="{7D8DEF01-08C2-4117-9E73-5900667FAE57}" type="presOf" srcId="{179E87A9-4935-43CF-9A4A-6BBBBFBCEA06}" destId="{112175C3-0D6A-4BEE-9EA1-90E9B9A2C2B6}" srcOrd="0" destOrd="0" presId="urn:microsoft.com/office/officeart/2005/8/layout/vList5"/>
    <dgm:cxn modelId="{6ECE2E11-80ED-430E-B4F6-68CEA4EA11B1}" type="presParOf" srcId="{112175C3-0D6A-4BEE-9EA1-90E9B9A2C2B6}" destId="{D96920CC-6BA9-4946-A21D-990B07A637E5}" srcOrd="0" destOrd="0" presId="urn:microsoft.com/office/officeart/2005/8/layout/vList5"/>
    <dgm:cxn modelId="{BAB93FFA-2895-4386-819D-AD0655FA091C}" type="presParOf" srcId="{D96920CC-6BA9-4946-A21D-990B07A637E5}" destId="{F072345E-640C-42CA-BB40-AC89E98B0C3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593395-598B-41E2-9F2A-30A336D5B3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700A57-CDE9-4EA1-B05F-EC53C3BF3E6F}">
      <dgm:prSet/>
      <dgm:spPr>
        <a:solidFill>
          <a:srgbClr val="A5B592"/>
        </a:solidFill>
      </dgm:spPr>
      <dgm:t>
        <a:bodyPr/>
        <a:lstStyle/>
        <a:p>
          <a:pPr algn="ctr" rtl="0"/>
          <a:r>
            <a:rPr lang="ru-RU" b="1" baseline="0" dirty="0" smtClean="0"/>
            <a:t>Фольклорный </a:t>
          </a:r>
        </a:p>
        <a:p>
          <a:pPr algn="ctr" rtl="0"/>
          <a:r>
            <a:rPr lang="ru-RU" b="1" baseline="0" dirty="0" smtClean="0"/>
            <a:t>Фестиваль</a:t>
          </a:r>
        </a:p>
        <a:p>
          <a:pPr algn="ctr" rtl="0"/>
          <a:r>
            <a:rPr lang="ru-RU" b="1" baseline="0" dirty="0" smtClean="0"/>
            <a:t> вепсов</a:t>
          </a:r>
          <a:br>
            <a:rPr lang="ru-RU" b="1" baseline="0" dirty="0" smtClean="0"/>
          </a:br>
          <a:endParaRPr lang="ru-RU" b="0" baseline="0" dirty="0"/>
        </a:p>
      </dgm:t>
    </dgm:pt>
    <dgm:pt modelId="{A519FADD-BFE6-4425-9B90-B287B232AF3B}" type="parTrans" cxnId="{869CE10C-F943-4476-BD3E-3235EE7CE004}">
      <dgm:prSet/>
      <dgm:spPr/>
      <dgm:t>
        <a:bodyPr/>
        <a:lstStyle/>
        <a:p>
          <a:endParaRPr lang="ru-RU"/>
        </a:p>
      </dgm:t>
    </dgm:pt>
    <dgm:pt modelId="{903F6907-CFE3-4FF4-A0C9-82BFD959F1F5}" type="sibTrans" cxnId="{869CE10C-F943-4476-BD3E-3235EE7CE004}">
      <dgm:prSet/>
      <dgm:spPr/>
      <dgm:t>
        <a:bodyPr/>
        <a:lstStyle/>
        <a:p>
          <a:endParaRPr lang="ru-RU"/>
        </a:p>
      </dgm:t>
    </dgm:pt>
    <dgm:pt modelId="{EF9062E6-33BB-4618-B760-E8CE65DE3234}" type="pres">
      <dgm:prSet presAssocID="{14593395-598B-41E2-9F2A-30A336D5B3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CE5430-90A6-4FED-9BCF-692BA537802E}" type="pres">
      <dgm:prSet presAssocID="{C1700A57-CDE9-4EA1-B05F-EC53C3BF3E6F}" presName="parentText" presStyleLbl="node1" presStyleIdx="0" presStyleCnt="1" custLinFactNeighborX="-7653" custLinFactNeighborY="-130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9CE10C-F943-4476-BD3E-3235EE7CE004}" srcId="{14593395-598B-41E2-9F2A-30A336D5B32F}" destId="{C1700A57-CDE9-4EA1-B05F-EC53C3BF3E6F}" srcOrd="0" destOrd="0" parTransId="{A519FADD-BFE6-4425-9B90-B287B232AF3B}" sibTransId="{903F6907-CFE3-4FF4-A0C9-82BFD959F1F5}"/>
    <dgm:cxn modelId="{495239B7-9C2B-4018-B056-5CCF780D05A5}" type="presOf" srcId="{C1700A57-CDE9-4EA1-B05F-EC53C3BF3E6F}" destId="{C7CE5430-90A6-4FED-9BCF-692BA537802E}" srcOrd="0" destOrd="0" presId="urn:microsoft.com/office/officeart/2005/8/layout/vList2"/>
    <dgm:cxn modelId="{6361AE80-F413-49D8-8B8E-1F74201A83DC}" type="presOf" srcId="{14593395-598B-41E2-9F2A-30A336D5B32F}" destId="{EF9062E6-33BB-4618-B760-E8CE65DE3234}" srcOrd="0" destOrd="0" presId="urn:microsoft.com/office/officeart/2005/8/layout/vList2"/>
    <dgm:cxn modelId="{4E117644-1E87-43DB-AF42-132B14445072}" type="presParOf" srcId="{EF9062E6-33BB-4618-B760-E8CE65DE3234}" destId="{C7CE5430-90A6-4FED-9BCF-692BA5378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3E099D-8BD2-4416-9586-FA6459F69EA9}">
      <dsp:nvSpPr>
        <dsp:cNvPr id="0" name=""/>
        <dsp:cNvSpPr/>
      </dsp:nvSpPr>
      <dsp:spPr>
        <a:xfrm>
          <a:off x="0" y="212642"/>
          <a:ext cx="3571900" cy="181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baseline="0" dirty="0" smtClean="0"/>
            <a:t>Ижоры в национальных </a:t>
          </a:r>
          <a:br>
            <a:rPr lang="ru-RU" sz="3300" b="1" kern="1200" baseline="0" dirty="0" smtClean="0"/>
          </a:br>
          <a:r>
            <a:rPr lang="ru-RU" sz="3300" b="1" kern="1200" baseline="0" dirty="0" smtClean="0"/>
            <a:t>костюмах</a:t>
          </a:r>
          <a:endParaRPr lang="ru-RU" sz="3300" b="1" kern="1200" baseline="0" dirty="0"/>
        </a:p>
      </dsp:txBody>
      <dsp:txXfrm>
        <a:off x="0" y="212642"/>
        <a:ext cx="3571900" cy="18146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1714A6-C634-4AE2-9AA6-85BC6B3E6BCD}">
      <dsp:nvSpPr>
        <dsp:cNvPr id="0" name=""/>
        <dsp:cNvSpPr/>
      </dsp:nvSpPr>
      <dsp:spPr>
        <a:xfrm>
          <a:off x="0" y="2039"/>
          <a:ext cx="3500462" cy="2141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Ижоры. Праздничная женская одежда. XVIII в.</a:t>
          </a:r>
          <a:endParaRPr lang="ru-RU" sz="3000" kern="1200" dirty="0"/>
        </a:p>
      </dsp:txBody>
      <dsp:txXfrm>
        <a:off x="0" y="2039"/>
        <a:ext cx="3500462" cy="21411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72345E-640C-42CA-BB40-AC89E98B0C3D}">
      <dsp:nvSpPr>
        <dsp:cNvPr id="0" name=""/>
        <dsp:cNvSpPr/>
      </dsp:nvSpPr>
      <dsp:spPr>
        <a:xfrm>
          <a:off x="0" y="0"/>
          <a:ext cx="3131093" cy="2352893"/>
        </a:xfrm>
        <a:prstGeom prst="roundRect">
          <a:avLst/>
        </a:prstGeom>
        <a:solidFill>
          <a:srgbClr val="A5B59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kern="1200" baseline="0" dirty="0" smtClean="0"/>
            <a:t>Традиционная </a:t>
          </a:r>
          <a:br>
            <a:rPr lang="ru-RU" sz="3100" b="0" kern="1200" baseline="0" dirty="0" smtClean="0"/>
          </a:br>
          <a:r>
            <a:rPr lang="ru-RU" sz="3100" b="0" kern="1200" baseline="0" dirty="0" smtClean="0"/>
            <a:t>водьская одежда</a:t>
          </a:r>
          <a:endParaRPr lang="ru-RU" sz="3100" b="0" kern="1200" baseline="0" dirty="0"/>
        </a:p>
      </dsp:txBody>
      <dsp:txXfrm>
        <a:off x="0" y="0"/>
        <a:ext cx="3131093" cy="23528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CE5430-90A6-4FED-9BCF-692BA537802E}">
      <dsp:nvSpPr>
        <dsp:cNvPr id="0" name=""/>
        <dsp:cNvSpPr/>
      </dsp:nvSpPr>
      <dsp:spPr>
        <a:xfrm>
          <a:off x="0" y="0"/>
          <a:ext cx="3143272" cy="2442959"/>
        </a:xfrm>
        <a:prstGeom prst="roundRect">
          <a:avLst/>
        </a:prstGeom>
        <a:solidFill>
          <a:srgbClr val="A5B59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baseline="0" dirty="0" smtClean="0"/>
            <a:t>Фольклорный </a:t>
          </a:r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baseline="0" dirty="0" smtClean="0"/>
            <a:t>Фестиваль</a:t>
          </a:r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baseline="0" dirty="0" smtClean="0"/>
            <a:t> вепсов</a:t>
          </a:r>
          <a:br>
            <a:rPr lang="ru-RU" sz="2900" b="1" kern="1200" baseline="0" dirty="0" smtClean="0"/>
          </a:br>
          <a:endParaRPr lang="ru-RU" sz="2900" b="0" kern="1200" baseline="0" dirty="0"/>
        </a:p>
      </dsp:txBody>
      <dsp:txXfrm>
        <a:off x="0" y="0"/>
        <a:ext cx="3143272" cy="2442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8F1CD3-9073-4BD2-A1AA-88CD57FFE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346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F1CD3-9073-4BD2-A1AA-88CD57FFE49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67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90F4C7-96A6-4FA2-B649-BB21B5D50BE9}" type="slidenum">
              <a:rPr lang="ru-RU" altLang="ru-RU" smtClean="0"/>
              <a:pPr eaLnBrk="1" hangingPunct="1">
                <a:spcBef>
                  <a:spcPct val="0"/>
                </a:spcBef>
              </a:pPr>
              <a:t>25</a:t>
            </a:fld>
            <a:endParaRPr lang="ru-RU" alt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B14988-938C-4025-A139-CCC696804FE7}" type="slidenum">
              <a:rPr lang="ru-RU" altLang="ru-RU" smtClean="0"/>
              <a:pPr eaLnBrk="1" hangingPunct="1">
                <a:spcBef>
                  <a:spcPct val="0"/>
                </a:spcBef>
              </a:pPr>
              <a:t>26</a:t>
            </a:fld>
            <a:endParaRPr lang="ru-RU" alt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A8A920-AF1F-428C-983E-728A5F7591BC}" type="slidenum">
              <a:rPr lang="ru-RU" altLang="ru-RU" smtClean="0"/>
              <a:pPr eaLnBrk="1" hangingPunct="1">
                <a:spcBef>
                  <a:spcPct val="0"/>
                </a:spcBef>
              </a:pPr>
              <a:t>27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4B4D12-12AE-442F-B888-A479B449EE4B}" type="slidenum">
              <a:rPr lang="ru-RU" altLang="ru-RU" smtClean="0"/>
              <a:pPr eaLnBrk="1" hangingPunct="1">
                <a:spcBef>
                  <a:spcPct val="0"/>
                </a:spcBef>
              </a:pPr>
              <a:t>28</a:t>
            </a:fld>
            <a:endParaRPr lang="ru-RU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AA59-24BF-4904-BBA7-2ABA3CBAF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59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204F-CA59-48A0-B62B-57D9203DB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55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0F718-5B80-4A1C-968D-A7C4F6FE0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16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219C3-3BEF-430D-98D3-CD05A3783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63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4DF3-BA36-4853-8D4B-28530E151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87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DDF3-28AF-49AA-BCBF-BD4F585E0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49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47AFD-0879-4B52-A292-97B9C89A3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82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C9AF-983F-4E18-99F5-1F446E854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13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D6700-B6E0-41DA-82D3-1EF07C6E8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44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9A55-4C64-4EBC-87AB-CCA40B8D0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85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95C7-FDF7-420E-9B9A-1517FFBFA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73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3F5F09B-A95C-4BC5-AF1C-580F73200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55" r:id="rId2"/>
    <p:sldLayoutId id="2147483764" r:id="rId3"/>
    <p:sldLayoutId id="2147483756" r:id="rId4"/>
    <p:sldLayoutId id="2147483765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sz="4000" b="1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4" name="Picture 6" descr="C:\Users\Марина\Desktop\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7"/>
          <p:cNvSpPr>
            <a:spLocks noChangeArrowheads="1" noChangeShapeType="1" noTextEdit="1"/>
          </p:cNvSpPr>
          <p:nvPr/>
        </p:nvSpPr>
        <p:spPr bwMode="auto">
          <a:xfrm>
            <a:off x="525463" y="260350"/>
            <a:ext cx="8064500" cy="139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9"/>
              </a:avLst>
            </a:prstTxWarp>
          </a:bodyPr>
          <a:lstStyle/>
          <a:p>
            <a:pPr algn="ctr"/>
            <a:r>
              <a:rPr lang="ru-RU" sz="4400" kern="10" dirty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Население Санкт-Петербурга</a:t>
            </a:r>
          </a:p>
        </p:txBody>
      </p:sp>
      <p:sp>
        <p:nvSpPr>
          <p:cNvPr id="5126" name="Прямоугольник 1"/>
          <p:cNvSpPr>
            <a:spLocks noChangeArrowheads="1"/>
          </p:cNvSpPr>
          <p:nvPr/>
        </p:nvSpPr>
        <p:spPr bwMode="auto">
          <a:xfrm>
            <a:off x="5436096" y="6459438"/>
            <a:ext cx="3518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400" dirty="0"/>
              <a:t>http://www.intelt.com/galery/_files/5/56.jpg</a:t>
            </a:r>
            <a:endParaRPr lang="ru-RU" alt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88673" y="5657671"/>
            <a:ext cx="45267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Автор: Кравец Марина Викторовна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Учитель географии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ГБОУ гимназии №190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Центрального района Санкт-Петербурга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" y="6358751"/>
            <a:ext cx="10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2014 год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00034" y="214290"/>
            <a:ext cx="8358246" cy="1200329"/>
          </a:xfrm>
          <a:prstGeom prst="rect">
            <a:avLst/>
          </a:prstGeom>
          <a:blipFill>
            <a:blip r:embed="rId3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25000" contrast="-1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95250"/>
          </a:sp3d>
        </p:spPr>
        <p:txBody>
          <a:bodyPr wrap="none" anchor="ctr">
            <a:normAutofit fontScale="92500" lnSpcReduction="20000"/>
          </a:bodyPr>
          <a:lstStyle/>
          <a:p>
            <a:pPr algn="ctr">
              <a:defRPr/>
            </a:pPr>
            <a:endParaRPr lang="ru-RU" sz="3000" b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1A1A1A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3000" b="1" dirty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A1A1A"/>
                </a:solidFill>
                <a:cs typeface="Times New Roman" pitchFamily="18" charset="0"/>
              </a:rPr>
              <a:t>Число родившихся в С.-Петербурге </a:t>
            </a:r>
          </a:p>
          <a:p>
            <a:pPr algn="ctr">
              <a:defRPr/>
            </a:pPr>
            <a:r>
              <a:rPr lang="ru-RU" sz="3000" b="1" dirty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A1A1A"/>
                </a:solidFill>
                <a:cs typeface="Times New Roman" pitchFamily="18" charset="0"/>
              </a:rPr>
              <a:t>в 1985-1995 годах</a:t>
            </a:r>
          </a:p>
          <a:p>
            <a:pPr algn="ctr">
              <a:defRPr/>
            </a:pPr>
            <a:endParaRPr lang="ru-RU" sz="2400" b="1" dirty="0"/>
          </a:p>
        </p:txBody>
      </p:sp>
      <p:graphicFrame>
        <p:nvGraphicFramePr>
          <p:cNvPr id="3591" name="Group 519"/>
          <p:cNvGraphicFramePr>
            <a:graphicFrameLocks noGrp="1"/>
          </p:cNvGraphicFramePr>
          <p:nvPr/>
        </p:nvGraphicFramePr>
        <p:xfrm>
          <a:off x="714375" y="1484313"/>
          <a:ext cx="7929563" cy="4873626"/>
        </p:xfrm>
        <a:graphic>
          <a:graphicData uri="http://schemas.openxmlformats.org/drawingml/2006/table">
            <a:tbl>
              <a:tblPr/>
              <a:tblGrid>
                <a:gridCol w="2082064"/>
                <a:gridCol w="2775443"/>
                <a:gridCol w="2775444"/>
                <a:gridCol w="296612"/>
              </a:tblGrid>
              <a:tr h="1315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Число родившихся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Изменения по отношению к 1985г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1985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70669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1986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72528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+1859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1987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73275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+2606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1988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69249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-1420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1989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61634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-9035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1990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54322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-16347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1995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33841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-36828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92599210"/>
              </p:ext>
            </p:extLst>
          </p:nvPr>
        </p:nvGraphicFramePr>
        <p:xfrm>
          <a:off x="-50800" y="-50800"/>
          <a:ext cx="9245600" cy="695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6258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ndia.ru/text/77/226/images/image001_59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36104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88987" y="305361"/>
            <a:ext cx="39604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bg1"/>
                </a:solidFill>
              </a:rPr>
              <a:t>Половозрастная структура населения Санкт-Петербурга на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2012 год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9381756"/>
              </p:ext>
            </p:extLst>
          </p:nvPr>
        </p:nvGraphicFramePr>
        <p:xfrm>
          <a:off x="306388" y="306388"/>
          <a:ext cx="8674100" cy="631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5184477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i="1" dirty="0">
                <a:solidFill>
                  <a:schemeClr val="tx2"/>
                </a:solidFill>
              </a:rPr>
              <a:t>Численность населения </a:t>
            </a:r>
            <a:r>
              <a:rPr lang="ru-RU" sz="3600" b="1" i="1" dirty="0" smtClean="0">
                <a:solidFill>
                  <a:schemeClr val="tx2"/>
                </a:solidFill>
              </a:rPr>
              <a:t>– 5,028 </a:t>
            </a:r>
            <a:r>
              <a:rPr lang="ru-RU" sz="3600" b="1" i="1" dirty="0">
                <a:solidFill>
                  <a:schemeClr val="tx2"/>
                </a:solidFill>
              </a:rPr>
              <a:t>млн. чел.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i="1" dirty="0">
                <a:solidFill>
                  <a:schemeClr val="tx2"/>
                </a:solidFill>
              </a:rPr>
              <a:t>Рождаемость – </a:t>
            </a:r>
            <a:r>
              <a:rPr lang="ru-RU" sz="3600" b="1" i="1" dirty="0" smtClean="0">
                <a:solidFill>
                  <a:schemeClr val="tx2"/>
                </a:solidFill>
              </a:rPr>
              <a:t>11,29 </a:t>
            </a:r>
            <a:r>
              <a:rPr lang="ru-RU" sz="2400" b="1" i="1" dirty="0" smtClean="0">
                <a:solidFill>
                  <a:schemeClr val="tx2"/>
                </a:solidFill>
              </a:rPr>
              <a:t>(на тыс. жителей)</a:t>
            </a:r>
            <a:endParaRPr lang="ru-RU" sz="2400" b="1" i="1" dirty="0">
              <a:solidFill>
                <a:schemeClr val="tx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i="1" dirty="0">
                <a:solidFill>
                  <a:schemeClr val="tx2"/>
                </a:solidFill>
              </a:rPr>
              <a:t>Смертность – </a:t>
            </a:r>
            <a:r>
              <a:rPr lang="ru-RU" sz="3600" b="1" i="1" dirty="0" smtClean="0">
                <a:solidFill>
                  <a:schemeClr val="tx2"/>
                </a:solidFill>
              </a:rPr>
              <a:t>13,31 </a:t>
            </a:r>
            <a:r>
              <a:rPr lang="ru-RU" sz="2400" b="1" i="1" dirty="0">
                <a:solidFill>
                  <a:schemeClr val="tx2"/>
                </a:solidFill>
              </a:rPr>
              <a:t>(на тыс. </a:t>
            </a:r>
            <a:r>
              <a:rPr lang="ru-RU" sz="2400" b="1" i="1" dirty="0" smtClean="0">
                <a:solidFill>
                  <a:schemeClr val="tx2"/>
                </a:solidFill>
              </a:rPr>
              <a:t>жителей)</a:t>
            </a:r>
            <a:endParaRPr lang="ru-RU" sz="2400" b="1" i="1" dirty="0">
              <a:solidFill>
                <a:schemeClr val="tx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i="1" dirty="0" smtClean="0">
                <a:solidFill>
                  <a:schemeClr val="tx2"/>
                </a:solidFill>
              </a:rPr>
              <a:t>Миграционный </a:t>
            </a:r>
            <a:r>
              <a:rPr lang="ru-RU" sz="3600" b="1" i="1" dirty="0">
                <a:solidFill>
                  <a:schemeClr val="tx2"/>
                </a:solidFill>
              </a:rPr>
              <a:t>прирост – </a:t>
            </a:r>
            <a:r>
              <a:rPr lang="ru-RU" sz="3600" b="1" i="1" dirty="0" smtClean="0">
                <a:solidFill>
                  <a:schemeClr val="tx2"/>
                </a:solidFill>
              </a:rPr>
              <a:t>36514 </a:t>
            </a:r>
            <a:r>
              <a:rPr lang="ru-RU" sz="3600" b="1" i="1" dirty="0">
                <a:solidFill>
                  <a:schemeClr val="tx2"/>
                </a:solidFill>
              </a:rPr>
              <a:t>чел (за </a:t>
            </a:r>
            <a:r>
              <a:rPr lang="ru-RU" sz="3600" b="1" i="1" dirty="0" smtClean="0">
                <a:solidFill>
                  <a:schemeClr val="tx2"/>
                </a:solidFill>
              </a:rPr>
              <a:t>2013 год</a:t>
            </a:r>
            <a:r>
              <a:rPr lang="ru-RU" sz="3600" b="1" i="1" dirty="0">
                <a:solidFill>
                  <a:schemeClr val="tx2"/>
                </a:solidFill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i="1" dirty="0">
                <a:solidFill>
                  <a:schemeClr val="tx2"/>
                </a:solidFill>
              </a:rPr>
              <a:t>Ожидаемая продолжительность </a:t>
            </a:r>
            <a:r>
              <a:rPr lang="ru-RU" sz="3600" b="1" i="1" dirty="0" smtClean="0">
                <a:solidFill>
                  <a:schemeClr val="tx2"/>
                </a:solidFill>
              </a:rPr>
              <a:t>жизни: </a:t>
            </a:r>
            <a:endParaRPr lang="ru-RU" sz="3600" b="1" i="1" dirty="0">
              <a:solidFill>
                <a:schemeClr val="tx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i="1" dirty="0" smtClean="0">
                <a:solidFill>
                  <a:schemeClr val="tx2"/>
                </a:solidFill>
              </a:rPr>
              <a:t>     Мужчин </a:t>
            </a:r>
            <a:r>
              <a:rPr lang="ru-RU" sz="3600" b="1" i="1" dirty="0">
                <a:solidFill>
                  <a:schemeClr val="tx2"/>
                </a:solidFill>
              </a:rPr>
              <a:t>– </a:t>
            </a:r>
            <a:r>
              <a:rPr lang="ru-RU" sz="3600" b="1" i="1" dirty="0" smtClean="0">
                <a:solidFill>
                  <a:schemeClr val="tx2"/>
                </a:solidFill>
              </a:rPr>
              <a:t>66,91 лет</a:t>
            </a:r>
            <a:endParaRPr lang="ru-RU" sz="3600" b="1" i="1" dirty="0">
              <a:solidFill>
                <a:schemeClr val="tx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i="1" dirty="0" smtClean="0">
                <a:solidFill>
                  <a:schemeClr val="tx2"/>
                </a:solidFill>
              </a:rPr>
              <a:t>     Женщин </a:t>
            </a:r>
            <a:r>
              <a:rPr lang="ru-RU" sz="3600" b="1" i="1" dirty="0">
                <a:solidFill>
                  <a:schemeClr val="tx2"/>
                </a:solidFill>
              </a:rPr>
              <a:t>– </a:t>
            </a:r>
            <a:r>
              <a:rPr lang="ru-RU" sz="3600" b="1" i="1" dirty="0" smtClean="0">
                <a:solidFill>
                  <a:schemeClr val="tx2"/>
                </a:solidFill>
              </a:rPr>
              <a:t>76,61 лет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b="1" i="1" dirty="0" smtClean="0">
                <a:solidFill>
                  <a:schemeClr val="tx2"/>
                </a:solidFill>
              </a:rPr>
              <a:t>Доля лиц старше трудоспособного возраста </a:t>
            </a:r>
            <a:r>
              <a:rPr lang="ru-RU" sz="3600" b="1" i="1" dirty="0" smtClean="0">
                <a:solidFill>
                  <a:schemeClr val="tx2"/>
                </a:solidFill>
              </a:rPr>
              <a:t>25,16%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i="1" dirty="0" smtClean="0">
                <a:solidFill>
                  <a:schemeClr val="tx2"/>
                </a:solidFill>
              </a:rPr>
              <a:t>Доля </a:t>
            </a:r>
            <a:r>
              <a:rPr lang="ru-RU" sz="3600" b="1" i="1" dirty="0">
                <a:solidFill>
                  <a:schemeClr val="tx2"/>
                </a:solidFill>
              </a:rPr>
              <a:t>детей 14,75</a:t>
            </a:r>
            <a:r>
              <a:rPr lang="ru-RU" sz="3600" b="1" i="1" dirty="0" smtClean="0">
                <a:solidFill>
                  <a:schemeClr val="tx2"/>
                </a:solidFill>
              </a:rPr>
              <a:t>%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i="1" dirty="0" smtClean="0">
                <a:solidFill>
                  <a:schemeClr val="tx2"/>
                </a:solidFill>
              </a:rPr>
              <a:t>Средний возраст 41,3 года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600" b="1" i="1" dirty="0" smtClean="0">
                <a:solidFill>
                  <a:schemeClr val="tx2"/>
                </a:solidFill>
              </a:rPr>
              <a:t>Младенческая смертность – 4,2 </a:t>
            </a:r>
            <a:r>
              <a:rPr lang="ru-RU" sz="2300" b="1" i="1" dirty="0" smtClean="0">
                <a:solidFill>
                  <a:schemeClr val="tx2"/>
                </a:solidFill>
              </a:rPr>
              <a:t>(</a:t>
            </a:r>
            <a:r>
              <a:rPr lang="ru-RU" sz="2300" b="1" i="1" dirty="0">
                <a:solidFill>
                  <a:schemeClr val="tx2"/>
                </a:solidFill>
              </a:rPr>
              <a:t>на тыс. </a:t>
            </a:r>
            <a:r>
              <a:rPr lang="ru-RU" sz="2300" b="1" i="1" dirty="0" err="1" smtClean="0">
                <a:solidFill>
                  <a:schemeClr val="tx2"/>
                </a:solidFill>
              </a:rPr>
              <a:t>новорожденыых</a:t>
            </a:r>
            <a:r>
              <a:rPr lang="ru-RU" sz="2300" b="1" i="1" dirty="0" smtClean="0">
                <a:solidFill>
                  <a:schemeClr val="tx2"/>
                </a:solidFill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300" b="1" i="1" dirty="0" smtClean="0">
              <a:solidFill>
                <a:schemeClr val="tx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i="1" dirty="0" smtClean="0">
                <a:solidFill>
                  <a:schemeClr val="tx2"/>
                </a:solidFill>
              </a:rPr>
              <a:t>* </a:t>
            </a:r>
            <a:r>
              <a:rPr lang="ru-RU" sz="2000" b="1" i="1" dirty="0" smtClean="0">
                <a:solidFill>
                  <a:schemeClr val="tx2"/>
                </a:solidFill>
              </a:rPr>
              <a:t>по данным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СПбГУП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/>
              <a:t>«Санкт-Петербургский </a:t>
            </a:r>
            <a:r>
              <a:rPr lang="ru-RU" sz="2000" dirty="0"/>
              <a:t>информационно-аналитический центр</a:t>
            </a:r>
            <a:r>
              <a:rPr lang="ru-RU" sz="2000" dirty="0" smtClean="0"/>
              <a:t>»</a:t>
            </a:r>
            <a:r>
              <a:rPr lang="en-US" sz="2000" dirty="0"/>
              <a:t> </a:t>
            </a:r>
            <a:r>
              <a:rPr lang="ru-RU" sz="2000" dirty="0" smtClean="0"/>
              <a:t> </a:t>
            </a:r>
            <a:r>
              <a:rPr lang="en-US" sz="2000" dirty="0" smtClean="0"/>
              <a:t>http</a:t>
            </a:r>
            <a:r>
              <a:rPr lang="en-US" sz="2000" dirty="0"/>
              <a:t>://www.pandia.ru/text/77/226/26095.php</a:t>
            </a:r>
            <a:endParaRPr lang="ru-RU" sz="2000" b="1" i="1" dirty="0" smtClean="0">
              <a:solidFill>
                <a:schemeClr val="tx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u="sng" dirty="0">
                <a:solidFill>
                  <a:srgbClr val="DA0000"/>
                </a:solidFill>
              </a:rPr>
              <a:t>Основные демографические показатели </a:t>
            </a:r>
            <a:r>
              <a:rPr lang="ru-RU" sz="4000" b="1" u="sng" dirty="0" smtClean="0">
                <a:solidFill>
                  <a:srgbClr val="DA0000"/>
                </a:solidFill>
              </a:rPr>
              <a:t>на 2013 год*</a:t>
            </a:r>
            <a:endParaRPr lang="ru-RU" sz="4000" b="1" u="sng" dirty="0">
              <a:solidFill>
                <a:srgbClr val="D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6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2808312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Изменение плотности населения с ростом городской территории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4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ccel="6000" fill="hold" nodeType="afterEffect" p14:presetBounceEnd="4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4000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ccel="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2" y="-200617"/>
            <a:ext cx="9141668" cy="704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2235" y="0"/>
            <a:ext cx="2928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15063" cy="6858000"/>
          </a:xfr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1080"/>
            <a:ext cx="2928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62865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0"/>
            <a:ext cx="2928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4032448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Племена и народы, населявшие территорию Ленинградской области 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        и Санкт-Петербурга начиная с VIII-IX вв.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42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ccel="6000" fill="hold" nodeType="afterEffect" p14:presetBounceEnd="4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4000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ccel="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3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572000" y="188913"/>
            <a:ext cx="2620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Население 5020 тысяч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3688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257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72816"/>
            <a:ext cx="8390166" cy="2727754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Многоконфессиональность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Санкт-Петербурга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ccel="6000" fill="hold" nodeType="afterEffect" p14:presetBounceEnd="4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4000">
                                          <p:cBhvr>
                                            <p:cTn id="6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ccel="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Users\Марина\Desktop\img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072230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городе зарегистрировано более 200 национальных объединений, 33 общеобразовательные школы с национально — культурным курсом в образовании, 10 национальных воскресных школ, где изучаются национальные языки и культура, традиции народа, более 60 национальных фольклорных ансамблей.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0.42523 L 0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Users\Марина\Desktop\1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3"/>
            <a:ext cx="6848524" cy="552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27252" y="25400"/>
            <a:ext cx="5383708" cy="113977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Армянская православная церковь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св. Екатерины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0" dirty="0"/>
              <a:t>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Невский проспект, д. 40-42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76056" y="116632"/>
            <a:ext cx="3928368" cy="155679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Лютеранская церковь </a:t>
            </a:r>
            <a:b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Св. Екатерины.</a:t>
            </a:r>
            <a:b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Большой </a:t>
            </a:r>
            <a:r>
              <a:rPr lang="ru-RU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пр. В.О., д. </a:t>
            </a:r>
            <a:r>
              <a:rPr lang="ru-RU" sz="2400" b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1а)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Picture 4" descr="C:\Users\Марина\Desktop\cBmXOBiSP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6903367" cy="531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5220072" y="408782"/>
            <a:ext cx="37475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tx2"/>
                </a:solidFill>
              </a:rPr>
              <a:t>Хоральная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синагога </a:t>
            </a:r>
          </a:p>
          <a:p>
            <a:pPr eaLnBrk="1" hangingPunct="1"/>
            <a:r>
              <a:rPr lang="ru-RU" sz="2400" b="1" dirty="0" smtClean="0">
                <a:solidFill>
                  <a:schemeClr val="tx2"/>
                </a:solidFill>
              </a:rPr>
              <a:t>(</a:t>
            </a:r>
            <a:r>
              <a:rPr lang="ru-RU" sz="2400" b="1" dirty="0" err="1" smtClean="0">
                <a:solidFill>
                  <a:schemeClr val="tx2"/>
                </a:solidFill>
              </a:rPr>
              <a:t>Лермонтовский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пр., </a:t>
            </a:r>
            <a:r>
              <a:rPr lang="ru-RU" sz="2400" b="1" dirty="0" smtClean="0">
                <a:solidFill>
                  <a:schemeClr val="tx2"/>
                </a:solidFill>
              </a:rPr>
              <a:t>2)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 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  <p:pic>
        <p:nvPicPr>
          <p:cNvPr id="29700" name="Picture 4" descr="C:\Users\Марина\Desktop\487c8d03-cad6-4d27-8f7b-e2d964c82bd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9655"/>
            <a:ext cx="7166570" cy="539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2411760" y="116632"/>
            <a:ext cx="6676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tx2"/>
                </a:solidFill>
              </a:rPr>
              <a:t>Финская лютеранская церковь Св. Марии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smtClean="0">
                <a:solidFill>
                  <a:schemeClr val="tx2"/>
                </a:solidFill>
              </a:rPr>
              <a:t>Большая </a:t>
            </a:r>
            <a:r>
              <a:rPr lang="ru-RU" sz="2400" b="1" dirty="0">
                <a:solidFill>
                  <a:schemeClr val="tx2"/>
                </a:solidFill>
              </a:rPr>
              <a:t>Конюшенная ул., </a:t>
            </a:r>
            <a:r>
              <a:rPr lang="ru-RU" sz="2400" b="1" dirty="0" smtClean="0">
                <a:solidFill>
                  <a:schemeClr val="tx2"/>
                </a:solidFill>
              </a:rPr>
              <a:t>6а)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 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  <p:pic>
        <p:nvPicPr>
          <p:cNvPr id="30729" name="Picture 9" descr="http://bilet-na-koncert.ru/images/afishi/2013/2/Saint_Marys_Churc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151935" cy="54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3275856" y="0"/>
            <a:ext cx="6337675" cy="146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3650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tx2"/>
                </a:solidFill>
              </a:rPr>
              <a:t>Православная Чесменская</a:t>
            </a:r>
            <a:r>
              <a:rPr lang="ru-RU" sz="2400" b="1" dirty="0">
                <a:solidFill>
                  <a:schemeClr val="tx2"/>
                </a:solidFill>
              </a:rPr>
              <a:t> </a:t>
            </a:r>
            <a:r>
              <a:rPr lang="ru-RU" sz="2400" b="1" dirty="0" smtClean="0">
                <a:solidFill>
                  <a:schemeClr val="tx2"/>
                </a:solidFill>
              </a:rPr>
              <a:t>церковь</a:t>
            </a:r>
          </a:p>
          <a:p>
            <a:pPr eaLnBrk="1" hangingPunct="1"/>
            <a:r>
              <a:rPr lang="ru-RU" sz="2400" b="1" dirty="0" smtClean="0">
                <a:solidFill>
                  <a:schemeClr val="tx2"/>
                </a:solidFill>
              </a:rPr>
              <a:t>или </a:t>
            </a:r>
            <a:r>
              <a:rPr lang="ru-RU" sz="2400" b="1" dirty="0">
                <a:solidFill>
                  <a:schemeClr val="tx2"/>
                </a:solidFill>
              </a:rPr>
              <a:t>Рождества Иоанна Предтечи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 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chemeClr val="tx2"/>
                </a:solidFill>
              </a:rPr>
              <a:t>(ул</a:t>
            </a:r>
            <a:r>
              <a:rPr lang="ru-RU" sz="2400" b="1" dirty="0">
                <a:solidFill>
                  <a:schemeClr val="tx2"/>
                </a:solidFill>
              </a:rPr>
              <a:t>. Ленсовета, 12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.)</a:t>
            </a:r>
            <a:endParaRPr lang="ru-RU" altLang="ru-RU" sz="2400" b="1" dirty="0">
              <a:solidFill>
                <a:schemeClr val="tx2"/>
              </a:solidFill>
            </a:endParaRPr>
          </a:p>
          <a:p>
            <a:endParaRPr lang="ru-RU" altLang="ru-RU" dirty="0"/>
          </a:p>
        </p:txBody>
      </p:sp>
      <p:pic>
        <p:nvPicPr>
          <p:cNvPr id="31749" name="Picture 5" descr="http://www.greenmama.ru/dn_images/01/67/71/15/1246511536izmenenie_razmera_chesmen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436" y="1124744"/>
            <a:ext cx="7287800" cy="546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_19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6938" y="203200"/>
            <a:ext cx="5327650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142844" y="357166"/>
          <a:ext cx="3571900" cy="223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4355976" y="80190"/>
            <a:ext cx="46105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tx2"/>
                </a:solidFill>
              </a:rPr>
              <a:t>Мечеть. </a:t>
            </a:r>
            <a:r>
              <a:rPr lang="ru-RU" sz="2400" b="1" dirty="0">
                <a:solidFill>
                  <a:schemeClr val="tx2"/>
                </a:solidFill>
              </a:rPr>
              <a:t> 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chemeClr val="tx2"/>
                </a:solidFill>
              </a:rPr>
              <a:t>(Кронверкский </a:t>
            </a:r>
            <a:r>
              <a:rPr lang="ru-RU" sz="2400" b="1" dirty="0">
                <a:solidFill>
                  <a:schemeClr val="tx2"/>
                </a:solidFill>
              </a:rPr>
              <a:t>проспект, </a:t>
            </a:r>
            <a:r>
              <a:rPr lang="ru-RU" sz="2400" b="1" dirty="0" smtClean="0">
                <a:solidFill>
                  <a:schemeClr val="tx2"/>
                </a:solidFill>
              </a:rPr>
              <a:t>д.7)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  <p:pic>
        <p:nvPicPr>
          <p:cNvPr id="32773" name="Picture 5" descr="http://upload.wikimedia.org/wikipedia/commons/thumb/8/8a/Me%C5%A1ita_v_Sankt-Pet%C4%9Brburgu_(3).jpg/800px-Me%C5%A1ita_v_Sankt-Pet%C4%9Brburgu_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files.in-road.ru/r_8b49ceb05d661cccb21327af6d0ec3a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79" y="1477744"/>
            <a:ext cx="7729290" cy="514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2" y="279996"/>
            <a:ext cx="3413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Буддистский храм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(пр</a:t>
            </a:r>
            <a:r>
              <a:rPr lang="ru-RU" sz="2400" b="1" dirty="0">
                <a:solidFill>
                  <a:schemeClr val="tx2"/>
                </a:solidFill>
              </a:rPr>
              <a:t>. Приморский, </a:t>
            </a:r>
            <a:r>
              <a:rPr lang="ru-RU" sz="2400" b="1" dirty="0" smtClean="0">
                <a:solidFill>
                  <a:schemeClr val="tx2"/>
                </a:solidFill>
              </a:rPr>
              <a:t>91) 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4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08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latin typeface="Monotype Corsiva" panose="03010101010201010101" pitchFamily="66" charset="0"/>
              </a:rPr>
              <a:t>С Никольским рядом синагога,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Monotype Corsiva" panose="03010101010201010101" pitchFamily="66" charset="0"/>
              </a:rPr>
              <a:t>а с Петропавловкой – мечеть.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Monotype Corsiva" panose="03010101010201010101" pitchFamily="66" charset="0"/>
              </a:rPr>
              <a:t>Лишь те, кто не познали бога,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Monotype Corsiva" panose="03010101010201010101" pitchFamily="66" charset="0"/>
              </a:rPr>
              <a:t>на братьев обнажают меч.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Monotype Corsiva" panose="03010101010201010101" pitchFamily="66" charset="0"/>
              </a:rPr>
              <a:t>Возьмемся за руки друзья,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Monotype Corsiva" panose="03010101010201010101" pitchFamily="66" charset="0"/>
              </a:rPr>
              <a:t>искореним в себе пороки.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Monotype Corsiva" panose="03010101010201010101" pitchFamily="66" charset="0"/>
              </a:rPr>
              <a:t>Творец единый нас создал,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Monotype Corsiva" panose="03010101010201010101" pitchFamily="66" charset="0"/>
              </a:rPr>
              <a:t>лишь были разными пророки.</a:t>
            </a:r>
          </a:p>
          <a:p>
            <a:pPr marL="0" indent="0" algn="r">
              <a:buNone/>
            </a:pPr>
            <a:r>
              <a:rPr lang="ru-RU" sz="2400" i="1" dirty="0" smtClean="0"/>
              <a:t>Георгий </a:t>
            </a:r>
            <a:r>
              <a:rPr lang="ru-RU" sz="2400" i="1" dirty="0" err="1" smtClean="0"/>
              <a:t>Раквиашвилли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303346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572" y="606376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Здание Армянской православной церкви </a:t>
            </a:r>
            <a:r>
              <a:rPr lang="en-US" sz="1200" dirty="0" smtClean="0"/>
              <a:t>http://www.ispb.info/upload/image/fullsize/148.jpg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6572" y="937922"/>
            <a:ext cx="8328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Лютеранская церковь Святой Екатерины </a:t>
            </a:r>
            <a:r>
              <a:rPr lang="en-US" sz="1200" dirty="0" smtClean="0"/>
              <a:t>http://www.geosap.com/photos1/l/cBmXOBiSP_l.jpg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14921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Хоральная синагога </a:t>
            </a:r>
            <a:r>
              <a:rPr lang="en-US" sz="1200" dirty="0" smtClean="0"/>
              <a:t>http://m001.bcm.ru/2410/487c8d03-cad6-4d27-8f7b-e2d964c82bdc.jpg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6572" y="1491920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/>
              <a:t>Финская лютеранская церковь Св. Марии</a:t>
            </a:r>
            <a:r>
              <a:rPr lang="ru-RU" sz="1200" dirty="0" smtClean="0"/>
              <a:t> </a:t>
            </a:r>
            <a:r>
              <a:rPr lang="en-US" sz="1200" dirty="0" smtClean="0"/>
              <a:t>http://bilet-na-koncert.ru/images/afishi/2013/2/Saint_Marys_Church.jpg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288" y="1844824"/>
            <a:ext cx="8352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Мечеть </a:t>
            </a:r>
            <a:r>
              <a:rPr lang="en-US" sz="1100" dirty="0" smtClean="0"/>
              <a:t>http://upload.wikimedia.org/wikipedia/commons/thumb/8/8a/Me%C5%A1ita_v_Sankt-Pet%C4%9Brburgu_(3).jpg/800px-Me%C5%A1ita_v_Sankt-Pet%C4%9Brburgu_(3).jpg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288" y="2309516"/>
            <a:ext cx="8201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Буддистский храм </a:t>
            </a:r>
            <a:r>
              <a:rPr lang="en-US" sz="1200" dirty="0" smtClean="0"/>
              <a:t>http://files.in-road.ru/r_8b49ceb05d661cccb21327af6d0ec3a6.jpg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2514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ИЖОРА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4249738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285720" y="642918"/>
          <a:ext cx="3500462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ВОДЬ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60350"/>
            <a:ext cx="55118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2988872131"/>
              </p:ext>
            </p:extLst>
          </p:nvPr>
        </p:nvGraphicFramePr>
        <p:xfrm>
          <a:off x="285720" y="500042"/>
          <a:ext cx="3134152" cy="2352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_17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913"/>
            <a:ext cx="6202362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47388233"/>
              </p:ext>
            </p:extLst>
          </p:nvPr>
        </p:nvGraphicFramePr>
        <p:xfrm>
          <a:off x="251520" y="516340"/>
          <a:ext cx="314327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3672408"/>
          </a:xfrm>
        </p:spPr>
        <p:txBody>
          <a:bodyPr anchor="ctr"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Демографическая ситуация от основания города 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до наших дней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14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ccel="6000" fill="hold" nodeType="afterEffect" p14:presetBounceEnd="4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4000">
                                          <p:cBhvr>
                                            <p:cTn id="6" dur="2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ccel="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2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74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48293421"/>
              </p:ext>
            </p:extLst>
          </p:nvPr>
        </p:nvGraphicFramePr>
        <p:xfrm>
          <a:off x="-53182" y="-171400"/>
          <a:ext cx="9250363" cy="695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976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2365865"/>
              </p:ext>
            </p:extLst>
          </p:nvPr>
        </p:nvGraphicFramePr>
        <p:xfrm>
          <a:off x="-50800" y="-50800"/>
          <a:ext cx="9245600" cy="695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1648</TotalTime>
  <Words>395</Words>
  <Application>Microsoft Office PowerPoint</Application>
  <PresentationFormat>Экран (4:3)</PresentationFormat>
  <Paragraphs>102</Paragraphs>
  <Slides>33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Бумажная</vt:lpstr>
      <vt:lpstr>Слайд 1</vt:lpstr>
      <vt:lpstr>Племена и народы, населявшие территорию Ленинградской области          и Санкт-Петербурга начиная с VIII-IX вв. </vt:lpstr>
      <vt:lpstr>Слайд 3</vt:lpstr>
      <vt:lpstr>Слайд 4</vt:lpstr>
      <vt:lpstr>Слайд 5</vt:lpstr>
      <vt:lpstr>Слайд 6</vt:lpstr>
      <vt:lpstr>Демографическая ситуация от основания города  до наших дней</vt:lpstr>
      <vt:lpstr>Слайд 8</vt:lpstr>
      <vt:lpstr>Слайд 9</vt:lpstr>
      <vt:lpstr>Слайд 10</vt:lpstr>
      <vt:lpstr>Слайд 11</vt:lpstr>
      <vt:lpstr>Слайд 12</vt:lpstr>
      <vt:lpstr>Слайд 13</vt:lpstr>
      <vt:lpstr>Основные демографические показатели на 2013 год*</vt:lpstr>
      <vt:lpstr>Изменение плотности населения с ростом городской территории</vt:lpstr>
      <vt:lpstr>Слайд 16</vt:lpstr>
      <vt:lpstr>Слайд 17</vt:lpstr>
      <vt:lpstr>Слайд 18</vt:lpstr>
      <vt:lpstr>Слайд 19</vt:lpstr>
      <vt:lpstr>Слайд 20</vt:lpstr>
      <vt:lpstr>Слайд 21</vt:lpstr>
      <vt:lpstr>Многоконфессиональность Санкт-Петербурга</vt:lpstr>
      <vt:lpstr>Слайд 23</vt:lpstr>
      <vt:lpstr>В городе зарегистрировано более 200 национальных объединений, 33 общеобразовательные школы с национально — культурным курсом в образовании, 10 национальных воскресных школ, где изучаются национальные языки и культура, традиции народа, более 60 национальных фольклорных ансамблей. </vt:lpstr>
      <vt:lpstr>Армянская православная церковь  св. Екатерины  ( Невский проспект, д. 40-42.)</vt:lpstr>
      <vt:lpstr>Лютеранская церковь  Св. Екатерины. (Большой пр. В.О., д. 1а)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Мариночка</dc:creator>
  <cp:lastModifiedBy>re</cp:lastModifiedBy>
  <cp:revision>49</cp:revision>
  <dcterms:created xsi:type="dcterms:W3CDTF">2007-05-06T07:21:32Z</dcterms:created>
  <dcterms:modified xsi:type="dcterms:W3CDTF">2014-05-05T14:02:51Z</dcterms:modified>
</cp:coreProperties>
</file>