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8" r:id="rId3"/>
    <p:sldId id="270" r:id="rId4"/>
    <p:sldId id="272" r:id="rId5"/>
    <p:sldId id="257" r:id="rId6"/>
    <p:sldId id="269" r:id="rId7"/>
    <p:sldId id="273" r:id="rId8"/>
    <p:sldId id="258" r:id="rId9"/>
    <p:sldId id="262" r:id="rId10"/>
    <p:sldId id="263" r:id="rId11"/>
    <p:sldId id="264" r:id="rId12"/>
    <p:sldId id="265" r:id="rId13"/>
    <p:sldId id="274" r:id="rId14"/>
    <p:sldId id="267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165" autoAdjust="0"/>
  </p:normalViewPr>
  <p:slideViewPr>
    <p:cSldViewPr>
      <p:cViewPr>
        <p:scale>
          <a:sx n="50" d="100"/>
          <a:sy n="50" d="100"/>
        </p:scale>
        <p:origin x="-9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CD47E1D-7319-4B9D-B956-0A9F2247E4FB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0E77E06-F6FE-42AB-BD4C-44053FE187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83C54-F405-4C82-8BAB-AD22C2174C56}" type="slidenum">
              <a:rPr lang="ru-RU" altLang="ru-RU" smtClean="0"/>
              <a:pPr/>
              <a:t>12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D51C9FD-3220-4B45-BB32-749498257025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2390C8-8C51-4988-A833-0618CD2C2B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9F338-8E06-4C43-AEC3-F12991B796B3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C016F-F018-4D39-9358-70FD24B7D5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62EBF-6F5C-40D8-B87E-28F60AA84427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D9F08-827C-4C47-89B0-6BE145B53F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1435100" y="274638"/>
            <a:ext cx="7499350" cy="59737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2C9B7-E2CA-4C91-BBC0-91B082704EF3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AB0A6-20D6-4988-8AD2-CC94453958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F7E21-2E52-4257-9A19-B524E648182B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3793C-A955-4F14-A37F-81CCC52AF5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D674A9-0F48-43B2-A5D9-11E1CD57C5B0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6CFA674-560D-451B-AAA6-C57201F9B6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009F2-4A26-4262-B41C-21B0F43784F6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3B801-5B27-401C-A1AA-EA200EEF71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B1E41B-8E71-4C6C-A2D1-746AC874232A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272FCF8-647F-4DBD-A0ED-C5000FEF82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30378-E864-44A0-B4BD-4A22FCC689A8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1B459-B34D-4547-903D-D97EB3C5D5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223FCCE-AF7F-4854-BDAC-1EA8C0C1C2B5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15C86E5-461A-4BCB-AF95-1F9E13DBD1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39EA8A0-5775-493D-B2E4-80D57A4E45EA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F95EF38-30FD-4104-9559-7F125780C9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AE734BC-2847-4814-96BC-AFA9B3467F0A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B9CB09-A188-4950-A703-FD1D2DADF3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02955DF-C2BD-4BF0-B974-A65BAF7BD909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33D5AE6-53AA-4700-B361-B562E0FA77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37" r:id="rId2"/>
    <p:sldLayoutId id="2147483844" r:id="rId3"/>
    <p:sldLayoutId id="2147483838" r:id="rId4"/>
    <p:sldLayoutId id="2147483845" r:id="rId5"/>
    <p:sldLayoutId id="2147483839" r:id="rId6"/>
    <p:sldLayoutId id="2147483846" r:id="rId7"/>
    <p:sldLayoutId id="2147483847" r:id="rId8"/>
    <p:sldLayoutId id="2147483848" r:id="rId9"/>
    <p:sldLayoutId id="2147483840" r:id="rId10"/>
    <p:sldLayoutId id="2147483841" r:id="rId11"/>
    <p:sldLayoutId id="214748384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16013" y="1989138"/>
            <a:ext cx="7704137" cy="2303462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Химическая </a:t>
            </a:r>
            <a:r>
              <a:rPr lang="ru-RU" sz="44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связь.</a:t>
            </a:r>
            <a:br>
              <a:rPr lang="ru-RU" sz="44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4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Типы </a:t>
            </a:r>
            <a:r>
              <a:rPr lang="ru-RU" sz="4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химической </a:t>
            </a:r>
            <a:r>
              <a:rPr lang="ru-RU" sz="44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связи</a:t>
            </a:r>
            <a:endParaRPr lang="ru-RU" sz="44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508625" y="1484313"/>
            <a:ext cx="3167063" cy="720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932363" y="4437063"/>
            <a:ext cx="3743325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Garamond" pitchFamily="18" charset="0"/>
                <a:cs typeface="Arial" pitchFamily="34" charset="0"/>
              </a:rPr>
              <a:t>От берега до берега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Garamond" pitchFamily="18" charset="0"/>
                <a:cs typeface="Arial" pitchFamily="34" charset="0"/>
              </a:rPr>
              <a:t>Можно сделать мост.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Garamond" pitchFamily="18" charset="0"/>
                <a:cs typeface="Arial" pitchFamily="34" charset="0"/>
              </a:rPr>
              <a:t> Соединить два атома 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Garamond" pitchFamily="18" charset="0"/>
                <a:cs typeface="Arial" pitchFamily="34" charset="0"/>
              </a:rPr>
              <a:t>В молекулу – вопрос…</a:t>
            </a:r>
          </a:p>
        </p:txBody>
      </p:sp>
      <p:pic>
        <p:nvPicPr>
          <p:cNvPr id="8197" name="Рисунок 7" descr="formaz_10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03913" y="0"/>
            <a:ext cx="3240087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ъект 2"/>
          <p:cNvSpPr>
            <a:spLocks noGrp="1"/>
          </p:cNvSpPr>
          <p:nvPr>
            <p:ph idx="1"/>
          </p:nvPr>
        </p:nvSpPr>
        <p:spPr>
          <a:xfrm>
            <a:off x="1116013" y="260350"/>
            <a:ext cx="7747000" cy="6264275"/>
          </a:xfrm>
        </p:spPr>
        <p:txBody>
          <a:bodyPr/>
          <a:lstStyle/>
          <a:p>
            <a:pPr marL="82550" indent="0" eaLnBrk="1" hangingPunct="1">
              <a:buFont typeface="Wingdings 2" pitchFamily="18" charset="2"/>
              <a:buNone/>
            </a:pPr>
            <a:r>
              <a:rPr lang="ru-RU" altLang="ru-RU" sz="2600" smtClean="0">
                <a:latin typeface="Arial" charset="0"/>
                <a:cs typeface="Arial" charset="0"/>
              </a:rPr>
              <a:t>б) ионная</a:t>
            </a: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3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mtClean="0"/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mtClean="0"/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mtClean="0"/>
          </a:p>
          <a:p>
            <a:pPr marL="82550" indent="0" eaLnBrk="1" hangingPunct="1">
              <a:buFont typeface="Wingdings 2" pitchFamily="18" charset="2"/>
              <a:buNone/>
            </a:pPr>
            <a:r>
              <a:rPr lang="ru-RU" altLang="ru-RU" sz="2000" smtClean="0">
                <a:latin typeface="Arial" charset="0"/>
                <a:cs typeface="Arial" charset="0"/>
              </a:rPr>
              <a:t>Ответ: </a:t>
            </a:r>
            <a:r>
              <a:rPr lang="en-US" altLang="ru-RU" sz="2000" smtClean="0">
                <a:latin typeface="Arial" charset="0"/>
                <a:cs typeface="Arial" charset="0"/>
              </a:rPr>
              <a:t>MgF</a:t>
            </a:r>
            <a:r>
              <a:rPr lang="en-US" altLang="ru-RU" sz="2000" baseline="-25000" smtClean="0">
                <a:latin typeface="Arial" charset="0"/>
                <a:cs typeface="Arial" charset="0"/>
              </a:rPr>
              <a:t>2</a:t>
            </a:r>
            <a:r>
              <a:rPr lang="ru-RU" altLang="ru-RU" sz="2000" smtClean="0">
                <a:latin typeface="Arial" charset="0"/>
                <a:cs typeface="Arial" charset="0"/>
              </a:rPr>
              <a:t> – </a:t>
            </a:r>
            <a:r>
              <a:rPr lang="en-US" altLang="ru-RU" sz="2000" smtClean="0">
                <a:latin typeface="Arial" charset="0"/>
                <a:cs typeface="Arial" charset="0"/>
              </a:rPr>
              <a:t>Cs</a:t>
            </a:r>
            <a:r>
              <a:rPr lang="en-US" altLang="ru-RU" sz="2000" baseline="-25000" smtClean="0">
                <a:latin typeface="Arial" charset="0"/>
                <a:cs typeface="Arial" charset="0"/>
              </a:rPr>
              <a:t>2</a:t>
            </a:r>
            <a:r>
              <a:rPr lang="en-US" altLang="ru-RU" sz="2000" smtClean="0">
                <a:latin typeface="Arial" charset="0"/>
                <a:cs typeface="Arial" charset="0"/>
              </a:rPr>
              <a:t>O</a:t>
            </a:r>
            <a:r>
              <a:rPr lang="ru-RU" altLang="ru-RU" sz="2000" smtClean="0">
                <a:latin typeface="Arial" charset="0"/>
                <a:cs typeface="Arial" charset="0"/>
              </a:rPr>
              <a:t> – </a:t>
            </a:r>
            <a:r>
              <a:rPr lang="en-US" altLang="ru-RU" sz="2000" smtClean="0">
                <a:latin typeface="Arial" charset="0"/>
                <a:cs typeface="Arial" charset="0"/>
              </a:rPr>
              <a:t>NaF</a:t>
            </a:r>
            <a:r>
              <a:rPr lang="ru-RU" altLang="ru-RU" sz="2000" smtClean="0">
                <a:latin typeface="Arial" charset="0"/>
                <a:cs typeface="Arial" charset="0"/>
              </a:rPr>
              <a:t>.</a:t>
            </a:r>
          </a:p>
          <a:p>
            <a:pPr marL="82550" indent="0" eaLnBrk="1" hangingPunct="1">
              <a:buFont typeface="Wingdings 2" pitchFamily="18" charset="2"/>
              <a:buNone/>
            </a:pPr>
            <a:r>
              <a:rPr lang="ru-RU" altLang="ru-RU" sz="2600" smtClean="0">
                <a:latin typeface="Arial" charset="0"/>
                <a:cs typeface="Arial" charset="0"/>
              </a:rPr>
              <a:t>в) металлическая</a:t>
            </a: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3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3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3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3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r>
              <a:rPr lang="ru-RU" altLang="ru-RU" sz="2000" smtClean="0">
                <a:latin typeface="Arial" charset="0"/>
                <a:cs typeface="Arial" charset="0"/>
              </a:rPr>
              <a:t>Ответ: </a:t>
            </a:r>
            <a:r>
              <a:rPr lang="en-US" altLang="ru-RU" sz="2000" smtClean="0">
                <a:latin typeface="Arial" charset="0"/>
                <a:cs typeface="Arial" charset="0"/>
              </a:rPr>
              <a:t>Zn</a:t>
            </a:r>
            <a:r>
              <a:rPr lang="ru-RU" altLang="ru-RU" sz="2000" smtClean="0">
                <a:latin typeface="Arial" charset="0"/>
                <a:cs typeface="Arial" charset="0"/>
              </a:rPr>
              <a:t> – </a:t>
            </a:r>
            <a:r>
              <a:rPr lang="en-US" altLang="ru-RU" sz="2000" smtClean="0">
                <a:latin typeface="Arial" charset="0"/>
                <a:cs typeface="Arial" charset="0"/>
              </a:rPr>
              <a:t>Au</a:t>
            </a:r>
            <a:r>
              <a:rPr lang="ru-RU" altLang="ru-RU" sz="2000" smtClean="0">
                <a:latin typeface="Arial" charset="0"/>
                <a:cs typeface="Arial" charset="0"/>
              </a:rPr>
              <a:t> – </a:t>
            </a:r>
            <a:r>
              <a:rPr lang="en-US" altLang="ru-RU" sz="2000" smtClean="0">
                <a:latin typeface="Arial" charset="0"/>
                <a:cs typeface="Arial" charset="0"/>
              </a:rPr>
              <a:t>Rb</a:t>
            </a:r>
            <a:endParaRPr lang="ru-RU" altLang="ru-RU" sz="2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3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2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2000" smtClean="0">
              <a:latin typeface="Arial" charset="0"/>
              <a:cs typeface="Arial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187450" y="908050"/>
          <a:ext cx="7200900" cy="2089149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400300"/>
                <a:gridCol w="2400300"/>
                <a:gridCol w="2400300"/>
              </a:tblGrid>
              <a:tr h="696383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KNO</a:t>
                      </a:r>
                      <a:r>
                        <a:rPr lang="en-US" sz="2800" b="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2800" b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1" marR="685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</a:t>
                      </a:r>
                      <a:endParaRPr lang="ru-RU" sz="2800" b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1" marR="685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US" sz="2800" b="0" baseline="-25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ru-RU" sz="28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1" marR="685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383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MgF</a:t>
                      </a:r>
                      <a:r>
                        <a:rPr lang="en-US" sz="2800" b="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800" b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1" marR="685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Cs</a:t>
                      </a:r>
                      <a:r>
                        <a:rPr lang="en-US" sz="2800" b="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endParaRPr lang="ru-RU" sz="2800" b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1" marR="685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b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NaF</a:t>
                      </a:r>
                      <a:endParaRPr lang="ru-RU" sz="2800" b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1" marR="685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383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</a:t>
                      </a:r>
                      <a:r>
                        <a:rPr lang="en-US" sz="2800" b="0" baseline="-25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8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1" marR="685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b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HCl</a:t>
                      </a:r>
                      <a:endParaRPr lang="ru-RU" sz="2800" b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1" marR="685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en-US" sz="2800" b="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endParaRPr lang="ru-RU" sz="2800" b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1" marR="685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258888" y="4005263"/>
          <a:ext cx="7129461" cy="1944687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376487"/>
                <a:gridCol w="2376487"/>
                <a:gridCol w="2376487"/>
              </a:tblGrid>
              <a:tr h="64822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6" marR="6858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lang="en-US" sz="28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US" sz="28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6" marR="6858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r>
                        <a:rPr lang="en-US" sz="28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6" marR="6858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22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en-US" sz="28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6" marR="6858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lang="en-US" sz="28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6" marR="6858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r>
                        <a:rPr lang="en-US" sz="28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6" marR="6858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22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Zn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6" marR="6858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6" marR="6858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Rb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6" marR="6858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>
            <a:off x="7066979" y="5301208"/>
            <a:ext cx="767471" cy="792088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295807" y="5268594"/>
            <a:ext cx="767471" cy="792088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2123728" y="1597790"/>
            <a:ext cx="1008111" cy="792088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4499992" y="1597790"/>
            <a:ext cx="1008111" cy="792088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6946660" y="1572250"/>
            <a:ext cx="1008111" cy="792088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4620311" y="5268594"/>
            <a:ext cx="767471" cy="792088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ъект 2"/>
          <p:cNvSpPr>
            <a:spLocks noGrp="1"/>
          </p:cNvSpPr>
          <p:nvPr>
            <p:ph idx="1"/>
          </p:nvPr>
        </p:nvSpPr>
        <p:spPr>
          <a:xfrm>
            <a:off x="1116013" y="188913"/>
            <a:ext cx="7818437" cy="6480175"/>
          </a:xfrm>
        </p:spPr>
        <p:txBody>
          <a:bodyPr/>
          <a:lstStyle/>
          <a:p>
            <a:pPr marL="82550" indent="0" eaLnBrk="1" hangingPunct="1">
              <a:buFont typeface="Wingdings 2" pitchFamily="18" charset="2"/>
              <a:buNone/>
            </a:pPr>
            <a:r>
              <a:rPr lang="ru-RU" altLang="ru-RU" sz="2600" smtClean="0">
                <a:latin typeface="Arial" charset="0"/>
                <a:cs typeface="Arial" charset="0"/>
              </a:rPr>
              <a:t>г) ковалентная полярная</a:t>
            </a: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3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3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3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3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2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r>
              <a:rPr lang="ru-RU" altLang="ru-RU" sz="2000" smtClean="0">
                <a:latin typeface="Arial" charset="0"/>
                <a:cs typeface="Arial" charset="0"/>
              </a:rPr>
              <a:t>Ответ:</a:t>
            </a:r>
            <a:r>
              <a:rPr lang="en-US" altLang="ru-RU" sz="2000" smtClean="0">
                <a:latin typeface="Arial" charset="0"/>
                <a:cs typeface="Arial" charset="0"/>
              </a:rPr>
              <a:t>Cl</a:t>
            </a:r>
            <a:r>
              <a:rPr lang="en-US" altLang="ru-RU" sz="2000" baseline="-25000" smtClean="0">
                <a:latin typeface="Arial" charset="0"/>
                <a:cs typeface="Arial" charset="0"/>
              </a:rPr>
              <a:t>2</a:t>
            </a:r>
            <a:r>
              <a:rPr lang="en-US" altLang="ru-RU" sz="2000" smtClean="0">
                <a:latin typeface="Arial" charset="0"/>
                <a:cs typeface="Arial" charset="0"/>
              </a:rPr>
              <a:t>O</a:t>
            </a:r>
            <a:r>
              <a:rPr lang="ru-RU" altLang="ru-RU" sz="2000" smtClean="0">
                <a:latin typeface="Arial" charset="0"/>
                <a:cs typeface="Arial" charset="0"/>
              </a:rPr>
              <a:t> – </a:t>
            </a:r>
            <a:r>
              <a:rPr lang="en-US" altLang="ru-RU" sz="2000" smtClean="0">
                <a:latin typeface="Arial" charset="0"/>
                <a:cs typeface="Arial" charset="0"/>
              </a:rPr>
              <a:t>N</a:t>
            </a:r>
            <a:r>
              <a:rPr lang="en-US" altLang="ru-RU" sz="2000" baseline="-25000" smtClean="0">
                <a:latin typeface="Arial" charset="0"/>
                <a:cs typeface="Arial" charset="0"/>
              </a:rPr>
              <a:t>2</a:t>
            </a:r>
            <a:r>
              <a:rPr lang="en-US" altLang="ru-RU" sz="2000" smtClean="0">
                <a:latin typeface="Arial" charset="0"/>
                <a:cs typeface="Arial" charset="0"/>
              </a:rPr>
              <a:t>O</a:t>
            </a:r>
            <a:r>
              <a:rPr lang="en-US" altLang="ru-RU" sz="2000" baseline="-25000" smtClean="0">
                <a:latin typeface="Arial" charset="0"/>
                <a:cs typeface="Arial" charset="0"/>
              </a:rPr>
              <a:t>3</a:t>
            </a:r>
            <a:r>
              <a:rPr lang="ru-RU" altLang="ru-RU" sz="2000" smtClean="0">
                <a:latin typeface="Arial" charset="0"/>
                <a:cs typeface="Arial" charset="0"/>
              </a:rPr>
              <a:t> – </a:t>
            </a:r>
            <a:r>
              <a:rPr lang="en-US" altLang="ru-RU" sz="2000" smtClean="0">
                <a:latin typeface="Arial" charset="0"/>
                <a:cs typeface="Arial" charset="0"/>
              </a:rPr>
              <a:t>CS</a:t>
            </a:r>
            <a:r>
              <a:rPr lang="en-US" altLang="ru-RU" sz="2000" baseline="-25000" smtClean="0">
                <a:latin typeface="Arial" charset="0"/>
                <a:cs typeface="Arial" charset="0"/>
              </a:rPr>
              <a:t>2</a:t>
            </a:r>
            <a:r>
              <a:rPr lang="ru-RU" altLang="ru-RU" sz="2000" baseline="-25000" smtClean="0">
                <a:latin typeface="Arial" charset="0"/>
                <a:cs typeface="Arial" charset="0"/>
              </a:rPr>
              <a:t> </a:t>
            </a:r>
          </a:p>
          <a:p>
            <a:pPr marL="82550" indent="0" eaLnBrk="1" hangingPunct="1">
              <a:buFont typeface="Wingdings 2" pitchFamily="18" charset="2"/>
              <a:buNone/>
            </a:pPr>
            <a:r>
              <a:rPr lang="ru-RU" altLang="ru-RU" sz="2600" smtClean="0">
                <a:latin typeface="Arial" charset="0"/>
                <a:cs typeface="Arial" charset="0"/>
              </a:rPr>
              <a:t>д) смешанный тип связи</a:t>
            </a: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3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3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3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3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r>
              <a:rPr lang="ru-RU" altLang="ru-RU" sz="2000" smtClean="0">
                <a:latin typeface="Arial" charset="0"/>
                <a:cs typeface="Arial" charset="0"/>
              </a:rPr>
              <a:t>Ответ:</a:t>
            </a:r>
            <a:r>
              <a:rPr lang="en-US" altLang="ru-RU" sz="2000" smtClean="0">
                <a:latin typeface="Arial" charset="0"/>
                <a:cs typeface="Arial" charset="0"/>
              </a:rPr>
              <a:t>Ca(ClO)Cl – KClO – Sr(OH)</a:t>
            </a:r>
            <a:r>
              <a:rPr lang="en-US" altLang="ru-RU" sz="2000" baseline="-25000" smtClean="0">
                <a:latin typeface="Arial" charset="0"/>
                <a:cs typeface="Arial" charset="0"/>
              </a:rPr>
              <a:t>2</a:t>
            </a:r>
            <a:endParaRPr lang="ru-RU" altLang="ru-RU" sz="2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3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3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2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3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3000" smtClean="0">
              <a:latin typeface="Arial" charset="0"/>
              <a:cs typeface="Arial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mtClean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187450" y="981075"/>
          <a:ext cx="7272339" cy="208756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424113"/>
                <a:gridCol w="2424113"/>
                <a:gridCol w="2424113"/>
              </a:tblGrid>
              <a:tr h="695854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</a:t>
                      </a:r>
                      <a:r>
                        <a:rPr lang="en-US" sz="28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76" marR="6857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US" sz="28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</a:t>
                      </a:r>
                      <a:r>
                        <a:rPr lang="en-US" sz="28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76" marR="6857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  <a:r>
                        <a:rPr lang="en-US" sz="2800" baseline="-25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en-US" sz="2800" baseline="-25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8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76" marR="6857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854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</a:t>
                      </a:r>
                      <a:r>
                        <a:rPr lang="en-US" sz="28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76" marR="6857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en-US" sz="28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en-US" sz="28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76" marR="6857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LiOH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76" marR="6857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854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US" sz="2800" baseline="-25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76" marR="6857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lang="en-US" sz="28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76" marR="6857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CS</a:t>
                      </a:r>
                      <a:r>
                        <a:rPr lang="en-US" sz="28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76" marR="6857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87450" y="4221163"/>
          <a:ext cx="7200900" cy="1970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400300"/>
                <a:gridCol w="2400300"/>
                <a:gridCol w="2400300"/>
              </a:tblGrid>
              <a:tr h="59236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</a:t>
                      </a:r>
                      <a:r>
                        <a:rPr lang="en-US" sz="24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1" marR="685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  <a:r>
                        <a:rPr lang="en-US" sz="2400" baseline="-25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1" marR="685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Sr(OH)</a:t>
                      </a:r>
                      <a:r>
                        <a:rPr lang="en-US" sz="2400" baseline="-25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1" marR="685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236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US" sz="24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</a:t>
                      </a:r>
                      <a:r>
                        <a:rPr lang="en-US" sz="24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1" marR="685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KClO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1" marR="685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HNO</a:t>
                      </a:r>
                      <a:r>
                        <a:rPr lang="en-US" sz="24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1" marR="685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5368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Ca(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)Cl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1" marR="685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</a:t>
                      </a:r>
                      <a:r>
                        <a:rPr lang="en-US" sz="24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en-US" sz="24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1" marR="685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</a:t>
                      </a:r>
                      <a:endParaRPr lang="ru-RU" sz="24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1" marR="685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>
            <a:off x="4499992" y="1721260"/>
            <a:ext cx="1008111" cy="627620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948263" y="2344866"/>
            <a:ext cx="1008111" cy="792088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2123728" y="958102"/>
            <a:ext cx="1008111" cy="792088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835696" y="5373215"/>
            <a:ext cx="1512168" cy="864097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4499991" y="4797152"/>
            <a:ext cx="1008111" cy="728463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6696234" y="4221088"/>
            <a:ext cx="1332150" cy="648071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38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1187450" y="0"/>
            <a:ext cx="7747000" cy="6669088"/>
          </a:xfrm>
        </p:spPr>
        <p:txBody>
          <a:bodyPr/>
          <a:lstStyle/>
          <a:p>
            <a:pPr marL="82550" indent="0" algn="ctr" eaLnBrk="1" hangingPunct="1">
              <a:buFont typeface="Wingdings 2" pitchFamily="18" charset="2"/>
              <a:buNone/>
              <a:defRPr/>
            </a:pPr>
            <a:r>
              <a:rPr lang="ru-RU" alt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Задание «Кто точнее»</a:t>
            </a:r>
            <a:endParaRPr lang="ru-RU" altLang="ru-RU" sz="36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82550" indent="0" algn="ctr" eaLnBrk="1" hangingPunct="1">
              <a:buFont typeface="Wingdings 2" pitchFamily="18" charset="2"/>
              <a:buNone/>
              <a:defRPr/>
            </a:pPr>
            <a:r>
              <a:rPr lang="ru-RU" altLang="ru-RU" sz="2400" dirty="0" smtClean="0">
                <a:latin typeface="Arial" charset="0"/>
                <a:cs typeface="Arial" charset="0"/>
              </a:rPr>
              <a:t>Определите по формуле вещества тип химической связи, используя обозначения, приведенные ниже.</a:t>
            </a:r>
          </a:p>
          <a:p>
            <a:pPr marL="82550" indent="0" eaLnBrk="1" hangingPunct="1">
              <a:buFont typeface="Wingdings 2" pitchFamily="18" charset="2"/>
              <a:buNone/>
              <a:defRPr/>
            </a:pPr>
            <a:endParaRPr lang="ru-RU" altLang="ru-RU" sz="2400" dirty="0" smtClean="0">
              <a:latin typeface="Arial" charset="0"/>
              <a:cs typeface="Arial" charset="0"/>
            </a:endParaRPr>
          </a:p>
        </p:txBody>
      </p:sp>
      <p:graphicFrame>
        <p:nvGraphicFramePr>
          <p:cNvPr id="17485" name="Group 77"/>
          <p:cNvGraphicFramePr>
            <a:graphicFrameLocks noGrp="1"/>
          </p:cNvGraphicFramePr>
          <p:nvPr/>
        </p:nvGraphicFramePr>
        <p:xfrm>
          <a:off x="250825" y="1628775"/>
          <a:ext cx="3457575" cy="4910162"/>
        </p:xfrm>
        <a:graphic>
          <a:graphicData uri="http://schemas.openxmlformats.org/drawingml/2006/table">
            <a:tbl>
              <a:tblPr/>
              <a:tblGrid>
                <a:gridCol w="1512888"/>
                <a:gridCol w="1944687"/>
              </a:tblGrid>
              <a:tr h="522288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4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32D2E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Обозначение</a:t>
                      </a:r>
                    </a:p>
                  </a:txBody>
                  <a:tcPr marL="91472" marR="91472" marT="45724" marB="45724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4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32D2E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Тип хим. связи</a:t>
                      </a:r>
                    </a:p>
                  </a:txBody>
                  <a:tcPr marL="91472" marR="91472" marT="45724" marB="45724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4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32D2E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Формула</a:t>
                      </a:r>
                    </a:p>
                  </a:txBody>
                  <a:tcPr marL="91472" marR="91472" marT="45724" marB="45724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4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32D2E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КП</a:t>
                      </a:r>
                    </a:p>
                  </a:txBody>
                  <a:tcPr marL="91472" marR="91472" marT="45724" marB="45724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9000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4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32D2E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Формула</a:t>
                      </a:r>
                    </a:p>
                  </a:txBody>
                  <a:tcPr marL="91472" marR="91472" marT="45724" marB="45724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4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32D2E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Ионная</a:t>
                      </a:r>
                    </a:p>
                  </a:txBody>
                  <a:tcPr marL="91472" marR="91472" marT="45724" marB="45724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8525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4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32D2E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bel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Формула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bel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bel" pitchFamily="34" charset="0"/>
                        <a:cs typeface="Arial" charset="0"/>
                      </a:endParaRPr>
                    </a:p>
                  </a:txBody>
                  <a:tcPr marL="91472" marR="91472" marT="45724" marB="45724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4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32D2E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КНП</a:t>
                      </a:r>
                    </a:p>
                  </a:txBody>
                  <a:tcPr marL="91472" marR="91472" marT="45724" marB="45724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3738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4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32D2E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Формула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bel" pitchFamily="34" charset="0"/>
                        <a:cs typeface="Arial" charset="0"/>
                      </a:endParaRPr>
                    </a:p>
                  </a:txBody>
                  <a:tcPr marL="91472" marR="91472" marT="45724" marB="45724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4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32D2E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Смешанный тип связи</a:t>
                      </a:r>
                    </a:p>
                  </a:txBody>
                  <a:tcPr marL="91472" marR="91472" marT="45724" marB="45724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7400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4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32D2E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Формула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bel" pitchFamily="34" charset="0"/>
                        <a:cs typeface="Arial" charset="0"/>
                      </a:endParaRPr>
                    </a:p>
                  </a:txBody>
                  <a:tcPr marL="91472" marR="91472" marT="45724" marB="45724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4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32D2E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4AA33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rbe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Металлическая</a:t>
                      </a:r>
                    </a:p>
                  </a:txBody>
                  <a:tcPr marL="91472" marR="91472" marT="45724" marB="45724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" name="Прямая соединительная линия 2"/>
          <p:cNvCxnSpPr/>
          <p:nvPr/>
        </p:nvCxnSpPr>
        <p:spPr>
          <a:xfrm flipV="1">
            <a:off x="467544" y="3284984"/>
            <a:ext cx="1008112" cy="432048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23528" y="4217988"/>
            <a:ext cx="1060324" cy="0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34434" y="5085184"/>
            <a:ext cx="1116124" cy="216024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330417" y="5085184"/>
            <a:ext cx="1152128" cy="216024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323850" y="5876925"/>
            <a:ext cx="1219200" cy="5048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24300" y="1628775"/>
          <a:ext cx="4679950" cy="48259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9975"/>
                <a:gridCol w="2339975"/>
              </a:tblGrid>
              <a:tr h="438727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вариант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9" marR="91429" marT="45734" marB="4573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вариант</a:t>
                      </a:r>
                    </a:p>
                  </a:txBody>
                  <a:tcPr marL="91429" marR="91429" marT="45734" marB="4573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8727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en-US" sz="2000" b="1" i="0" kern="1200" baseline="-25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SiO</a:t>
                      </a:r>
                      <a:r>
                        <a:rPr kumimoji="0" lang="en-US" sz="2000" b="1" i="0" kern="1200" baseline="-25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ru-RU" sz="20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9" marR="91429" marT="45734" marB="4573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</a:t>
                      </a:r>
                      <a:endParaRPr lang="ru-RU" sz="20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9" marR="91429" marT="45734" marB="4573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8727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</a:t>
                      </a:r>
                      <a:r>
                        <a:rPr kumimoji="0" lang="en-US" sz="2000" b="1" i="0" kern="1200" baseline="-25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ru-RU" sz="20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9" marR="91429" marT="45734" marB="4573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</a:t>
                      </a:r>
                      <a:r>
                        <a:rPr kumimoji="0" lang="en-US" sz="2000" b="1" i="0" kern="1200" baseline="-25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</a:t>
                      </a:r>
                      <a:endParaRPr lang="ru-RU" sz="20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9" marR="91429" marT="45734" marB="4573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8727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</a:t>
                      </a:r>
                      <a:r>
                        <a:rPr kumimoji="0" lang="en-US" sz="2000" b="1" i="0" kern="1200" baseline="-25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ru-RU" sz="20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9" marR="91429" marT="45734" marB="4573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</a:t>
                      </a:r>
                      <a:r>
                        <a:rPr kumimoji="0" lang="en-US" sz="2000" b="1" i="0" kern="1200" baseline="-25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ru-RU" sz="20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9" marR="91429" marT="45734" marB="4573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8727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Pt</a:t>
                      </a:r>
                      <a:endParaRPr lang="ru-RU" sz="20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9" marR="91429" marT="45734" marB="4573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en-US" sz="2000" b="1" i="0" kern="1200" baseline="-25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</a:t>
                      </a:r>
                      <a:endParaRPr lang="ru-RU" sz="20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9" marR="91429" marT="45734" marB="4573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8727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</a:t>
                      </a:r>
                      <a:r>
                        <a:rPr kumimoji="0" lang="en-US" sz="2000" b="1" i="0" kern="1200" baseline="-25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</a:t>
                      </a:r>
                      <a:r>
                        <a:rPr kumimoji="0" lang="en-US" sz="2000" b="1" i="0" kern="1200" baseline="-25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lang="ru-RU" sz="20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9" marR="91429" marT="45734" marB="4573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CS</a:t>
                      </a:r>
                      <a:r>
                        <a:rPr kumimoji="0" lang="en-US" sz="2000" b="1" i="0" kern="1200" baseline="-25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ru-RU" sz="20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9" marR="91429" marT="45734" marB="4573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8727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</a:t>
                      </a:r>
                      <a:r>
                        <a:rPr kumimoji="0" lang="en-US" sz="2000" b="1" i="0" kern="1200" baseline="-25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ru-RU" sz="20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9" marR="91429" marT="45734" marB="4573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RbOH</a:t>
                      </a:r>
                      <a:endParaRPr lang="ru-RU" sz="20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9" marR="91429" marT="45734" marB="4573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8727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CaO</a:t>
                      </a:r>
                      <a:endParaRPr lang="ru-RU" sz="20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9" marR="91429" marT="45734" marB="4573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kumimoji="0" lang="en-US" sz="2000" b="1" i="0" kern="1200" baseline="-25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ru-RU" sz="20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9" marR="91429" marT="45734" marB="4573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8727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</a:t>
                      </a:r>
                      <a:r>
                        <a:rPr kumimoji="0" lang="en-US" sz="2000" b="1" i="0" kern="1200" baseline="-25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en-US" sz="2000" b="1" i="0" kern="1200" baseline="-25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lang="ru-RU" sz="20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9" marR="91429" marT="45734" marB="4573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</a:t>
                      </a:r>
                      <a:endParaRPr lang="ru-RU" sz="20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9" marR="91429" marT="45734" marB="4573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8727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Hg</a:t>
                      </a:r>
                      <a:endParaRPr lang="ru-RU" sz="20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9" marR="91429" marT="45734" marB="4573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</a:t>
                      </a:r>
                      <a:r>
                        <a:rPr kumimoji="0" lang="en-US" sz="2000" b="1" i="0" kern="1200" baseline="-25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OH</a:t>
                      </a:r>
                      <a:endParaRPr lang="ru-RU" sz="20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9" marR="91429" marT="45734" marB="4573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8727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BaBr</a:t>
                      </a:r>
                      <a:r>
                        <a:rPr kumimoji="0" lang="en-US" sz="2000" b="1" i="0" kern="1200" baseline="-25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ru-RU" sz="20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9" marR="91429" marT="45734" marB="4573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LiI</a:t>
                      </a:r>
                      <a:endParaRPr lang="ru-RU" sz="20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9" marR="91429" marT="45734" marB="4573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4" name="Прямая соединительная линия 7"/>
          <p:cNvCxnSpPr/>
          <p:nvPr/>
        </p:nvCxnSpPr>
        <p:spPr>
          <a:xfrm>
            <a:off x="467544" y="2348880"/>
            <a:ext cx="864096" cy="432048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955" name="Group 115"/>
          <p:cNvGraphicFramePr>
            <a:graphicFrameLocks noGrp="1"/>
          </p:cNvGraphicFramePr>
          <p:nvPr>
            <p:ph/>
          </p:nvPr>
        </p:nvGraphicFramePr>
        <p:xfrm>
          <a:off x="1435100" y="768350"/>
          <a:ext cx="7499350" cy="5973766"/>
        </p:xfrm>
        <a:graphic>
          <a:graphicData uri="http://schemas.openxmlformats.org/drawingml/2006/table">
            <a:tbl>
              <a:tblPr/>
              <a:tblGrid>
                <a:gridCol w="3749675"/>
                <a:gridCol w="3749675"/>
              </a:tblGrid>
              <a:tr h="542925"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вариант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вариант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SiO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Br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Pt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RbOH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CaO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Hg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NH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OH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BaBr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LiI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4" name="Прямая соединительная линия 7"/>
          <p:cNvCxnSpPr/>
          <p:nvPr/>
        </p:nvCxnSpPr>
        <p:spPr>
          <a:xfrm>
            <a:off x="2771800" y="1329676"/>
            <a:ext cx="1080120" cy="504056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" name="Прямая соединительная линия 7"/>
          <p:cNvCxnSpPr/>
          <p:nvPr/>
        </p:nvCxnSpPr>
        <p:spPr>
          <a:xfrm>
            <a:off x="3059832" y="2049756"/>
            <a:ext cx="537829" cy="216446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7"/>
          <p:cNvCxnSpPr/>
          <p:nvPr/>
        </p:nvCxnSpPr>
        <p:spPr>
          <a:xfrm>
            <a:off x="2987824" y="5290116"/>
            <a:ext cx="601970" cy="212998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7"/>
          <p:cNvCxnSpPr/>
          <p:nvPr/>
        </p:nvCxnSpPr>
        <p:spPr>
          <a:xfrm>
            <a:off x="6732240" y="1977748"/>
            <a:ext cx="667641" cy="288454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7"/>
          <p:cNvCxnSpPr/>
          <p:nvPr/>
        </p:nvCxnSpPr>
        <p:spPr>
          <a:xfrm>
            <a:off x="6660232" y="5722164"/>
            <a:ext cx="995864" cy="287363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2987675" y="2986088"/>
            <a:ext cx="719138" cy="43338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Овал 13"/>
          <p:cNvSpPr/>
          <p:nvPr/>
        </p:nvSpPr>
        <p:spPr>
          <a:xfrm>
            <a:off x="2987675" y="5722938"/>
            <a:ext cx="719138" cy="43338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Овал 13"/>
          <p:cNvSpPr/>
          <p:nvPr/>
        </p:nvSpPr>
        <p:spPr>
          <a:xfrm>
            <a:off x="6732588" y="1401763"/>
            <a:ext cx="719137" cy="43338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0" name="Прямая соединительная линия 7"/>
          <p:cNvCxnSpPr/>
          <p:nvPr/>
        </p:nvCxnSpPr>
        <p:spPr>
          <a:xfrm>
            <a:off x="6732240" y="2553812"/>
            <a:ext cx="667641" cy="212452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2706905" y="3636698"/>
            <a:ext cx="1152127" cy="216023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527272" y="4213824"/>
            <a:ext cx="1116124" cy="216024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/>
          <p:cNvCxnSpPr/>
          <p:nvPr/>
        </p:nvCxnSpPr>
        <p:spPr>
          <a:xfrm flipV="1">
            <a:off x="2778882" y="4716879"/>
            <a:ext cx="1152128" cy="216024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2"/>
          <p:cNvCxnSpPr/>
          <p:nvPr/>
        </p:nvCxnSpPr>
        <p:spPr>
          <a:xfrm flipV="1">
            <a:off x="2778882" y="6301204"/>
            <a:ext cx="1152128" cy="216024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2"/>
          <p:cNvCxnSpPr/>
          <p:nvPr/>
        </p:nvCxnSpPr>
        <p:spPr>
          <a:xfrm flipV="1">
            <a:off x="6595232" y="6372642"/>
            <a:ext cx="1152128" cy="216023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7"/>
          <p:cNvCxnSpPr/>
          <p:nvPr/>
        </p:nvCxnSpPr>
        <p:spPr>
          <a:xfrm>
            <a:off x="6732240" y="3633932"/>
            <a:ext cx="576064" cy="216024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7"/>
          <p:cNvCxnSpPr/>
          <p:nvPr/>
        </p:nvCxnSpPr>
        <p:spPr>
          <a:xfrm>
            <a:off x="6732240" y="3129876"/>
            <a:ext cx="726761" cy="215826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7"/>
          <p:cNvCxnSpPr/>
          <p:nvPr/>
        </p:nvCxnSpPr>
        <p:spPr>
          <a:xfrm>
            <a:off x="6732240" y="5290116"/>
            <a:ext cx="798198" cy="212998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7"/>
          <p:cNvCxnSpPr/>
          <p:nvPr/>
        </p:nvCxnSpPr>
        <p:spPr>
          <a:xfrm>
            <a:off x="2903659" y="4279900"/>
            <a:ext cx="810429" cy="0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7"/>
          <p:cNvCxnSpPr/>
          <p:nvPr/>
        </p:nvCxnSpPr>
        <p:spPr>
          <a:xfrm>
            <a:off x="2976684" y="2627313"/>
            <a:ext cx="810429" cy="0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7"/>
          <p:cNvCxnSpPr/>
          <p:nvPr/>
        </p:nvCxnSpPr>
        <p:spPr>
          <a:xfrm>
            <a:off x="6779235" y="4784725"/>
            <a:ext cx="625425" cy="0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10"/>
          <p:cNvCxnSpPr/>
          <p:nvPr/>
        </p:nvCxnSpPr>
        <p:spPr>
          <a:xfrm>
            <a:off x="2783947" y="3637562"/>
            <a:ext cx="1116124" cy="216023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11"/>
          <p:cNvCxnSpPr/>
          <p:nvPr/>
        </p:nvCxnSpPr>
        <p:spPr>
          <a:xfrm flipV="1">
            <a:off x="6451817" y="4212960"/>
            <a:ext cx="1152128" cy="216024"/>
          </a:xfrm>
          <a:prstGeom prst="line">
            <a:avLst/>
          </a:prstGeom>
          <a:ln w="38100">
            <a:solidFill>
              <a:srgbClr val="FF0000"/>
            </a:solidFill>
          </a:ln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1258888" y="107950"/>
            <a:ext cx="78851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altLang="ru-RU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6513" y="1052513"/>
            <a:ext cx="4319588" cy="561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338263" y="207963"/>
            <a:ext cx="63373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Кроссворд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11188" y="4076700"/>
            <a:ext cx="40179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>
                <a:latin typeface="Trebuchet MS" pitchFamily="34" charset="0"/>
              </a:rPr>
              <a:t> П  Е   Р   Е  С  Т   Р  О  Й  К   А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39750" y="4365625"/>
            <a:ext cx="460375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>
                <a:latin typeface="Trebuchet MS" pitchFamily="34" charset="0"/>
              </a:rPr>
              <a:t> О</a:t>
            </a:r>
          </a:p>
          <a:p>
            <a:r>
              <a:rPr lang="ru-RU" altLang="ru-RU">
                <a:latin typeface="Trebuchet MS" pitchFamily="34" charset="0"/>
              </a:rPr>
              <a:t> Л</a:t>
            </a:r>
          </a:p>
          <a:p>
            <a:r>
              <a:rPr lang="ru-RU" altLang="ru-RU">
                <a:latin typeface="Trebuchet MS" pitchFamily="34" charset="0"/>
              </a:rPr>
              <a:t> Я </a:t>
            </a:r>
          </a:p>
          <a:p>
            <a:r>
              <a:rPr lang="ru-RU" altLang="ru-RU">
                <a:latin typeface="Trebuchet MS" pitchFamily="34" charset="0"/>
              </a:rPr>
              <a:t> Р</a:t>
            </a:r>
          </a:p>
          <a:p>
            <a:r>
              <a:rPr lang="ru-RU" altLang="ru-RU">
                <a:latin typeface="Trebuchet MS" pitchFamily="34" charset="0"/>
              </a:rPr>
              <a:t> Н </a:t>
            </a:r>
          </a:p>
          <a:p>
            <a:r>
              <a:rPr lang="ru-RU" altLang="ru-RU">
                <a:latin typeface="Trebuchet MS" pitchFamily="34" charset="0"/>
              </a:rPr>
              <a:t> А</a:t>
            </a:r>
          </a:p>
          <a:p>
            <a:r>
              <a:rPr lang="ru-RU" altLang="ru-RU">
                <a:latin typeface="Trebuchet MS" pitchFamily="34" charset="0"/>
              </a:rPr>
              <a:t> Я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58888" y="3284538"/>
            <a:ext cx="349250" cy="203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>
                <a:latin typeface="Trebuchet MS" pitchFamily="34" charset="0"/>
              </a:rPr>
              <a:t>Э</a:t>
            </a:r>
          </a:p>
          <a:p>
            <a:r>
              <a:rPr lang="ru-RU" altLang="ru-RU">
                <a:latin typeface="Trebuchet MS" pitchFamily="34" charset="0"/>
              </a:rPr>
              <a:t>Н</a:t>
            </a:r>
          </a:p>
          <a:p>
            <a:r>
              <a:rPr lang="ru-RU" altLang="ru-RU">
                <a:latin typeface="Trebuchet MS" pitchFamily="34" charset="0"/>
              </a:rPr>
              <a:t>Е</a:t>
            </a:r>
          </a:p>
          <a:p>
            <a:endParaRPr lang="ru-RU" altLang="ru-RU">
              <a:latin typeface="Trebuchet MS" pitchFamily="34" charset="0"/>
            </a:endParaRPr>
          </a:p>
          <a:p>
            <a:r>
              <a:rPr lang="ru-RU" altLang="ru-RU">
                <a:latin typeface="Trebuchet MS" pitchFamily="34" charset="0"/>
              </a:rPr>
              <a:t>Г</a:t>
            </a:r>
          </a:p>
          <a:p>
            <a:r>
              <a:rPr lang="ru-RU" altLang="ru-RU">
                <a:latin typeface="Trebuchet MS" pitchFamily="34" charset="0"/>
              </a:rPr>
              <a:t>И</a:t>
            </a:r>
          </a:p>
          <a:p>
            <a:r>
              <a:rPr lang="ru-RU" altLang="ru-RU">
                <a:latin typeface="Trebuchet MS" pitchFamily="34" charset="0"/>
              </a:rPr>
              <a:t>Я</a:t>
            </a:r>
          </a:p>
          <a:p>
            <a:pPr>
              <a:lnSpc>
                <a:spcPts val="200"/>
              </a:lnSpc>
            </a:pPr>
            <a:endParaRPr lang="ru-RU" altLang="ru-RU">
              <a:latin typeface="Trebuchet MS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763713" y="1628775"/>
            <a:ext cx="479425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>
                <a:latin typeface="Trebuchet MS" pitchFamily="34" charset="0"/>
              </a:rPr>
              <a:t> М</a:t>
            </a:r>
          </a:p>
          <a:p>
            <a:r>
              <a:rPr lang="ru-RU" altLang="ru-RU">
                <a:latin typeface="Trebuchet MS" pitchFamily="34" charset="0"/>
              </a:rPr>
              <a:t> Е </a:t>
            </a:r>
          </a:p>
          <a:p>
            <a:r>
              <a:rPr lang="ru-RU" altLang="ru-RU">
                <a:latin typeface="Trebuchet MS" pitchFamily="34" charset="0"/>
              </a:rPr>
              <a:t> Т</a:t>
            </a:r>
          </a:p>
          <a:p>
            <a:r>
              <a:rPr lang="ru-RU" altLang="ru-RU">
                <a:latin typeface="Trebuchet MS" pitchFamily="34" charset="0"/>
              </a:rPr>
              <a:t> А</a:t>
            </a:r>
          </a:p>
          <a:p>
            <a:r>
              <a:rPr lang="ru-RU" altLang="ru-RU">
                <a:latin typeface="Trebuchet MS" pitchFamily="34" charset="0"/>
              </a:rPr>
              <a:t> Л</a:t>
            </a:r>
          </a:p>
          <a:p>
            <a:r>
              <a:rPr lang="ru-RU" altLang="ru-RU">
                <a:latin typeface="Trebuchet MS" pitchFamily="34" charset="0"/>
              </a:rPr>
              <a:t> Л</a:t>
            </a:r>
          </a:p>
          <a:p>
            <a:r>
              <a:rPr lang="ru-RU" altLang="ru-RU">
                <a:latin typeface="Trebuchet MS" pitchFamily="34" charset="0"/>
              </a:rPr>
              <a:t> И</a:t>
            </a:r>
          </a:p>
          <a:p>
            <a:r>
              <a:rPr lang="ru-RU" altLang="ru-RU">
                <a:latin typeface="Trebuchet MS" pitchFamily="34" charset="0"/>
              </a:rPr>
              <a:t> Ч</a:t>
            </a:r>
          </a:p>
          <a:p>
            <a:r>
              <a:rPr lang="ru-RU" altLang="ru-RU">
                <a:latin typeface="Trebuchet MS" pitchFamily="34" charset="0"/>
              </a:rPr>
              <a:t> Е</a:t>
            </a:r>
          </a:p>
          <a:p>
            <a:endParaRPr lang="ru-RU" altLang="ru-RU">
              <a:latin typeface="Trebuchet MS" pitchFamily="34" charset="0"/>
            </a:endParaRPr>
          </a:p>
          <a:p>
            <a:r>
              <a:rPr lang="ru-RU" altLang="ru-RU">
                <a:latin typeface="Trebuchet MS" pitchFamily="34" charset="0"/>
              </a:rPr>
              <a:t> К</a:t>
            </a:r>
          </a:p>
          <a:p>
            <a:r>
              <a:rPr lang="ru-RU" altLang="ru-RU">
                <a:latin typeface="Trebuchet MS" pitchFamily="34" charset="0"/>
              </a:rPr>
              <a:t> А </a:t>
            </a:r>
          </a:p>
          <a:p>
            <a:r>
              <a:rPr lang="ru-RU" altLang="ru-RU">
                <a:latin typeface="Trebuchet MS" pitchFamily="34" charset="0"/>
              </a:rPr>
              <a:t> Я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411413" y="2420938"/>
            <a:ext cx="361950" cy="311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>
                <a:latin typeface="Trebuchet MS" pitchFamily="34" charset="0"/>
              </a:rPr>
              <a:t>Н</a:t>
            </a:r>
          </a:p>
          <a:p>
            <a:r>
              <a:rPr lang="ru-RU" altLang="ru-RU">
                <a:latin typeface="Trebuchet MS" pitchFamily="34" charset="0"/>
              </a:rPr>
              <a:t>Е</a:t>
            </a:r>
          </a:p>
          <a:p>
            <a:r>
              <a:rPr lang="ru-RU" altLang="ru-RU">
                <a:latin typeface="Trebuchet MS" pitchFamily="34" charset="0"/>
              </a:rPr>
              <a:t>П</a:t>
            </a:r>
          </a:p>
          <a:p>
            <a:r>
              <a:rPr lang="ru-RU" altLang="ru-RU">
                <a:latin typeface="Trebuchet MS" pitchFamily="34" charset="0"/>
              </a:rPr>
              <a:t>О</a:t>
            </a:r>
          </a:p>
          <a:p>
            <a:r>
              <a:rPr lang="ru-RU" altLang="ru-RU">
                <a:latin typeface="Trebuchet MS" pitchFamily="34" charset="0"/>
              </a:rPr>
              <a:t>Л</a:t>
            </a:r>
          </a:p>
          <a:p>
            <a:r>
              <a:rPr lang="ru-RU" altLang="ru-RU">
                <a:latin typeface="Trebuchet MS" pitchFamily="34" charset="0"/>
              </a:rPr>
              <a:t>Я</a:t>
            </a:r>
          </a:p>
          <a:p>
            <a:endParaRPr lang="ru-RU" altLang="ru-RU">
              <a:latin typeface="Trebuchet MS" pitchFamily="34" charset="0"/>
            </a:endParaRPr>
          </a:p>
          <a:p>
            <a:r>
              <a:rPr lang="ru-RU" altLang="ru-RU">
                <a:latin typeface="Trebuchet MS" pitchFamily="34" charset="0"/>
              </a:rPr>
              <a:t>Н</a:t>
            </a:r>
          </a:p>
          <a:p>
            <a:r>
              <a:rPr lang="ru-RU" altLang="ru-RU">
                <a:latin typeface="Trebuchet MS" pitchFamily="34" charset="0"/>
              </a:rPr>
              <a:t>А</a:t>
            </a:r>
          </a:p>
          <a:p>
            <a:r>
              <a:rPr lang="ru-RU" altLang="ru-RU">
                <a:latin typeface="Trebuchet MS" pitchFamily="34" charset="0"/>
              </a:rPr>
              <a:t>Я</a:t>
            </a:r>
          </a:p>
          <a:p>
            <a:endParaRPr lang="ru-RU" altLang="ru-RU">
              <a:latin typeface="Trebuchet MS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059113" y="2997200"/>
            <a:ext cx="361950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>
                <a:latin typeface="Trebuchet MS" pitchFamily="34" charset="0"/>
              </a:rPr>
              <a:t>У</a:t>
            </a:r>
          </a:p>
          <a:p>
            <a:r>
              <a:rPr lang="ru-RU" altLang="ru-RU">
                <a:latin typeface="Trebuchet MS" pitchFamily="34" charset="0"/>
              </a:rPr>
              <a:t>С</a:t>
            </a:r>
          </a:p>
          <a:p>
            <a:r>
              <a:rPr lang="ru-RU" altLang="ru-RU">
                <a:latin typeface="Trebuchet MS" pitchFamily="34" charset="0"/>
              </a:rPr>
              <a:t>Т</a:t>
            </a:r>
          </a:p>
          <a:p>
            <a:r>
              <a:rPr lang="ru-RU" altLang="ru-RU">
                <a:latin typeface="Trebuchet MS" pitchFamily="34" charset="0"/>
              </a:rPr>
              <a:t>О</a:t>
            </a:r>
          </a:p>
          <a:p>
            <a:endParaRPr lang="ru-RU" altLang="ru-RU">
              <a:latin typeface="Trebuchet MS" pitchFamily="34" charset="0"/>
            </a:endParaRPr>
          </a:p>
          <a:p>
            <a:r>
              <a:rPr lang="ru-RU" altLang="ru-RU">
                <a:latin typeface="Trebuchet MS" pitchFamily="34" charset="0"/>
              </a:rPr>
              <a:t>Ч</a:t>
            </a:r>
          </a:p>
          <a:p>
            <a:r>
              <a:rPr lang="ru-RU" altLang="ru-RU">
                <a:latin typeface="Trebuchet MS" pitchFamily="34" charset="0"/>
              </a:rPr>
              <a:t>И</a:t>
            </a:r>
          </a:p>
          <a:p>
            <a:r>
              <a:rPr lang="ru-RU" altLang="ru-RU">
                <a:latin typeface="Trebuchet MS" pitchFamily="34" charset="0"/>
              </a:rPr>
              <a:t>В</a:t>
            </a:r>
          </a:p>
          <a:p>
            <a:r>
              <a:rPr lang="ru-RU" altLang="ru-RU">
                <a:latin typeface="Trebuchet MS" pitchFamily="34" charset="0"/>
              </a:rPr>
              <a:t>О</a:t>
            </a:r>
          </a:p>
          <a:p>
            <a:r>
              <a:rPr lang="ru-RU" altLang="ru-RU">
                <a:latin typeface="Trebuchet MS" pitchFamily="34" charset="0"/>
              </a:rPr>
              <a:t>С</a:t>
            </a:r>
          </a:p>
          <a:p>
            <a:r>
              <a:rPr lang="ru-RU" altLang="ru-RU">
                <a:latin typeface="Trebuchet MS" pitchFamily="34" charset="0"/>
              </a:rPr>
              <a:t>Т</a:t>
            </a:r>
          </a:p>
          <a:p>
            <a:r>
              <a:rPr lang="ru-RU" altLang="ru-RU">
                <a:latin typeface="Trebuchet MS" pitchFamily="34" charset="0"/>
              </a:rPr>
              <a:t>Ь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708400" y="2997200"/>
            <a:ext cx="3619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>
                <a:latin typeface="Trebuchet MS" pitchFamily="34" charset="0"/>
              </a:rPr>
              <a:t>И</a:t>
            </a:r>
          </a:p>
          <a:p>
            <a:r>
              <a:rPr lang="ru-RU" altLang="ru-RU">
                <a:latin typeface="Trebuchet MS" pitchFamily="34" charset="0"/>
              </a:rPr>
              <a:t>О</a:t>
            </a:r>
          </a:p>
          <a:p>
            <a:r>
              <a:rPr lang="ru-RU" altLang="ru-RU">
                <a:latin typeface="Trebuchet MS" pitchFamily="34" charset="0"/>
              </a:rPr>
              <a:t>Н</a:t>
            </a:r>
          </a:p>
          <a:p>
            <a:r>
              <a:rPr lang="ru-RU" altLang="ru-RU">
                <a:latin typeface="Trebuchet MS" pitchFamily="34" charset="0"/>
              </a:rPr>
              <a:t>Н</a:t>
            </a:r>
          </a:p>
          <a:p>
            <a:endParaRPr lang="ru-RU" altLang="ru-RU">
              <a:latin typeface="Trebuchet MS" pitchFamily="34" charset="0"/>
            </a:endParaRPr>
          </a:p>
          <a:p>
            <a:r>
              <a:rPr lang="ru-RU" altLang="ru-RU">
                <a:latin typeface="Trebuchet MS" pitchFamily="34" charset="0"/>
              </a:rPr>
              <a:t>Я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11188" y="2420938"/>
            <a:ext cx="1298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>
                <a:latin typeface="Trebuchet MS" pitchFamily="34" charset="0"/>
              </a:rPr>
              <a:t>Д  Л   И  Н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4427538" y="949325"/>
            <a:ext cx="4608512" cy="586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just">
              <a:tabLst>
                <a:tab pos="1260475" algn="l"/>
              </a:tabLst>
            </a:pPr>
            <a:r>
              <a:rPr lang="ru-RU" altLang="ru-RU" sz="1500" b="1">
                <a:latin typeface="Arial" charset="0"/>
              </a:rPr>
              <a:t>1</a:t>
            </a:r>
            <a:r>
              <a:rPr lang="ru-RU" altLang="ru-RU" sz="1500">
                <a:latin typeface="Arial" charset="0"/>
              </a:rPr>
              <a:t> – образование химической связи обусловлено взаимодействием атомных частиц и сопровождается … электронных оболочек (орбиталей) внешнего энергетического уровня; </a:t>
            </a:r>
          </a:p>
          <a:p>
            <a:pPr indent="450850" algn="just">
              <a:tabLst>
                <a:tab pos="1260475" algn="l"/>
              </a:tabLst>
            </a:pPr>
            <a:r>
              <a:rPr lang="ru-RU" altLang="ru-RU" sz="1500" b="1">
                <a:latin typeface="Arial" charset="0"/>
              </a:rPr>
              <a:t>2</a:t>
            </a:r>
            <a:r>
              <a:rPr lang="ru-RU" altLang="ru-RU" sz="1500">
                <a:latin typeface="Arial" charset="0"/>
              </a:rPr>
              <a:t> – вид химической связи, образующийся в сложных веществах между атомными частицами неметаллов; </a:t>
            </a:r>
          </a:p>
          <a:p>
            <a:pPr indent="450850" algn="just">
              <a:tabLst>
                <a:tab pos="1260475" algn="l"/>
              </a:tabLst>
            </a:pPr>
            <a:r>
              <a:rPr lang="ru-RU" altLang="ru-RU" sz="1500" b="1">
                <a:latin typeface="Arial" charset="0"/>
              </a:rPr>
              <a:t>3</a:t>
            </a:r>
            <a:r>
              <a:rPr lang="ru-RU" altLang="ru-RU" sz="1500">
                <a:latin typeface="Arial" charset="0"/>
              </a:rPr>
              <a:t> – количество теплоты, поглощаемое при разрыве связи или выделяемое при ее образовании; </a:t>
            </a:r>
          </a:p>
          <a:p>
            <a:pPr indent="450850" algn="just">
              <a:tabLst>
                <a:tab pos="1260475" algn="l"/>
              </a:tabLst>
            </a:pPr>
            <a:r>
              <a:rPr lang="ru-RU" altLang="ru-RU" sz="1500" b="1">
                <a:latin typeface="Arial" charset="0"/>
              </a:rPr>
              <a:t>4</a:t>
            </a:r>
            <a:r>
              <a:rPr lang="ru-RU" altLang="ru-RU" sz="1500">
                <a:latin typeface="Arial" charset="0"/>
              </a:rPr>
              <a:t> – вид химической связи, образующийся в простых металлических веществах; </a:t>
            </a:r>
          </a:p>
          <a:p>
            <a:pPr indent="450850" algn="just">
              <a:tabLst>
                <a:tab pos="1260475" algn="l"/>
              </a:tabLst>
            </a:pPr>
            <a:r>
              <a:rPr lang="ru-RU" altLang="ru-RU" sz="1500" b="1">
                <a:latin typeface="Arial" charset="0"/>
              </a:rPr>
              <a:t>5</a:t>
            </a:r>
            <a:r>
              <a:rPr lang="ru-RU" altLang="ru-RU" sz="1500">
                <a:latin typeface="Arial" charset="0"/>
              </a:rPr>
              <a:t> – вид химической связи, образующийся в простых веществах между частицами неметаллов; </a:t>
            </a:r>
          </a:p>
          <a:p>
            <a:pPr indent="450850" algn="just">
              <a:tabLst>
                <a:tab pos="1260475" algn="l"/>
              </a:tabLst>
            </a:pPr>
            <a:r>
              <a:rPr lang="ru-RU" altLang="ru-RU" sz="1500" b="1">
                <a:latin typeface="Arial" charset="0"/>
              </a:rPr>
              <a:t>6</a:t>
            </a:r>
            <a:r>
              <a:rPr lang="ru-RU" altLang="ru-RU" sz="1500">
                <a:latin typeface="Arial" charset="0"/>
              </a:rPr>
              <a:t> – в виде свободных (изолированных) атомов существуют только благородные газы (гелий, неон, аргон, криптон, ксенон и радон), что обусловлено высокой … их электронных структур; </a:t>
            </a:r>
          </a:p>
          <a:p>
            <a:pPr indent="450850" algn="just">
              <a:tabLst>
                <a:tab pos="1260475" algn="l"/>
              </a:tabLst>
            </a:pPr>
            <a:r>
              <a:rPr lang="ru-RU" altLang="ru-RU" sz="1500" b="1">
                <a:latin typeface="Arial" charset="0"/>
              </a:rPr>
              <a:t>7</a:t>
            </a:r>
            <a:r>
              <a:rPr lang="ru-RU" altLang="ru-RU" sz="1500">
                <a:latin typeface="Arial" charset="0"/>
              </a:rPr>
              <a:t> – вид химической связи, образующийся в сложных веществах между атомными частицами металлов и неметаллов; </a:t>
            </a:r>
          </a:p>
          <a:p>
            <a:pPr indent="450850" algn="just">
              <a:tabLst>
                <a:tab pos="1260475" algn="l"/>
              </a:tabLst>
            </a:pPr>
            <a:r>
              <a:rPr lang="ru-RU" altLang="ru-RU" sz="1500" b="1">
                <a:latin typeface="Arial" charset="0"/>
              </a:rPr>
              <a:t>8</a:t>
            </a:r>
            <a:r>
              <a:rPr lang="ru-RU" altLang="ru-RU" sz="1500">
                <a:latin typeface="Arial" charset="0"/>
              </a:rPr>
              <a:t> – расстояние между ядрами связываемых атомных частиц.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/>
          </p:cNvSpPr>
          <p:nvPr>
            <p:ph type="body" idx="1"/>
          </p:nvPr>
        </p:nvSpPr>
        <p:spPr>
          <a:xfrm>
            <a:off x="1547813" y="1341438"/>
            <a:ext cx="6985000" cy="41751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endParaRPr lang="ru-RU" altLang="ru-RU" smtClean="0">
              <a:latin typeface="Arial" charset="0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800" i="1" smtClean="0">
                <a:latin typeface="Bookman Old Style" pitchFamily="18" charset="0"/>
                <a:cs typeface="Arial" charset="0"/>
              </a:rPr>
              <a:t>дать определение химической связи;</a:t>
            </a:r>
          </a:p>
          <a:p>
            <a:pPr algn="just">
              <a:buClr>
                <a:schemeClr val="tx1"/>
              </a:buClr>
              <a:buFont typeface="Wingdings" pitchFamily="2" charset="2"/>
              <a:buChar char="Ø"/>
            </a:pPr>
            <a:endParaRPr lang="ru-RU" altLang="ru-RU" sz="2800" i="1" smtClean="0">
              <a:latin typeface="Bookman Old Style" pitchFamily="18" charset="0"/>
              <a:cs typeface="Arial" charset="0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800" i="1" smtClean="0">
                <a:latin typeface="Bookman Old Style" pitchFamily="18" charset="0"/>
                <a:cs typeface="Arial" charset="0"/>
              </a:rPr>
              <a:t>познакомиться с различными типами химической связи;</a:t>
            </a:r>
          </a:p>
          <a:p>
            <a:pPr algn="just">
              <a:buClr>
                <a:schemeClr val="tx1"/>
              </a:buClr>
              <a:buFont typeface="Wingdings" pitchFamily="2" charset="2"/>
              <a:buChar char="Ø"/>
            </a:pPr>
            <a:endParaRPr lang="ru-RU" altLang="ru-RU" sz="2800" i="1" smtClean="0">
              <a:latin typeface="Bookman Old Style" pitchFamily="18" charset="0"/>
              <a:cs typeface="Arial" charset="0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800" i="1" smtClean="0">
                <a:latin typeface="Bookman Old Style" pitchFamily="18" charset="0"/>
              </a:rPr>
              <a:t>научиться определять тип связи в различных соединениях.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95513" y="836613"/>
            <a:ext cx="5472112" cy="6461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>
              <a:buFont typeface="Wingdings 2" pitchFamily="18" charset="2"/>
              <a:buNone/>
              <a:defRPr/>
            </a:pPr>
            <a:r>
              <a:rPr lang="ru-RU" altLang="ru-RU" sz="3600" b="1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Задачи урока: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/>
          </p:cNvSpPr>
          <p:nvPr>
            <p:ph type="body" idx="1"/>
          </p:nvPr>
        </p:nvSpPr>
        <p:spPr>
          <a:xfrm>
            <a:off x="0" y="620713"/>
            <a:ext cx="8316913" cy="2736850"/>
          </a:xfrm>
        </p:spPr>
        <p:txBody>
          <a:bodyPr/>
          <a:lstStyle/>
          <a:p>
            <a:pPr algn="ctr">
              <a:buFont typeface="Wingdings 2" pitchFamily="18" charset="2"/>
              <a:buNone/>
              <a:defRPr/>
            </a:pPr>
            <a:r>
              <a:rPr lang="ru-RU" alt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Неорганические вещества </a:t>
            </a:r>
          </a:p>
          <a:p>
            <a:pPr>
              <a:buFont typeface="Wingdings 2" pitchFamily="18" charset="2"/>
              <a:buNone/>
              <a:defRPr/>
            </a:pPr>
            <a:r>
              <a:rPr lang="ru-RU" altLang="ru-RU" dirty="0" smtClean="0">
                <a:latin typeface="Arial Unicode MS" pitchFamily="34" charset="-128"/>
              </a:rPr>
              <a:t> </a:t>
            </a:r>
            <a:r>
              <a:rPr lang="ru-RU" altLang="ru-RU" u="sng" dirty="0" smtClean="0">
                <a:latin typeface="Arial Unicode MS" pitchFamily="34" charset="-128"/>
              </a:rPr>
              <a:t>простые</a:t>
            </a:r>
            <a:r>
              <a:rPr lang="ru-RU" altLang="ru-RU" dirty="0" smtClean="0">
                <a:latin typeface="Arial Unicode MS" pitchFamily="34" charset="-128"/>
              </a:rPr>
              <a:t>                                     </a:t>
            </a:r>
            <a:r>
              <a:rPr lang="ru-RU" altLang="ru-RU" u="sng" dirty="0" smtClean="0">
                <a:latin typeface="Arial Unicode MS" pitchFamily="34" charset="-128"/>
              </a:rPr>
              <a:t>сложные</a:t>
            </a:r>
            <a:r>
              <a:rPr lang="ru-RU" altLang="ru-RU" sz="2400" dirty="0" smtClean="0">
                <a:latin typeface="Arial Unicode MS" pitchFamily="34" charset="-128"/>
              </a:rPr>
              <a:t> </a:t>
            </a:r>
          </a:p>
          <a:p>
            <a:pPr>
              <a:buFont typeface="Wingdings 2" pitchFamily="18" charset="2"/>
              <a:buNone/>
              <a:defRPr/>
            </a:pPr>
            <a:endParaRPr lang="ru-RU" altLang="ru-RU" sz="2400" dirty="0" smtClean="0">
              <a:latin typeface="Arial Unicode MS" pitchFamily="34" charset="-128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ru-RU" altLang="ru-RU" sz="2400" dirty="0" smtClean="0">
                <a:latin typeface="Arial Unicode MS" pitchFamily="34" charset="-128"/>
              </a:rPr>
              <a:t>                                                            </a:t>
            </a:r>
          </a:p>
          <a:p>
            <a:pPr>
              <a:buFont typeface="Wingdings 2" pitchFamily="18" charset="2"/>
              <a:buNone/>
              <a:defRPr/>
            </a:pPr>
            <a:endParaRPr lang="ru-RU" altLang="ru-RU" sz="2400" dirty="0" smtClean="0">
              <a:latin typeface="Arial Unicode MS" pitchFamily="34" charset="-128"/>
            </a:endParaRPr>
          </a:p>
          <a:p>
            <a:pPr>
              <a:buFont typeface="Wingdings 2" pitchFamily="18" charset="2"/>
              <a:buNone/>
              <a:defRPr/>
            </a:pPr>
            <a:endParaRPr lang="ru-RU" altLang="ru-RU" sz="2400" dirty="0" smtClean="0">
              <a:latin typeface="Arial Unicode MS" pitchFamily="34" charset="-128"/>
            </a:endParaRPr>
          </a:p>
          <a:p>
            <a:pPr>
              <a:buFont typeface="Wingdings 2" pitchFamily="18" charset="2"/>
              <a:buNone/>
              <a:defRPr/>
            </a:pPr>
            <a:endParaRPr lang="ru-RU" altLang="ru-RU" sz="2400" dirty="0" smtClean="0">
              <a:latin typeface="Arial Unicode MS" pitchFamily="34" charset="-128"/>
            </a:endParaRPr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 flipH="1">
            <a:off x="466725" y="1773238"/>
            <a:ext cx="73025" cy="1223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>
            <a:off x="1042988" y="1844675"/>
            <a:ext cx="433387" cy="1152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>
            <a:off x="1619250" y="1916113"/>
            <a:ext cx="1584325" cy="1081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>
            <a:off x="7451725" y="1773238"/>
            <a:ext cx="576263" cy="7191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6659563" y="1844675"/>
            <a:ext cx="217487" cy="15684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5580063" y="1773238"/>
            <a:ext cx="576262" cy="5032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4211638" y="2276475"/>
            <a:ext cx="19446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000" b="1">
                <a:latin typeface="Arial" charset="0"/>
              </a:rPr>
              <a:t>бинарные соединения</a:t>
            </a:r>
          </a:p>
          <a:p>
            <a:pPr algn="ctr"/>
            <a:r>
              <a:rPr lang="en-US" altLang="ru-RU" sz="2000" i="1">
                <a:latin typeface="Arial" charset="0"/>
              </a:rPr>
              <a:t>AlN, H</a:t>
            </a:r>
            <a:r>
              <a:rPr lang="en-US" altLang="ru-RU" sz="2400" i="1" baseline="-25000">
                <a:latin typeface="Arial" charset="0"/>
              </a:rPr>
              <a:t>2</a:t>
            </a:r>
            <a:r>
              <a:rPr lang="en-US" altLang="ru-RU" sz="2000" i="1">
                <a:latin typeface="Arial" charset="0"/>
              </a:rPr>
              <a:t>O</a:t>
            </a:r>
            <a:r>
              <a:rPr lang="ru-RU" altLang="ru-RU">
                <a:latin typeface="Arial" charset="0"/>
              </a:rPr>
              <a:t>  </a:t>
            </a:r>
            <a:r>
              <a:rPr lang="ru-RU" altLang="ru-RU" sz="2000">
                <a:latin typeface="Arial" charset="0"/>
              </a:rPr>
              <a:t>и др</a:t>
            </a:r>
            <a:r>
              <a:rPr lang="ru-RU" altLang="ru-RU">
                <a:latin typeface="Arial" charset="0"/>
              </a:rPr>
              <a:t>.</a:t>
            </a:r>
          </a:p>
        </p:txBody>
      </p:sp>
      <p:sp>
        <p:nvSpPr>
          <p:cNvPr id="10250" name="Text Box 15"/>
          <p:cNvSpPr txBox="1">
            <a:spLocks noChangeArrowheads="1"/>
          </p:cNvSpPr>
          <p:nvPr/>
        </p:nvSpPr>
        <p:spPr bwMode="auto">
          <a:xfrm>
            <a:off x="158750" y="3954463"/>
            <a:ext cx="3765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altLang="ru-RU"/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71438" y="3052763"/>
            <a:ext cx="467995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000" b="1" i="1">
                <a:latin typeface="Arial" charset="0"/>
              </a:rPr>
              <a:t>Ме      </a:t>
            </a:r>
            <a:r>
              <a:rPr lang="ru-RU" altLang="ru-RU" sz="2000" b="1">
                <a:latin typeface="Arial" charset="0"/>
              </a:rPr>
              <a:t>переходные</a:t>
            </a:r>
            <a:r>
              <a:rPr lang="ru-RU" altLang="ru-RU" sz="2000" b="1" i="1">
                <a:latin typeface="Arial" charset="0"/>
              </a:rPr>
              <a:t>        не</a:t>
            </a:r>
            <a:r>
              <a:rPr lang="en-US" altLang="ru-RU" sz="2000" b="1" i="1">
                <a:latin typeface="Arial" charset="0"/>
              </a:rPr>
              <a:t>Me</a:t>
            </a:r>
            <a:endParaRPr lang="ru-RU" altLang="ru-RU" sz="2000" b="1" i="1">
              <a:latin typeface="Arial" charset="0"/>
            </a:endParaRPr>
          </a:p>
          <a:p>
            <a:r>
              <a:rPr lang="en-US" altLang="ru-RU" sz="2000" i="1">
                <a:latin typeface="Arial" charset="0"/>
              </a:rPr>
              <a:t>Na</a:t>
            </a:r>
            <a:r>
              <a:rPr lang="en-US" altLang="ru-RU" sz="2000">
                <a:latin typeface="Arial" charset="0"/>
              </a:rPr>
              <a:t>,</a:t>
            </a:r>
            <a:r>
              <a:rPr lang="ru-RU" altLang="ru-RU" sz="2000">
                <a:latin typeface="Arial" charset="0"/>
              </a:rPr>
              <a:t>     </a:t>
            </a:r>
            <a:r>
              <a:rPr lang="ru-RU" altLang="ru-RU" sz="2000" b="1">
                <a:latin typeface="Arial" charset="0"/>
              </a:rPr>
              <a:t>(амфотерные)    </a:t>
            </a:r>
            <a:r>
              <a:rPr lang="ru-RU" altLang="ru-RU" sz="2000">
                <a:latin typeface="Arial" charset="0"/>
              </a:rPr>
              <a:t>(в т.ч. </a:t>
            </a:r>
            <a:endParaRPr lang="en-US" altLang="ru-RU" sz="2000">
              <a:latin typeface="Arial" charset="0"/>
            </a:endParaRPr>
          </a:p>
          <a:p>
            <a:r>
              <a:rPr lang="en-US" altLang="ru-RU" sz="2000" i="1">
                <a:latin typeface="Arial" charset="0"/>
              </a:rPr>
              <a:t>Ca</a:t>
            </a:r>
            <a:r>
              <a:rPr lang="en-US" altLang="ru-RU" sz="2000">
                <a:latin typeface="Arial" charset="0"/>
              </a:rPr>
              <a:t>,</a:t>
            </a:r>
            <a:r>
              <a:rPr lang="ru-RU" altLang="ru-RU" sz="2000">
                <a:latin typeface="Arial" charset="0"/>
              </a:rPr>
              <a:t>        </a:t>
            </a:r>
            <a:r>
              <a:rPr lang="ru-RU" altLang="ru-RU" sz="2000" b="1">
                <a:latin typeface="Arial" charset="0"/>
              </a:rPr>
              <a:t>элементы       </a:t>
            </a:r>
            <a:r>
              <a:rPr lang="ru-RU" altLang="ru-RU" sz="2000">
                <a:latin typeface="Arial" charset="0"/>
              </a:rPr>
              <a:t>благородные</a:t>
            </a:r>
            <a:endParaRPr lang="en-US" altLang="ru-RU" sz="2000">
              <a:latin typeface="Arial" charset="0"/>
            </a:endParaRPr>
          </a:p>
          <a:p>
            <a:r>
              <a:rPr lang="en-US" altLang="ru-RU" sz="2000" i="1">
                <a:latin typeface="Arial" charset="0"/>
              </a:rPr>
              <a:t>Ba</a:t>
            </a:r>
            <a:r>
              <a:rPr lang="en-US" altLang="ru-RU" sz="2000">
                <a:latin typeface="Arial" charset="0"/>
              </a:rPr>
              <a:t> </a:t>
            </a:r>
            <a:r>
              <a:rPr lang="ru-RU" altLang="ru-RU" sz="2000">
                <a:latin typeface="Arial" charset="0"/>
              </a:rPr>
              <a:t>     </a:t>
            </a:r>
            <a:r>
              <a:rPr lang="en-US" altLang="ru-RU" sz="2000" i="1">
                <a:latin typeface="Arial" charset="0"/>
              </a:rPr>
              <a:t>Al, Zn, Be</a:t>
            </a:r>
            <a:r>
              <a:rPr lang="en-US" altLang="ru-RU" sz="2000">
                <a:latin typeface="Arial" charset="0"/>
              </a:rPr>
              <a:t> </a:t>
            </a:r>
            <a:r>
              <a:rPr lang="ru-RU" altLang="ru-RU" sz="2000">
                <a:latin typeface="Arial" charset="0"/>
              </a:rPr>
              <a:t>и др.     газы)</a:t>
            </a:r>
            <a:endParaRPr lang="en-US" altLang="ru-RU" sz="2000">
              <a:latin typeface="Arial" charset="0"/>
            </a:endParaRPr>
          </a:p>
          <a:p>
            <a:r>
              <a:rPr lang="ru-RU" altLang="ru-RU" sz="2000">
                <a:latin typeface="Arial" charset="0"/>
              </a:rPr>
              <a:t>и др.                               </a:t>
            </a:r>
            <a:r>
              <a:rPr lang="en-US" altLang="ru-RU" sz="2000" i="1">
                <a:latin typeface="Arial" charset="0"/>
              </a:rPr>
              <a:t>F</a:t>
            </a:r>
            <a:r>
              <a:rPr lang="ru-RU" altLang="ru-RU" sz="2000" i="1" baseline="-25000">
                <a:latin typeface="Arial" charset="0"/>
              </a:rPr>
              <a:t>2</a:t>
            </a:r>
            <a:r>
              <a:rPr lang="en-US" altLang="ru-RU" sz="2000" i="1">
                <a:latin typeface="Arial" charset="0"/>
              </a:rPr>
              <a:t>, Cl</a:t>
            </a:r>
            <a:r>
              <a:rPr lang="ru-RU" altLang="ru-RU" sz="2000" i="1" baseline="-25000">
                <a:latin typeface="Arial" charset="0"/>
              </a:rPr>
              <a:t>2</a:t>
            </a:r>
            <a:r>
              <a:rPr lang="en-US" altLang="ru-RU" sz="2000">
                <a:latin typeface="Arial" charset="0"/>
              </a:rPr>
              <a:t> </a:t>
            </a:r>
            <a:r>
              <a:rPr lang="ru-RU" altLang="ru-RU" sz="2000">
                <a:latin typeface="Arial" charset="0"/>
              </a:rPr>
              <a:t>и др.)</a:t>
            </a:r>
          </a:p>
        </p:txBody>
      </p:sp>
      <p:sp>
        <p:nvSpPr>
          <p:cNvPr id="45074" name="Text Box 18"/>
          <p:cNvSpPr txBox="1">
            <a:spLocks noChangeArrowheads="1"/>
          </p:cNvSpPr>
          <p:nvPr/>
        </p:nvSpPr>
        <p:spPr bwMode="auto">
          <a:xfrm>
            <a:off x="7524750" y="2525713"/>
            <a:ext cx="1295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000" b="1">
                <a:latin typeface="Arial" charset="0"/>
              </a:rPr>
              <a:t>соли</a:t>
            </a:r>
          </a:p>
          <a:p>
            <a:pPr algn="ctr"/>
            <a:r>
              <a:rPr lang="en-US" altLang="ru-RU" sz="2000" i="1">
                <a:latin typeface="Arial" charset="0"/>
              </a:rPr>
              <a:t>NaCl, CuSO</a:t>
            </a:r>
            <a:r>
              <a:rPr lang="en-US" altLang="ru-RU" sz="2400" i="1" baseline="-25000">
                <a:latin typeface="Arial" charset="0"/>
              </a:rPr>
              <a:t>4</a:t>
            </a:r>
            <a:r>
              <a:rPr lang="en-US" altLang="ru-RU" sz="2400" baseline="-25000">
                <a:latin typeface="Arial" charset="0"/>
              </a:rPr>
              <a:t> </a:t>
            </a:r>
            <a:r>
              <a:rPr lang="ru-RU" altLang="ru-RU" sz="2000">
                <a:latin typeface="Arial" charset="0"/>
              </a:rPr>
              <a:t>и др</a:t>
            </a:r>
            <a:r>
              <a:rPr lang="ru-RU" altLang="ru-RU" sz="2400">
                <a:latin typeface="Arial" charset="0"/>
              </a:rPr>
              <a:t>.</a:t>
            </a:r>
          </a:p>
        </p:txBody>
      </p:sp>
      <p:sp>
        <p:nvSpPr>
          <p:cNvPr id="10253" name="Text Box 20"/>
          <p:cNvSpPr txBox="1">
            <a:spLocks noChangeArrowheads="1"/>
          </p:cNvSpPr>
          <p:nvPr/>
        </p:nvSpPr>
        <p:spPr bwMode="auto">
          <a:xfrm>
            <a:off x="7827963" y="1196975"/>
            <a:ext cx="1316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altLang="ru-RU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868988" y="3413125"/>
            <a:ext cx="18716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Arial" charset="0"/>
              </a:rPr>
              <a:t>гидроксиды</a:t>
            </a:r>
          </a:p>
        </p:txBody>
      </p:sp>
      <p:sp>
        <p:nvSpPr>
          <p:cNvPr id="17" name="Line 13"/>
          <p:cNvSpPr>
            <a:spLocks noChangeShapeType="1"/>
          </p:cNvSpPr>
          <p:nvPr/>
        </p:nvSpPr>
        <p:spPr bwMode="auto">
          <a:xfrm flipH="1">
            <a:off x="5435600" y="3957638"/>
            <a:ext cx="711200" cy="5032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" name="Line 13"/>
          <p:cNvSpPr>
            <a:spLocks noChangeShapeType="1"/>
          </p:cNvSpPr>
          <p:nvPr/>
        </p:nvSpPr>
        <p:spPr bwMode="auto">
          <a:xfrm flipH="1">
            <a:off x="6634163" y="3957638"/>
            <a:ext cx="0" cy="600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" name="Line 13"/>
          <p:cNvSpPr>
            <a:spLocks noChangeShapeType="1"/>
          </p:cNvSpPr>
          <p:nvPr/>
        </p:nvSpPr>
        <p:spPr bwMode="auto">
          <a:xfrm>
            <a:off x="7307263" y="3954463"/>
            <a:ext cx="865187" cy="603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646613" y="4460875"/>
            <a:ext cx="1404937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Arial" charset="0"/>
              </a:rPr>
              <a:t>кислоты</a:t>
            </a:r>
          </a:p>
          <a:p>
            <a:pPr algn="ctr"/>
            <a:r>
              <a:rPr lang="en-US" sz="2000" i="1">
                <a:latin typeface="Arial" charset="0"/>
              </a:rPr>
              <a:t>H</a:t>
            </a:r>
            <a:r>
              <a:rPr lang="en-US" sz="2000" i="1" baseline="-25000">
                <a:latin typeface="Arial" charset="0"/>
              </a:rPr>
              <a:t>2</a:t>
            </a:r>
            <a:r>
              <a:rPr lang="en-US" sz="2000" i="1">
                <a:latin typeface="Arial" charset="0"/>
              </a:rPr>
              <a:t>SO</a:t>
            </a:r>
            <a:r>
              <a:rPr lang="en-US" sz="2000" i="1" baseline="-25000">
                <a:latin typeface="Arial" charset="0"/>
              </a:rPr>
              <a:t>4</a:t>
            </a:r>
            <a:r>
              <a:rPr lang="en-US" sz="2000" i="1">
                <a:latin typeface="Arial" charset="0"/>
              </a:rPr>
              <a:t>,</a:t>
            </a:r>
            <a:endParaRPr lang="ru-RU" sz="2000" i="1">
              <a:latin typeface="Arial" charset="0"/>
            </a:endParaRPr>
          </a:p>
          <a:p>
            <a:pPr algn="ctr"/>
            <a:r>
              <a:rPr lang="en-US" sz="2000" i="1">
                <a:latin typeface="Arial" charset="0"/>
              </a:rPr>
              <a:t>HNO</a:t>
            </a:r>
            <a:r>
              <a:rPr lang="en-US" sz="2000" i="1" baseline="-25000">
                <a:latin typeface="Arial" charset="0"/>
              </a:rPr>
              <a:t>3</a:t>
            </a:r>
          </a:p>
          <a:p>
            <a:pPr algn="ctr"/>
            <a:r>
              <a:rPr lang="ru-RU" sz="2000">
                <a:latin typeface="Arial" charset="0"/>
              </a:rPr>
              <a:t>и др.</a:t>
            </a:r>
          </a:p>
          <a:p>
            <a:endParaRPr lang="ru-RU" sz="2000" b="1">
              <a:latin typeface="Arial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51550" y="4462463"/>
            <a:ext cx="1746250" cy="163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Arial" charset="0"/>
              </a:rPr>
              <a:t>амфолиты</a:t>
            </a:r>
          </a:p>
          <a:p>
            <a:pPr algn="ctr"/>
            <a:r>
              <a:rPr lang="en-US" sz="2000" i="1">
                <a:latin typeface="Arial" charset="0"/>
              </a:rPr>
              <a:t>Zn(OH)</a:t>
            </a:r>
            <a:r>
              <a:rPr lang="en-US" sz="2000" i="1" baseline="-25000">
                <a:latin typeface="Arial" charset="0"/>
              </a:rPr>
              <a:t>2</a:t>
            </a:r>
            <a:r>
              <a:rPr lang="en-US" sz="2000" i="1">
                <a:latin typeface="Arial" charset="0"/>
              </a:rPr>
              <a:t>, </a:t>
            </a:r>
          </a:p>
          <a:p>
            <a:pPr algn="ctr"/>
            <a:r>
              <a:rPr lang="en-US" sz="2000" i="1">
                <a:latin typeface="Arial" charset="0"/>
              </a:rPr>
              <a:t>Ga(OH)</a:t>
            </a:r>
            <a:r>
              <a:rPr lang="en-US" sz="2000" i="1" baseline="-25000">
                <a:latin typeface="Arial" charset="0"/>
              </a:rPr>
              <a:t>3</a:t>
            </a:r>
            <a:r>
              <a:rPr lang="en-US" sz="2000" i="1">
                <a:latin typeface="Arial" charset="0"/>
              </a:rPr>
              <a:t> </a:t>
            </a:r>
            <a:r>
              <a:rPr lang="ru-RU" sz="2000">
                <a:latin typeface="Arial" charset="0"/>
              </a:rPr>
              <a:t>и др.</a:t>
            </a:r>
            <a:r>
              <a:rPr lang="en-US" sz="2000">
                <a:latin typeface="Arial" charset="0"/>
              </a:rPr>
              <a:t> </a:t>
            </a:r>
            <a:endParaRPr lang="ru-RU" sz="2000">
              <a:latin typeface="Arial" charset="0"/>
            </a:endParaRPr>
          </a:p>
          <a:p>
            <a:endParaRPr lang="ru-RU" sz="2000" b="1">
              <a:latin typeface="Arial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596188" y="4527550"/>
            <a:ext cx="1512887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Arial" charset="0"/>
              </a:rPr>
              <a:t>основания</a:t>
            </a:r>
          </a:p>
          <a:p>
            <a:pPr algn="ctr"/>
            <a:r>
              <a:rPr lang="en-US" sz="2000" i="1">
                <a:latin typeface="Arial" charset="0"/>
              </a:rPr>
              <a:t>NaOH, </a:t>
            </a:r>
          </a:p>
          <a:p>
            <a:pPr algn="ctr"/>
            <a:r>
              <a:rPr lang="en-US" sz="2000" i="1">
                <a:latin typeface="Arial" charset="0"/>
              </a:rPr>
              <a:t>Ba(OH)</a:t>
            </a:r>
            <a:r>
              <a:rPr lang="en-US" sz="2000" i="1" baseline="-25000">
                <a:latin typeface="Arial" charset="0"/>
              </a:rPr>
              <a:t>2</a:t>
            </a:r>
            <a:r>
              <a:rPr lang="en-US" sz="2000" i="1">
                <a:latin typeface="Arial" charset="0"/>
              </a:rPr>
              <a:t> </a:t>
            </a:r>
          </a:p>
          <a:p>
            <a:pPr algn="ctr"/>
            <a:r>
              <a:rPr lang="ru-RU" sz="2000">
                <a:latin typeface="Arial" charset="0"/>
              </a:rPr>
              <a:t>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4" grpId="0" animBg="1"/>
      <p:bldP spid="45065" grpId="0" animBg="1"/>
      <p:bldP spid="45066" grpId="0" animBg="1"/>
      <p:bldP spid="45067" grpId="0" animBg="1"/>
      <p:bldP spid="45068" grpId="0" animBg="1"/>
      <p:bldP spid="45069" grpId="0" animBg="1"/>
      <p:bldP spid="45070" grpId="0"/>
      <p:bldP spid="45072" grpId="0"/>
      <p:bldP spid="45074" grpId="0"/>
      <p:bldP spid="3" grpId="0"/>
      <p:bldP spid="17" grpId="0" animBg="1"/>
      <p:bldP spid="18" grpId="0" animBg="1"/>
      <p:bldP spid="19" grpId="0" animBg="1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550" y="115888"/>
            <a:ext cx="7850188" cy="6742112"/>
          </a:xfrm>
        </p:spPr>
        <p:txBody>
          <a:bodyPr>
            <a:normAutofit lnSpcReduction="10000"/>
          </a:bodyPr>
          <a:lstStyle/>
          <a:p>
            <a:pPr marL="82296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Задание «Знакомые все лица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…»</a:t>
            </a:r>
          </a:p>
          <a:p>
            <a:pPr marL="82296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Определите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класс неорганических веществ, химические формулы которых представлены в таблице.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Обведите буквы и составите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из них фамилию шведского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химика.</a:t>
            </a: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Ответ: Берцелиус</a:t>
            </a:r>
            <a:endParaRPr lang="ru-RU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187624" y="2060848"/>
          <a:ext cx="7560840" cy="4246719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440160"/>
                <a:gridCol w="792088"/>
                <a:gridCol w="864096"/>
                <a:gridCol w="792088"/>
                <a:gridCol w="792088"/>
                <a:gridCol w="720080"/>
                <a:gridCol w="720080"/>
                <a:gridCol w="648072"/>
                <a:gridCol w="792088"/>
              </a:tblGrid>
              <a:tr h="428070">
                <a:tc row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Формулы веществ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Классы неорганических соединений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561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металлы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переходные элементы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неметаллы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бинарные соединения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кислоты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амфолиты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основания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соли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PCl</a:t>
                      </a:r>
                      <a:r>
                        <a:rPr lang="en-US" sz="1200" b="1" cap="none" spc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HClO</a:t>
                      </a:r>
                      <a:r>
                        <a:rPr lang="en-US" sz="1200" b="1" cap="none" spc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Ъ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Be(OH)</a:t>
                      </a:r>
                      <a:r>
                        <a:rPr lang="en-US" sz="1200" b="1" cap="none" spc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785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Zn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Ь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286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Ba(OH)</a:t>
                      </a:r>
                      <a:r>
                        <a:rPr lang="en-US" sz="1200" b="1" cap="none" spc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Щ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786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Й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Ю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7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en-US" sz="1200" b="1" cap="none" spc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30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</a:t>
                      </a:r>
                      <a:r>
                        <a:rPr lang="en-US" sz="1200" b="1" cap="none" spc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(PO</a:t>
                      </a:r>
                      <a:r>
                        <a:rPr lang="en-US" sz="1200" b="1" cap="none" spc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lang="en-US" sz="1200" b="1" cap="none" spc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Ы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01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1200" b="1" cap="none" spc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</a:t>
                      </a:r>
                      <a:r>
                        <a:rPr lang="en-US" sz="1200" b="1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(OH)</a:t>
                      </a:r>
                      <a:r>
                        <a:rPr lang="en-US" sz="1200" b="1" cap="none" spc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</a:t>
                      </a:r>
                      <a:endParaRPr lang="ru-RU" sz="11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ru-RU" sz="12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</a:t>
                      </a:r>
                      <a:endParaRPr lang="ru-RU" sz="11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>
            <a:off x="5568458" y="3645024"/>
            <a:ext cx="288032" cy="288032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300192" y="3933056"/>
            <a:ext cx="288032" cy="288032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020272" y="4221088"/>
            <a:ext cx="288032" cy="288032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923928" y="4509120"/>
            <a:ext cx="288032" cy="288032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8460432" y="5705013"/>
            <a:ext cx="288032" cy="288032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4788024" y="5416981"/>
            <a:ext cx="288032" cy="288032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082605" y="5127670"/>
            <a:ext cx="288032" cy="288032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7668344" y="4839638"/>
            <a:ext cx="288032" cy="288032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7020272" y="5993045"/>
            <a:ext cx="288032" cy="288032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913" y="3141663"/>
            <a:ext cx="7240587" cy="2160587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anchor="t">
            <a:normAutofit fontScale="90000"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3100" b="1" u="sng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Химическая связь</a:t>
            </a:r>
            <a:r>
              <a:rPr lang="ru-RU" sz="3100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1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это связь между химическими частицами (атомными частицами, молекулами, ионами), объединяющая их в более сложные структуры (молекулы, ионы, </a:t>
            </a:r>
            <a:r>
              <a:rPr lang="ru-RU" sz="31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ассоциаты</a:t>
            </a:r>
            <a:r>
              <a:rPr lang="ru-RU" sz="31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r>
              <a:rPr lang="ru-RU" dirty="0">
                <a:solidFill>
                  <a:schemeClr val="tx2">
                    <a:satMod val="130000"/>
                  </a:schemeClr>
                </a:solidFill>
                <a:effectLst/>
              </a:rPr>
              <a:t/>
            </a:r>
            <a:br>
              <a:rPr lang="ru-RU" dirty="0">
                <a:solidFill>
                  <a:schemeClr val="tx2">
                    <a:satMod val="130000"/>
                  </a:schemeClr>
                </a:solidFill>
                <a:effectLst/>
              </a:rPr>
            </a:b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31913" y="476250"/>
            <a:ext cx="7272337" cy="18161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Химическая связь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– это взаимодействие атомных частиц, сопровождающееся перестройкой электронных оболочек (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орбиталей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), как правило, ВЭУ.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2275" y="476250"/>
            <a:ext cx="6767513" cy="2247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>
            <a:spAutoFit/>
          </a:bodyPr>
          <a:lstStyle/>
          <a:p>
            <a:pPr algn="just">
              <a:buFont typeface="Wingdings 2" pitchFamily="18" charset="2"/>
              <a:buNone/>
              <a:defRPr/>
            </a:pPr>
            <a:r>
              <a:rPr lang="ru-RU" altLang="ru-RU" sz="2800" b="1" u="sng" dirty="0">
                <a:latin typeface="Arial" pitchFamily="34" charset="0"/>
                <a:cs typeface="Arial" pitchFamily="34" charset="0"/>
              </a:rPr>
              <a:t>Энергия химической связи</a:t>
            </a:r>
            <a:r>
              <a:rPr lang="ru-RU" altLang="ru-RU" sz="2800" dirty="0">
                <a:latin typeface="Arial" pitchFamily="34" charset="0"/>
                <a:cs typeface="Arial" pitchFamily="34" charset="0"/>
              </a:rPr>
              <a:t> – количество теплоты, поглощаемое при разрыве ковалентной связи или выделяемое при ее образовании (единица – кДж/моль).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92275" y="3429000"/>
            <a:ext cx="6696075" cy="26781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altLang="ru-RU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800" b="1" u="sng" dirty="0">
                <a:latin typeface="Arial" pitchFamily="34" charset="0"/>
                <a:cs typeface="Arial" pitchFamily="34" charset="0"/>
              </a:rPr>
              <a:t>Длина химической связи</a:t>
            </a:r>
            <a:r>
              <a:rPr lang="ru-RU" altLang="ru-RU" sz="2800" dirty="0">
                <a:latin typeface="Arial" pitchFamily="34" charset="0"/>
                <a:cs typeface="Arial" pitchFamily="34" charset="0"/>
              </a:rPr>
              <a:t> – расстояние между ядрами связываемых атомных частиц одного химического элемента или разных элементов (единицы – нанометр (нм), </a:t>
            </a:r>
            <a:r>
              <a:rPr lang="ru-RU" altLang="ru-RU" sz="2800" dirty="0" err="1">
                <a:latin typeface="Arial" pitchFamily="34" charset="0"/>
                <a:cs typeface="Arial" pitchFamily="34" charset="0"/>
              </a:rPr>
              <a:t>пикометр</a:t>
            </a:r>
            <a:r>
              <a:rPr lang="ru-RU" altLang="ru-RU" sz="2800" dirty="0">
                <a:latin typeface="Arial" pitchFamily="34" charset="0"/>
                <a:cs typeface="Arial" pitchFamily="34" charset="0"/>
              </a:rPr>
              <a:t> (пм)).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36600" y="241300"/>
            <a:ext cx="842486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Значения энергии и длин связей для </a:t>
            </a:r>
            <a:r>
              <a:rPr lang="ru-RU" sz="32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галогеноводородов</a:t>
            </a:r>
            <a:endParaRPr lang="ru-RU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331913" y="1341438"/>
          <a:ext cx="7272807" cy="52663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40203"/>
                <a:gridCol w="2696301"/>
                <a:gridCol w="2736303"/>
              </a:tblGrid>
              <a:tr h="172746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Вещество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800" b="0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Энергия связи (</a:t>
                      </a:r>
                      <a:r>
                        <a:rPr kumimoji="0" lang="en-US" sz="2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kumimoji="0" lang="ru-RU" sz="2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</a:t>
                      </a:r>
                      <a:r>
                        <a:rPr kumimoji="0" lang="ru-RU" sz="2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 </a:t>
                      </a:r>
                      <a:r>
                        <a:rPr kumimoji="0" lang="ru-RU" sz="2800" b="0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кДж/моль</a:t>
                      </a:r>
                      <a:endParaRPr lang="ru-RU" sz="28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800" b="0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Длина связи</a:t>
                      </a:r>
                      <a:r>
                        <a:rPr kumimoji="0" lang="ru-RU" sz="28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800" b="0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sz="2800" b="0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</a:t>
                      </a:r>
                      <a:r>
                        <a:rPr kumimoji="0" lang="ru-RU" sz="28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св</a:t>
                      </a:r>
                      <a:r>
                        <a:rPr kumimoji="0" lang="ru-RU" sz="2800" b="0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),</a:t>
                      </a:r>
                    </a:p>
                    <a:p>
                      <a:pPr algn="ctr"/>
                      <a:r>
                        <a:rPr kumimoji="0" lang="ru-RU" sz="2800" b="0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нм</a:t>
                      </a:r>
                      <a:endParaRPr lang="ru-RU" sz="28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472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HF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566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0,092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472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HCl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432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0,128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472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HBr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366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0,142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472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298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0,162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2"/>
          <p:cNvSpPr>
            <a:spLocks noGrp="1"/>
          </p:cNvSpPr>
          <p:nvPr>
            <p:ph type="title"/>
          </p:nvPr>
        </p:nvSpPr>
        <p:spPr bwMode="auto">
          <a:xfrm>
            <a:off x="1398588" y="260350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ru-RU" altLang="ru-RU" sz="4400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Типы химической связи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1931190" y="3297382"/>
            <a:ext cx="504056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417493" y="3297382"/>
            <a:ext cx="252028" cy="92370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6062588" y="3284984"/>
            <a:ext cx="262818" cy="94850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7340283" y="3284984"/>
            <a:ext cx="360040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3491880" y="1390061"/>
            <a:ext cx="396044" cy="6707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5844048" y="1343259"/>
            <a:ext cx="324036" cy="6707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1908175" y="2205038"/>
            <a:ext cx="2232025" cy="86360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В простых веществах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688013" y="2205038"/>
            <a:ext cx="2232025" cy="86360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В сложных веществах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1042988" y="4359275"/>
            <a:ext cx="1728787" cy="1878013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Металли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ческая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Mg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Zn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095625" y="4343400"/>
            <a:ext cx="1692275" cy="1893888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КНП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24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ru-RU" sz="24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r>
              <a:rPr lang="ru-RU" sz="24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148263" y="4359275"/>
            <a:ext cx="1706562" cy="1878013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КП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ru-RU" sz="24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HBr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NH</a:t>
            </a:r>
            <a:r>
              <a:rPr lang="ru-RU" sz="24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164388" y="4359275"/>
            <a:ext cx="1712912" cy="1878013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Ионная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NaI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KNO</a:t>
            </a:r>
            <a:r>
              <a:rPr lang="ru-RU" sz="24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, С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aF</a:t>
            </a:r>
            <a:r>
              <a:rPr lang="ru-RU" sz="24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24" grpId="0" animBg="1"/>
      <p:bldP spid="25" grpId="0" animBg="1"/>
      <p:bldP spid="28" grpId="0" animBg="1"/>
      <p:bldP spid="29" grpId="0" animBg="1"/>
      <p:bldP spid="31" grpId="0" animBg="1"/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6013" y="188913"/>
            <a:ext cx="7818437" cy="6059487"/>
          </a:xfrm>
        </p:spPr>
        <p:txBody>
          <a:bodyPr>
            <a:normAutofit fontScale="92500" lnSpcReduction="20000"/>
          </a:bodyPr>
          <a:lstStyle/>
          <a:p>
            <a:pPr marL="82296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9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Задание «Крестики-нолики»</a:t>
            </a:r>
            <a:endParaRPr lang="ru-RU" sz="39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Соедините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прямой линией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три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клетки, которые содержат формулы веществ с типом химической связи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2296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а) ковалентная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неполярная</a:t>
            </a: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Ответ: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r>
              <a:rPr lang="en-US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8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331913" y="2565400"/>
          <a:ext cx="7272336" cy="287972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424112"/>
                <a:gridCol w="2424112"/>
                <a:gridCol w="2424112"/>
              </a:tblGrid>
              <a:tr h="1007903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CF</a:t>
                      </a:r>
                      <a:r>
                        <a:rPr lang="en-US" sz="2800" b="0" cap="none" spc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28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76" marR="6857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</a:t>
                      </a:r>
                      <a:endParaRPr lang="ru-RU" sz="28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76" marR="6857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en-US" sz="2800" b="0" cap="none" spc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28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76" marR="6857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7903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lang="en-US" sz="2800" b="0" cap="none" spc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ru-RU" sz="28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76" marR="6857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2800" b="0" cap="none" spc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8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76" marR="6857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Mg</a:t>
                      </a:r>
                      <a:r>
                        <a:rPr lang="en-US" sz="2800" b="0" cap="none" spc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en-US" sz="2800" b="0" cap="none" spc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8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76" marR="6857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63918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</a:t>
                      </a:r>
                      <a:r>
                        <a:rPr lang="en-US" sz="2800" b="0" cap="none" spc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8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76" marR="6857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NaCl</a:t>
                      </a:r>
                      <a:endParaRPr lang="ru-RU" sz="28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76" marR="6857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en-US" sz="2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NaNO</a:t>
                      </a:r>
                      <a:r>
                        <a:rPr lang="en-US" sz="2800" b="0" cap="none" spc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8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76" marR="68576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Овал 6"/>
          <p:cNvSpPr/>
          <p:nvPr/>
        </p:nvSpPr>
        <p:spPr>
          <a:xfrm>
            <a:off x="2364368" y="4653136"/>
            <a:ext cx="767471" cy="792088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788024" y="3717032"/>
            <a:ext cx="767471" cy="792088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7236296" y="2708920"/>
            <a:ext cx="767471" cy="792088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513</TotalTime>
  <Words>864</Words>
  <Application>Microsoft Office PowerPoint</Application>
  <PresentationFormat>Экран (4:3)</PresentationFormat>
  <Paragraphs>396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6" baseType="lpstr">
      <vt:lpstr>Gill Sans MT</vt:lpstr>
      <vt:lpstr>Arial</vt:lpstr>
      <vt:lpstr>Corbel</vt:lpstr>
      <vt:lpstr>Wingdings 2</vt:lpstr>
      <vt:lpstr>Verdana</vt:lpstr>
      <vt:lpstr>Calibri</vt:lpstr>
      <vt:lpstr>Garamond</vt:lpstr>
      <vt:lpstr>Bookman Old Style</vt:lpstr>
      <vt:lpstr>Wingdings</vt:lpstr>
      <vt:lpstr>Arial Unicode MS</vt:lpstr>
      <vt:lpstr>Trebuchet MS</vt:lpstr>
      <vt:lpstr>Солнцестояние</vt:lpstr>
      <vt:lpstr>Химическая связь. Типы химической связи</vt:lpstr>
      <vt:lpstr>Слайд 2</vt:lpstr>
      <vt:lpstr>Слайд 3</vt:lpstr>
      <vt:lpstr>Слайд 4</vt:lpstr>
      <vt:lpstr>Химическая связь – это связь между химическими частицами (атомными частицами, молекулами, ионами), объединяющая их в более сложные структуры (молекулы, ионы, ассоциаты). </vt:lpstr>
      <vt:lpstr>Слайд 6</vt:lpstr>
      <vt:lpstr>Слайд 7</vt:lpstr>
      <vt:lpstr>Типы химической связи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Химическая связь. Типы химической связи.</dc:title>
  <dc:creator>Полина</dc:creator>
  <cp:lastModifiedBy>re</cp:lastModifiedBy>
  <cp:revision>53</cp:revision>
  <dcterms:created xsi:type="dcterms:W3CDTF">2014-02-24T14:00:42Z</dcterms:created>
  <dcterms:modified xsi:type="dcterms:W3CDTF">2014-05-04T21:52:31Z</dcterms:modified>
</cp:coreProperties>
</file>