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6" r:id="rId9"/>
    <p:sldId id="267" r:id="rId10"/>
    <p:sldId id="265" r:id="rId11"/>
    <p:sldId id="268" r:id="rId12"/>
    <p:sldId id="280" r:id="rId13"/>
    <p:sldId id="290" r:id="rId14"/>
    <p:sldId id="291" r:id="rId15"/>
    <p:sldId id="281" r:id="rId16"/>
    <p:sldId id="292" r:id="rId17"/>
    <p:sldId id="293" r:id="rId18"/>
    <p:sldId id="282" r:id="rId19"/>
    <p:sldId id="294" r:id="rId20"/>
    <p:sldId id="295" r:id="rId21"/>
    <p:sldId id="283" r:id="rId22"/>
    <p:sldId id="296" r:id="rId23"/>
    <p:sldId id="297" r:id="rId24"/>
    <p:sldId id="284" r:id="rId25"/>
    <p:sldId id="298" r:id="rId26"/>
    <p:sldId id="299" r:id="rId27"/>
    <p:sldId id="285" r:id="rId28"/>
    <p:sldId id="300" r:id="rId29"/>
    <p:sldId id="301" r:id="rId30"/>
    <p:sldId id="286" r:id="rId31"/>
    <p:sldId id="302" r:id="rId32"/>
    <p:sldId id="303" r:id="rId33"/>
    <p:sldId id="287" r:id="rId34"/>
    <p:sldId id="304" r:id="rId35"/>
    <p:sldId id="305" r:id="rId36"/>
    <p:sldId id="288" r:id="rId37"/>
    <p:sldId id="306" r:id="rId38"/>
    <p:sldId id="307" r:id="rId39"/>
    <p:sldId id="289" r:id="rId40"/>
    <p:sldId id="308" r:id="rId41"/>
    <p:sldId id="309" r:id="rId42"/>
    <p:sldId id="270" r:id="rId43"/>
    <p:sldId id="271" r:id="rId44"/>
    <p:sldId id="276" r:id="rId45"/>
    <p:sldId id="278" r:id="rId46"/>
    <p:sldId id="277" r:id="rId47"/>
    <p:sldId id="279" r:id="rId48"/>
    <p:sldId id="274" r:id="rId49"/>
    <p:sldId id="275" r:id="rId50"/>
    <p:sldId id="269" r:id="rId51"/>
    <p:sldId id="310" r:id="rId52"/>
    <p:sldId id="313" r:id="rId53"/>
    <p:sldId id="314" r:id="rId54"/>
    <p:sldId id="315" r:id="rId55"/>
    <p:sldId id="317" r:id="rId56"/>
    <p:sldId id="318" r:id="rId57"/>
    <p:sldId id="264" r:id="rId58"/>
    <p:sldId id="316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6038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502\649397\&#1044;&#1078;&#1086;&#1088;&#1076;&#1078;%20&#1041;&#1072;&#1081;&#1088;&#1086;&#1085;.%20&#171;&#1054;&#1085;&#1072;%20&#1080;&#1076;&#1077;&#1090;%20&#1074;&#1086;%20&#1074;&#1089;&#1077;&#1081;%20&#1082;&#1088;&#1072;&#1089;&#1077;&#187;%20&#1057;&#1082;&#1086;&#1073;&#1083;&#1080;&#1082;&#1086;&#1074;&#1072;%20&#1052;.&#1042;.%20&#1043;&#1041;&#1054;&#1059;%20&#1057;&#1054;&#1064;%20&#8470;%20455\Ludovico%20Einaudi%20-%20Nuvole%20Bianche%20%20(audiopoisk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2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0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42.xml"/><Relationship Id="rId10" Type="http://schemas.openxmlformats.org/officeDocument/2006/relationships/image" Target="../media/image3.png"/><Relationship Id="rId4" Type="http://schemas.openxmlformats.org/officeDocument/2006/relationships/slide" Target="slide8.xml"/><Relationship Id="rId9" Type="http://schemas.openxmlformats.org/officeDocument/2006/relationships/slide" Target="slide5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502\649397\&#1044;&#1078;&#1086;&#1088;&#1076;&#1078;%20&#1041;&#1072;&#1081;&#1088;&#1086;&#1085;.%20&#171;&#1054;&#1085;&#1072;%20&#1080;&#1076;&#1077;&#1090;%20&#1074;&#1086;%20&#1074;&#1089;&#1077;&#1081;%20&#1082;&#1088;&#1072;&#1089;&#1077;&#187;%20&#1057;&#1082;&#1086;&#1073;&#1083;&#1080;&#1082;&#1086;&#1074;&#1072;%20&#1052;.&#1042;.%20&#1043;&#1041;&#1054;&#1059;%20&#1057;&#1054;&#1064;%20&#8470;%20455\Ludovico%20Einaudi%20-%20Nuvole%20Bianche%20%20(audiopoisk.com).mp3" TargetMode="External"/><Relationship Id="rId6" Type="http://schemas.openxmlformats.org/officeDocument/2006/relationships/slide" Target="slide5.xml"/><Relationship Id="rId5" Type="http://schemas.openxmlformats.org/officeDocument/2006/relationships/slide" Target="slide6.xml"/><Relationship Id="rId10" Type="http://schemas.openxmlformats.org/officeDocument/2006/relationships/image" Target="../media/image6.png"/><Relationship Id="rId4" Type="http://schemas.openxmlformats.org/officeDocument/2006/relationships/slide" Target="slide4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slide" Target="slide5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4.xml"/><Relationship Id="rId5" Type="http://schemas.openxmlformats.org/officeDocument/2006/relationships/slide" Target="slide48.xml"/><Relationship Id="rId4" Type="http://schemas.openxmlformats.org/officeDocument/2006/relationships/slide" Target="slide43.xml"/><Relationship Id="rId9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12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slide" Target="slide42.xml"/><Relationship Id="rId5" Type="http://schemas.openxmlformats.org/officeDocument/2006/relationships/image" Target="../media/image31.jpeg"/><Relationship Id="rId10" Type="http://schemas.openxmlformats.org/officeDocument/2006/relationships/image" Target="../media/image20.pn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52.xml"/><Relationship Id="rId7" Type="http://schemas.openxmlformats.org/officeDocument/2006/relationships/slide" Target="slide42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slide" Target="slide49.xml"/><Relationship Id="rId4" Type="http://schemas.openxmlformats.org/officeDocument/2006/relationships/image" Target="../media/image42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502\649397\&#1044;&#1078;&#1086;&#1088;&#1076;&#1078;%20&#1041;&#1072;&#1081;&#1088;&#1086;&#1085;.%20&#171;&#1054;&#1085;&#1072;%20&#1080;&#1076;&#1077;&#1090;%20&#1074;&#1086;%20&#1074;&#1089;&#1077;&#1081;%20&#1082;&#1088;&#1072;&#1089;&#1077;&#187;%20&#1057;&#1082;&#1086;&#1073;&#1083;&#1080;&#1082;&#1086;&#1074;&#1072;%20&#1052;.&#1042;.%20&#1043;&#1041;&#1054;&#1059;%20&#1057;&#1054;&#1064;%20&#8470;%20455\&#1092;&#1080;&#1083;&#1100;&#1084;%20&#1085;&#1072;%20&#1089;&#1090;&#1080;&#1093;&#1086;&#1090;&#1074;&#1086;&#1088;&#1077;&#1085;&#1080;&#1077;.wmv" TargetMode="External"/><Relationship Id="rId6" Type="http://schemas.openxmlformats.org/officeDocument/2006/relationships/image" Target="../media/image51.png"/><Relationship Id="rId5" Type="http://schemas.openxmlformats.org/officeDocument/2006/relationships/image" Target="../media/image5.png"/><Relationship Id="rId4" Type="http://schemas.openxmlformats.org/officeDocument/2006/relationships/slide" Target="slide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502\649397\&#1044;&#1078;&#1086;&#1088;&#1076;&#1078;%20&#1041;&#1072;&#1081;&#1088;&#1086;&#1085;.%20&#171;&#1054;&#1085;&#1072;%20&#1080;&#1076;&#1077;&#1090;%20&#1074;&#1086;%20&#1074;&#1089;&#1077;&#1081;%20&#1082;&#1088;&#1072;&#1089;&#1077;&#187;%20&#1057;&#1082;&#1086;&#1073;&#1083;&#1080;&#1082;&#1086;&#1074;&#1072;%20&#1052;.&#1042;.%20&#1043;&#1041;&#1054;&#1059;%20&#1057;&#1054;&#1064;%20&#8470;%20455\&#1053;&#1080;&#1082;&#1080;&#1090;&#1080;&#1085;&#1072;%20&#1050;&#1089;&#1077;&#1085;&#1080;&#1103;%2011%20&#1082;&#1083;&#1072;&#1089;&#1089;%202010.AVI" TargetMode="External"/><Relationship Id="rId6" Type="http://schemas.openxmlformats.org/officeDocument/2006/relationships/image" Target="../media/image53.png"/><Relationship Id="rId5" Type="http://schemas.openxmlformats.org/officeDocument/2006/relationships/image" Target="../media/image5.png"/><Relationship Id="rId4" Type="http://schemas.openxmlformats.org/officeDocument/2006/relationships/slide" Target="slide4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img0.liveinternet.ru/images/attach/c/2/69/915/69915876_897066_5_golden_field_1.jpg" TargetMode="External"/><Relationship Id="rId13" Type="http://schemas.openxmlformats.org/officeDocument/2006/relationships/hyperlink" Target="http://www.sjsu.edu/faculty/harris/StudentProjects/Kowal/night.jpeg" TargetMode="External"/><Relationship Id="rId18" Type="http://schemas.openxmlformats.org/officeDocument/2006/relationships/hyperlink" Target="http://i828.photobucket.com/albums/zz206/thewondersofalice/ANGELONTHSTAIRSGLITA-1.gif" TargetMode="External"/><Relationship Id="rId3" Type="http://schemas.openxmlformats.org/officeDocument/2006/relationships/hyperlink" Target="http://poetrypages.lemon8.nl/romance/shewalks/shewalks.htm" TargetMode="External"/><Relationship Id="rId21" Type="http://schemas.openxmlformats.org/officeDocument/2006/relationships/hyperlink" Target="http://quietpaths.com/wp-content/uploads/2008/12/dancing-between-peaks.jpg" TargetMode="External"/><Relationship Id="rId7" Type="http://schemas.openxmlformats.org/officeDocument/2006/relationships/hyperlink" Target="http://ogoa.ru/pictures/stories/big_himalaya_trip088.jpg" TargetMode="External"/><Relationship Id="rId12" Type="http://schemas.openxmlformats.org/officeDocument/2006/relationships/hyperlink" Target="http://sirimitchell.com/SheWalksInBeauty_mockup.jpg" TargetMode="External"/><Relationship Id="rId17" Type="http://schemas.openxmlformats.org/officeDocument/2006/relationships/hyperlink" Target="http://www.wallpaperhere.com/thumbnails/detail/20110626/She-walk-in-Beauty.jpg" TargetMode="External"/><Relationship Id="rId25" Type="http://schemas.openxmlformats.org/officeDocument/2006/relationships/image" Target="../media/image5.png"/><Relationship Id="rId2" Type="http://schemas.openxmlformats.org/officeDocument/2006/relationships/image" Target="../media/image54.jpeg"/><Relationship Id="rId16" Type="http://schemas.openxmlformats.org/officeDocument/2006/relationships/hyperlink" Target="http://lovingprose.com/wp-content/uploads/2010/03/woman_painting.jpg" TargetMode="External"/><Relationship Id="rId20" Type="http://schemas.openxmlformats.org/officeDocument/2006/relationships/hyperlink" Target="http://magicduel.com/userfiles/134826/____Twilight_Of_Fire_____by_870-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4713/43313366.63/0_5cca3_9ee5e222_XL" TargetMode="External"/><Relationship Id="rId11" Type="http://schemas.openxmlformats.org/officeDocument/2006/relationships/hyperlink" Target="http://3.bp.blogspot.com/-EOGfDt9UVcc/TY-nXedwlWI/AAAAAAAACno/Vt_pca9xc-0/s400/beauty.php" TargetMode="External"/><Relationship Id="rId24" Type="http://schemas.openxmlformats.org/officeDocument/2006/relationships/slide" Target="slide2.xml"/><Relationship Id="rId5" Type="http://schemas.openxmlformats.org/officeDocument/2006/relationships/hyperlink" Target="http://www.cummingsstudyguides.net/Guides5/SheWalks.html" TargetMode="External"/><Relationship Id="rId15" Type="http://schemas.openxmlformats.org/officeDocument/2006/relationships/hyperlink" Target="http://poetry.literaturelearning.org/files/images/She_Walks_in_Beauty_Charles_Tarbell_painter.jpg" TargetMode="External"/><Relationship Id="rId23" Type="http://schemas.openxmlformats.org/officeDocument/2006/relationships/hyperlink" Target="http://www.google.ru/imgres?q=she+walks+in+beauty&amp;um=1&amp;hl=ru&amp;newwindow=1&amp;tbm=isch&amp;tbnid=3kvlemSio8T9VM:&amp;imgrefurl=http://theplaymaker.wordpress.com/2008/09/08/the-eye-of-the-beholder/&amp;docid=FmyLEfoDY3UFCM&amp;imgurl=http://theplaymaker.files.wordpress.com/2008/09/she-walks-in-beauty.jpg&amp;w=600&amp;h=766&amp;ei=L8XXTqq8OM_tObeR8b4O&amp;zoom=1&amp;iact=hc&amp;vpx=860&amp;vpy=134&amp;dur=134&amp;hovh=254&amp;hovw=199&amp;tx=92&amp;ty=142&amp;sig=101613978889349076689&amp;page=1&amp;tbnh=167&amp;tbnw=130&amp;start=0&amp;ndsp=22&amp;ved=1t:429,r:6,s:0&amp;biw=1246&amp;bih=678" TargetMode="External"/><Relationship Id="rId10" Type="http://schemas.openxmlformats.org/officeDocument/2006/relationships/hyperlink" Target="http://www.janubaba.com/uploads/tasha/2009-2-24_192055_2mot9ft.jpg" TargetMode="External"/><Relationship Id="rId19" Type="http://schemas.openxmlformats.org/officeDocument/2006/relationships/hyperlink" Target="http://pics.livejournal.com/jaga_lux/pic/00abg8ex" TargetMode="External"/><Relationship Id="rId4" Type="http://schemas.openxmlformats.org/officeDocument/2006/relationships/hyperlink" Target="http://www.shmoop.com/she-walks-in-beauty/" TargetMode="External"/><Relationship Id="rId9" Type="http://schemas.openxmlformats.org/officeDocument/2006/relationships/hyperlink" Target="http://27.media.tumblr.com/tumblr_llz77cnLuJ1qb0n4ho1_500.jpg" TargetMode="External"/><Relationship Id="rId14" Type="http://schemas.openxmlformats.org/officeDocument/2006/relationships/hyperlink" Target="http://1.bp.blogspot.com/-856y_XPOzR0/TmbIozkhMoI/AAAAAAAAAGs/QZlrdm33Rk8/s1600/She-walks-in-majesty.jpg" TargetMode="External"/><Relationship Id="rId22" Type="http://schemas.openxmlformats.org/officeDocument/2006/relationships/hyperlink" Target="http://flikieapp02.appspot.com/08a1c81bc5bd4ddf91fd81adb2c0f508.jpg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9.xml"/><Relationship Id="rId7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0.png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3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85720" y="214290"/>
            <a:ext cx="8001056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60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Monotype Corsiva" pitchFamily="66" charset="0"/>
                <a:cs typeface="Arial" pitchFamily="34" charset="0"/>
              </a:rPr>
              <a:t>Lake District </a:t>
            </a:r>
            <a:endParaRPr kumimoji="0" lang="ru-RU" sz="660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Monotype Corsiva" pitchFamily="66" charset="0"/>
                <a:cs typeface="Arial" pitchFamily="34" charset="0"/>
              </a:rPr>
              <a:t>               </a:t>
            </a:r>
            <a:r>
              <a:rPr kumimoji="0" lang="en-US" sz="660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Monotype Corsiva" pitchFamily="66" charset="0"/>
                <a:cs typeface="Arial" pitchFamily="34" charset="0"/>
              </a:rPr>
              <a:t>Poets</a:t>
            </a:r>
            <a:endParaRPr kumimoji="0" lang="ru-RU" sz="660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60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6600" dirty="0" smtClean="0">
              <a:solidFill>
                <a:schemeClr val="accent4">
                  <a:lumMod val="20000"/>
                  <a:lumOff val="80000"/>
                </a:schemeClr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60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Monotype Corsiva" pitchFamily="66" charset="0"/>
                <a:cs typeface="Arial" pitchFamily="34" charset="0"/>
              </a:rPr>
              <a:t>George Byron</a:t>
            </a:r>
            <a:endParaRPr kumimoji="0" lang="ru-RU" sz="660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«</a:t>
            </a:r>
            <a:r>
              <a:rPr kumimoji="0" lang="en-US" sz="6600" b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Monotype Corsiva" pitchFamily="66" charset="0"/>
                <a:cs typeface="Arial" pitchFamily="34" charset="0"/>
              </a:rPr>
              <a:t>She walks in beauty</a:t>
            </a:r>
            <a:r>
              <a:rPr kumimoji="0" lang="ru-RU" sz="6600" b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»</a:t>
            </a:r>
            <a:endParaRPr kumimoji="0" lang="ru-RU" sz="4800" b="1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8" name="Ludovico Einaudi - Nuvole Bianche  (audiopoisk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885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>
            <a:off x="2786050" y="357166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Metaphor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-285784" y="1357298"/>
            <a:ext cx="6072230" cy="5214974"/>
            <a:chOff x="1142976" y="1785926"/>
            <a:chExt cx="6429420" cy="4857784"/>
          </a:xfrm>
        </p:grpSpPr>
        <p:pic>
          <p:nvPicPr>
            <p:cNvPr id="8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2976" y="1785926"/>
              <a:ext cx="6429420" cy="4857784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2000232" y="2857496"/>
              <a:ext cx="4714908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Lines 8-10:...... comparing grace, a quality, to a perceivable phenomenon</a:t>
              </a: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endParaRPr lang="ru-RU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Lines 11-12:.... comparing thoughts to people; comparing the mind to a home (dwelling-place) </a:t>
              </a: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Lines 13-16:.... comparing the woman's cheek and brow to persons who tell of days in goodness spent</a:t>
              </a:r>
              <a:endParaRPr lang="en-US" sz="16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2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428604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Содержимое 12" descr="76473368_drowning_magic_by_suicide_beed3aybt3.jpg"/>
          <p:cNvPicPr>
            <a:picLocks noGrp="1" noChangeAspect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628" y="3357562"/>
            <a:ext cx="3857616" cy="257174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" name="Picture 8" descr="C:\Users\User\Desktop\Gilded_Quill.gi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Вертикальный свиток 5"/>
          <p:cNvSpPr/>
          <p:nvPr/>
        </p:nvSpPr>
        <p:spPr>
          <a:xfrm>
            <a:off x="2857488" y="285728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Simile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85720" y="2071678"/>
            <a:ext cx="4500594" cy="2428892"/>
            <a:chOff x="-285784" y="1928802"/>
            <a:chExt cx="4500594" cy="2428892"/>
          </a:xfrm>
        </p:grpSpPr>
        <p:pic>
          <p:nvPicPr>
            <p:cNvPr id="8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5784" y="1928802"/>
              <a:ext cx="4500594" cy="2428892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214282" y="2643182"/>
              <a:ext cx="350046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comparing the movement of the beautiful woman to the movement of the skies  </a:t>
              </a:r>
              <a:endParaRPr lang="en-US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3" name="Содержимое 12" descr="67078990_b1df325ff1f5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4876" y="2786058"/>
            <a:ext cx="2535603" cy="381158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2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Picture 8" descr="C:\Users\User\Desktop\Gilded_Quill.gi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Горизонтальный свиток 6"/>
          <p:cNvSpPr/>
          <p:nvPr/>
        </p:nvSpPr>
        <p:spPr>
          <a:xfrm>
            <a:off x="214282" y="214290"/>
            <a:ext cx="4429156" cy="214314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1.Who inspired Byron to write “She walks in beauty”</a:t>
            </a:r>
            <a:r>
              <a:rPr lang="ru-RU" sz="32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i="1" dirty="0" smtClean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5">
            <a:hlinkClick r:id="rId3" action="ppaction://hlinksldjump"/>
          </p:cNvPr>
          <p:cNvSpPr/>
          <p:nvPr/>
        </p:nvSpPr>
        <p:spPr>
          <a:xfrm>
            <a:off x="357158" y="2571744"/>
            <a:ext cx="4429156" cy="10001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his is daughter -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Ada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Byron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285720" y="3786190"/>
            <a:ext cx="4500594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his wife-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Anabella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Milbenk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Byron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357158" y="4857760"/>
            <a:ext cx="4429156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his cousin -Lady Wilmot Horton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7" name="Стрелка вправо с вырезом 6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1" name="Группа 10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10" name="Овал 9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5546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12" name="Умножение 11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гнутая вправо стрелка 12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Горизонтальный свиток 8"/>
          <p:cNvSpPr/>
          <p:nvPr/>
        </p:nvSpPr>
        <p:spPr>
          <a:xfrm>
            <a:off x="214282" y="1000108"/>
            <a:ext cx="4643470" cy="235745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2.What is the predominate theme of the poem?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3">
            <a:hlinkClick r:id="rId3" action="ppaction://hlinksldjump"/>
          </p:cNvPr>
          <p:cNvSpPr/>
          <p:nvPr/>
        </p:nvSpPr>
        <p:spPr>
          <a:xfrm>
            <a:off x="500034" y="3500438"/>
            <a:ext cx="3500462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sng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light versus dark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4">
            <a:hlinkClick r:id="rId4" action="ppaction://hlinksldjump"/>
          </p:cNvPr>
          <p:cNvSpPr/>
          <p:nvPr/>
        </p:nvSpPr>
        <p:spPr>
          <a:xfrm>
            <a:off x="500034" y="4429132"/>
            <a:ext cx="3500462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latin typeface="Georgia" pitchFamily="18" charset="0"/>
                <a:cs typeface="Arial" pitchFamily="34" charset="0"/>
              </a:rPr>
              <a:t>b.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latin typeface="Georgia" pitchFamily="18" charset="0"/>
                <a:cs typeface="Arial" pitchFamily="34" charset="0"/>
              </a:rPr>
              <a:t>love to the woman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5">
            <a:hlinkClick r:id="rId3" action="ppaction://hlinksldjump"/>
          </p:cNvPr>
          <p:cNvSpPr/>
          <p:nvPr/>
        </p:nvSpPr>
        <p:spPr>
          <a:xfrm>
            <a:off x="500034" y="5357826"/>
            <a:ext cx="3500462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starry night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0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гнутая вправо стрелка 10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428596" y="428604"/>
            <a:ext cx="4143404" cy="185738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.The poem is written in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3">
            <a:hlinkClick r:id="rId3" action="ppaction://hlinksldjump"/>
          </p:cNvPr>
          <p:cNvSpPr/>
          <p:nvPr/>
        </p:nvSpPr>
        <p:spPr>
          <a:xfrm>
            <a:off x="857224" y="2428868"/>
            <a:ext cx="3357586" cy="7858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Arial" pitchFamily="34" charset="0"/>
                <a:cs typeface="Arial" pitchFamily="34" charset="0"/>
              </a:rPr>
              <a:t>а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iambic pentameter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4">
            <a:hlinkClick r:id="rId4" action="ppaction://hlinksldjump"/>
          </p:cNvPr>
          <p:cNvSpPr/>
          <p:nvPr/>
        </p:nvSpPr>
        <p:spPr>
          <a:xfrm>
            <a:off x="857224" y="3429000"/>
            <a:ext cx="3357563" cy="7921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iambic tetrameter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5">
            <a:hlinkClick r:id="rId3" action="ppaction://hlinksldjump"/>
          </p:cNvPr>
          <p:cNvSpPr/>
          <p:nvPr/>
        </p:nvSpPr>
        <p:spPr>
          <a:xfrm>
            <a:off x="857224" y="4429132"/>
            <a:ext cx="3357586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trochee ('</a:t>
            </a: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tr</a:t>
            </a: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Arial" pitchFamily="34" charset="0"/>
                <a:cs typeface="Arial" pitchFamily="34" charset="0"/>
              </a:rPr>
              <a:t>əʊ</a:t>
            </a: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ki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Arial" pitchFamily="34" charset="0"/>
                <a:cs typeface="Arial" pitchFamily="34" charset="0"/>
              </a:rPr>
              <a:t>ː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)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ертикальный свиток 4">
            <a:hlinkClick r:id="rId3" action="ppaction://hlinksldjump"/>
          </p:cNvPr>
          <p:cNvSpPr/>
          <p:nvPr/>
        </p:nvSpPr>
        <p:spPr>
          <a:xfrm>
            <a:off x="1857356" y="285728"/>
            <a:ext cx="2643206" cy="114300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Byron</a:t>
            </a:r>
            <a:endParaRPr lang="ru-RU" sz="5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Вертикальный свиток 5">
            <a:hlinkClick r:id="rId4" action="ppaction://hlinksldjump"/>
          </p:cNvPr>
          <p:cNvSpPr/>
          <p:nvPr/>
        </p:nvSpPr>
        <p:spPr>
          <a:xfrm>
            <a:off x="214282" y="1857364"/>
            <a:ext cx="2428892" cy="1428760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Literary</a:t>
            </a:r>
          </a:p>
          <a:p>
            <a:pPr algn="ctr"/>
            <a:r>
              <a:rPr lang="en-US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Devices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Вертикальный свиток 6">
            <a:hlinkClick r:id="rId5" action="ppaction://hlinksldjump"/>
          </p:cNvPr>
          <p:cNvSpPr/>
          <p:nvPr/>
        </p:nvSpPr>
        <p:spPr>
          <a:xfrm>
            <a:off x="357158" y="3929066"/>
            <a:ext cx="2428892" cy="121444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Translation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Вертикальный свиток 7">
            <a:hlinkClick r:id="rId6" action="ppaction://hlinksldjump"/>
          </p:cNvPr>
          <p:cNvSpPr/>
          <p:nvPr/>
        </p:nvSpPr>
        <p:spPr>
          <a:xfrm>
            <a:off x="3214678" y="2786058"/>
            <a:ext cx="2500330" cy="1357322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Quiz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Вертикальный свиток 8">
            <a:hlinkClick r:id="rId7" action="ppaction://hlinksldjump"/>
          </p:cNvPr>
          <p:cNvSpPr/>
          <p:nvPr/>
        </p:nvSpPr>
        <p:spPr>
          <a:xfrm>
            <a:off x="6000760" y="3429000"/>
            <a:ext cx="2500330" cy="121444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Background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Вертикальный свиток 9">
            <a:hlinkClick r:id="rId8" action="ppaction://hlinksldjump"/>
          </p:cNvPr>
          <p:cNvSpPr/>
          <p:nvPr/>
        </p:nvSpPr>
        <p:spPr>
          <a:xfrm>
            <a:off x="2357422" y="5429264"/>
            <a:ext cx="2286016" cy="121444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Author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Вертикальный свиток 10">
            <a:hlinkClick r:id="rId9" action="ppaction://hlinksldjump"/>
          </p:cNvPr>
          <p:cNvSpPr/>
          <p:nvPr/>
        </p:nvSpPr>
        <p:spPr>
          <a:xfrm>
            <a:off x="5072066" y="5214950"/>
            <a:ext cx="2643206" cy="1357322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Source of information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6386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16" y="500043"/>
            <a:ext cx="1700485" cy="207170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-0.28351 -0.07338 " pathEditMode="relative" ptsTypes="AA"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-0.02361 0.16806 " pathEditMode="relative" ptsTypes="AA">
                                      <p:cBhvr>
                                        <p:cTn id="10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-0.5276 0.11551 " pathEditMode="relative" ptsTypes="AA">
                                      <p:cBhvr>
                                        <p:cTn id="14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-0.58264 0.34653 " pathEditMode="relative" ptsTypes="AA">
                                      <p:cBhvr>
                                        <p:cTn id="1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-0.18107 0.16783 " pathEditMode="relative" ptsTypes="AA">
                                      <p:cBhvr>
                                        <p:cTn id="22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L -0.0316 0.51458 " pathEditMode="relative" ptsTypes="AA">
                                      <p:cBhvr>
                                        <p:cTn id="2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-0.38576 0.55648 " pathEditMode="relative" ptsTypes="AA">
                                      <p:cBhvr>
                                        <p:cTn id="30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571472" y="357166"/>
            <a:ext cx="4000528" cy="2428892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.The rhyme scheme of the first line is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857224" y="3000372"/>
            <a:ext cx="3357563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en-US" sz="2400" b="1" i="1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cdcdcd</a:t>
            </a:r>
            <a:endParaRPr kumimoji="0" lang="ru-RU" sz="1800" b="0" i="1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857224" y="4000504"/>
            <a:ext cx="3357563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ababab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857224" y="5000636"/>
            <a:ext cx="3357563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efefef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428596" y="357166"/>
            <a:ext cx="4071966" cy="2285993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.The first line of the poem contains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785786" y="2928934"/>
            <a:ext cx="3429000" cy="7239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allusion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785786" y="3929066"/>
            <a:ext cx="3500437" cy="7127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kenning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785786" y="4929198"/>
            <a:ext cx="3500437" cy="6477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simile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5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428596" y="428604"/>
            <a:ext cx="4214842" cy="2428869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What is the rhyme in the poem?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928662" y="3071810"/>
            <a:ext cx="3429000" cy="7858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form of a sonnet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928663" y="4071942"/>
            <a:ext cx="3429024" cy="1143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the rhyme scheme is regular throughout the poem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928662" y="5429264"/>
            <a:ext cx="3429000" cy="7858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free verse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5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3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ертикальный свиток 4">
            <a:hlinkClick r:id="rId4" action="ppaction://hlinksldjump"/>
          </p:cNvPr>
          <p:cNvSpPr/>
          <p:nvPr/>
        </p:nvSpPr>
        <p:spPr>
          <a:xfrm>
            <a:off x="1571604" y="785794"/>
            <a:ext cx="2643206" cy="114300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Facts</a:t>
            </a:r>
            <a:endParaRPr lang="ru-RU" sz="5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Вертикальный свиток 5">
            <a:hlinkClick r:id="rId5" action="ppaction://hlinksldjump"/>
          </p:cNvPr>
          <p:cNvSpPr/>
          <p:nvPr/>
        </p:nvSpPr>
        <p:spPr>
          <a:xfrm>
            <a:off x="571472" y="2285992"/>
            <a:ext cx="2786082" cy="1285884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Works</a:t>
            </a:r>
            <a:endParaRPr lang="ru-RU" sz="5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Вертикальный свиток 6">
            <a:hlinkClick r:id="rId6" action="ppaction://hlinksldjump"/>
          </p:cNvPr>
          <p:cNvSpPr/>
          <p:nvPr/>
        </p:nvSpPr>
        <p:spPr>
          <a:xfrm>
            <a:off x="428596" y="4214818"/>
            <a:ext cx="3786214" cy="214311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Byron and </a:t>
            </a:r>
          </a:p>
          <a:p>
            <a:pPr algn="ctr"/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Russian poets</a:t>
            </a:r>
            <a:endParaRPr lang="ru-RU" sz="40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8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54" y="357166"/>
            <a:ext cx="1700485" cy="207170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 descr="C:\Users\User\Desktop\Gilded_Quill.gif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Ludovico Einaudi - Nuvole Bianche  (audiopoisk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885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357158" y="357166"/>
            <a:ext cx="4286280" cy="271464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What type of beauty does Byron describe?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928662" y="3143248"/>
            <a:ext cx="3357562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physical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928662" y="4071942"/>
            <a:ext cx="3357563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spiritual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928662" y="5000636"/>
            <a:ext cx="3357562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intellectual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5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28596" y="500042"/>
            <a:ext cx="4000527" cy="200026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The mood of the poem is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785786" y="2786058"/>
            <a:ext cx="3429000" cy="7858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</a:t>
            </a:r>
            <a:r>
              <a:rPr lang="ru-RU" sz="2400" b="1" i="1" u="sng" dirty="0" smtClean="0">
                <a:solidFill>
                  <a:srgbClr val="FFFFFF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light and airy 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785786" y="3857628"/>
            <a:ext cx="3429000" cy="7858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</a:t>
            </a: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calm and admiring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785786" y="4929198"/>
            <a:ext cx="3429000" cy="7858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obsessed  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357159" y="142852"/>
            <a:ext cx="4143404" cy="200026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.Who is Byron compared to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785786" y="2357430"/>
            <a:ext cx="3429000" cy="857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Lermontov, </a:t>
            </a: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Nekrasov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785786" y="3500438"/>
            <a:ext cx="3429000" cy="7858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Lermontov, Pushkin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785786" y="4572008"/>
            <a:ext cx="3429000" cy="7858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Pushkin, Derzhavin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285720" y="857232"/>
            <a:ext cx="4572032" cy="2357431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.Which of the following was not written by Byron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785786" y="3214686"/>
            <a:ext cx="3286125" cy="857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Don Juan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785786" y="4286256"/>
            <a:ext cx="3286148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Paradise Lost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785786" y="5357826"/>
            <a:ext cx="3286148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Childe Harold’s Pilgrimage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grpSp>
        <p:nvGrpSpPr>
          <p:cNvPr id="24" name="Группа 23"/>
          <p:cNvGrpSpPr/>
          <p:nvPr/>
        </p:nvGrpSpPr>
        <p:grpSpPr>
          <a:xfrm>
            <a:off x="-285783" y="0"/>
            <a:ext cx="6500890" cy="7228207"/>
            <a:chOff x="2885125" y="366214"/>
            <a:chExt cx="3985947" cy="7532528"/>
          </a:xfrm>
        </p:grpSpPr>
        <p:pic>
          <p:nvPicPr>
            <p:cNvPr id="17410" name="Picture 2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7291" b="7291"/>
            <a:stretch>
              <a:fillRect/>
            </a:stretch>
          </p:blipFill>
          <p:spPr bwMode="auto">
            <a:xfrm>
              <a:off x="2885125" y="366214"/>
              <a:ext cx="3985947" cy="6572297"/>
            </a:xfrm>
            <a:prstGeom prst="rect">
              <a:avLst/>
            </a:prstGeom>
            <a:noFill/>
          </p:spPr>
        </p:pic>
        <p:sp>
          <p:nvSpPr>
            <p:cNvPr id="17411" name="Rectangle 3"/>
            <p:cNvSpPr>
              <a:spLocks noChangeArrowheads="1"/>
            </p:cNvSpPr>
            <p:nvPr/>
          </p:nvSpPr>
          <p:spPr bwMode="auto">
            <a:xfrm>
              <a:off x="3454543" y="1259537"/>
              <a:ext cx="2803290" cy="6639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aristocratic but impoverished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inherited father’s desertion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mother’s abuse, clubfoot 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  <a:buFontTx/>
                <a:buChar char="-"/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educated first at Harrow then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Cambridge </a:t>
              </a: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very unhappy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unbalanced  life horses,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a pet bear</a:t>
              </a: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expensive clothes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endParaRPr lang="en-US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- start writing in Cambridge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Lyric poems and Romantic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verse narratives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 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 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86169" y="4145421"/>
            <a:ext cx="3969583" cy="1406100"/>
            <a:chOff x="4629573" y="3931107"/>
            <a:chExt cx="3969583" cy="1406100"/>
          </a:xfrm>
        </p:grpSpPr>
        <p:sp>
          <p:nvSpPr>
            <p:cNvPr id="18" name="Rectangle 3"/>
            <p:cNvSpPr>
              <a:spLocks noChangeArrowheads="1"/>
            </p:cNvSpPr>
            <p:nvPr/>
          </p:nvSpPr>
          <p:spPr bwMode="auto">
            <a:xfrm>
              <a:off x="4629573" y="3931107"/>
              <a:ext cx="3969583" cy="140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 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 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13" name="Rectangle 5"/>
            <p:cNvSpPr>
              <a:spLocks noChangeArrowheads="1"/>
            </p:cNvSpPr>
            <p:nvPr/>
          </p:nvSpPr>
          <p:spPr bwMode="auto">
            <a:xfrm>
              <a:off x="4643438" y="4071942"/>
              <a:ext cx="3857652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 smtClean="0">
                  <a:ln>
                    <a:noFill/>
                  </a:ln>
                  <a:solidFill>
                    <a:srgbClr val="604A7B"/>
                  </a:solidFill>
                  <a:effectLst/>
                  <a:latin typeface="Georgia" pitchFamily="18" charset="0"/>
                  <a:cs typeface="Arial" pitchFamily="34" charset="0"/>
                </a:rPr>
                <a:t> 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1" name="Содержимое 20" descr="Lord_Byron_in_Albanian_dress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007" y="214290"/>
            <a:ext cx="3162489" cy="492922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6" name="Рисунок 25" descr="byronharlow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6314" y="2928934"/>
            <a:ext cx="2389012" cy="34290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7" name="Picture 8" descr="C:\Users\User\Desktop\Gilded_Quill.gi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8132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pic>
        <p:nvPicPr>
          <p:cNvPr id="7" name="Picture 8" descr="C:\Users\User\Desktop\Gilded_Quill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5357826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Вертикальный свиток 5">
            <a:hlinkClick r:id="rId4" action="ppaction://hlinksldjump"/>
          </p:cNvPr>
          <p:cNvSpPr/>
          <p:nvPr/>
        </p:nvSpPr>
        <p:spPr>
          <a:xfrm>
            <a:off x="500034" y="285728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Russian translators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Вертикальный свиток 6">
            <a:hlinkClick r:id="rId5" action="ppaction://hlinksldjump"/>
          </p:cNvPr>
          <p:cNvSpPr/>
          <p:nvPr/>
        </p:nvSpPr>
        <p:spPr>
          <a:xfrm>
            <a:off x="1571604" y="2214554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My translation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Вертикальный свиток 7">
            <a:hlinkClick r:id="rId6" action="ppaction://hlinksldjump"/>
          </p:cNvPr>
          <p:cNvSpPr/>
          <p:nvPr/>
        </p:nvSpPr>
        <p:spPr>
          <a:xfrm>
            <a:off x="285720" y="4214818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Inspired by Byron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Вертикальный свиток 8">
            <a:hlinkClick r:id="rId7" action="ppaction://hlinksldjump"/>
          </p:cNvPr>
          <p:cNvSpPr/>
          <p:nvPr/>
        </p:nvSpPr>
        <p:spPr>
          <a:xfrm>
            <a:off x="5143504" y="3857628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Song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" name="Picture 8" descr="C:\Users\User\Desktop\Gilded_Quill.gif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7651" name="Picture 3" descr="C:\Users\User\Desktop\!!! She walks in beauty\кто переводил\Nikolay_Ber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12333">
            <a:off x="179180" y="146498"/>
            <a:ext cx="1916924" cy="22708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652" name="Picture 4" descr="C:\Users\User\Desktop\!!! She walks in beauty\кто переводил\дмитрий ознобшин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6837">
            <a:off x="202314" y="2188649"/>
            <a:ext cx="1831821" cy="23603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655" name="Picture 7" descr="C:\Users\User\Desktop\!!! She walks in beauty\кто переводил\самуил маршак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256"/>
            <a:ext cx="1869752" cy="240651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3" name="Группа 12"/>
          <p:cNvGrpSpPr/>
          <p:nvPr/>
        </p:nvGrpSpPr>
        <p:grpSpPr>
          <a:xfrm>
            <a:off x="1285852" y="285728"/>
            <a:ext cx="3500462" cy="2143140"/>
            <a:chOff x="1071538" y="3643314"/>
            <a:chExt cx="3500462" cy="2143140"/>
          </a:xfrm>
        </p:grpSpPr>
        <p:pic>
          <p:nvPicPr>
            <p:cNvPr id="10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28" y="3643314"/>
              <a:ext cx="2857520" cy="2143140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1071538" y="4071942"/>
              <a:ext cx="350046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Николай Васильевич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Берг</a:t>
              </a:r>
              <a:endPara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643042" y="2285992"/>
            <a:ext cx="2857520" cy="2143140"/>
            <a:chOff x="3071802" y="2643182"/>
            <a:chExt cx="2857520" cy="2143140"/>
          </a:xfrm>
        </p:grpSpPr>
        <p:pic>
          <p:nvPicPr>
            <p:cNvPr id="15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1802" y="2643182"/>
              <a:ext cx="2857520" cy="2143140"/>
            </a:xfrm>
            <a:prstGeom prst="rect">
              <a:avLst/>
            </a:prstGeom>
            <a:noFill/>
          </p:spPr>
        </p:pic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3357554" y="3143248"/>
              <a:ext cx="2143140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Ознобишин Дмитрий Петрович</a:t>
              </a:r>
              <a:endPara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285852" y="4429132"/>
            <a:ext cx="3929090" cy="2143140"/>
            <a:chOff x="4929190" y="3000372"/>
            <a:chExt cx="3929090" cy="2143140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4929190" y="3000372"/>
              <a:ext cx="3929090" cy="2143140"/>
              <a:chOff x="1071538" y="3643314"/>
              <a:chExt cx="3500462" cy="2143140"/>
            </a:xfrm>
          </p:grpSpPr>
          <p:pic>
            <p:nvPicPr>
              <p:cNvPr id="18" name="Picture 3" descr="http://img-fotki.yandex.ru/get/6210/36014149.a1/0_6e4ca_da9348b0_XL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2472" y="3643314"/>
                <a:ext cx="2857520" cy="2143140"/>
              </a:xfrm>
              <a:prstGeom prst="rect">
                <a:avLst/>
              </a:prstGeom>
              <a:noFill/>
            </p:spPr>
          </p:pic>
          <p:sp>
            <p:nvSpPr>
              <p:cNvPr id="19" name="Прямоугольник 18"/>
              <p:cNvSpPr/>
              <p:nvPr/>
            </p:nvSpPr>
            <p:spPr>
              <a:xfrm>
                <a:off x="1071538" y="4071942"/>
                <a:ext cx="350046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800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5357818" y="3286124"/>
              <a:ext cx="2571768" cy="1661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1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Самуил  Яковлевич Маршак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7654" name="Picture 6" descr="C:\Users\User\Desktop\!!! She walks in beauty\кто переводил\Н.Маркевин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43050"/>
            <a:ext cx="1928826" cy="24288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8" name="Группа 27"/>
          <p:cNvGrpSpPr/>
          <p:nvPr/>
        </p:nvGrpSpPr>
        <p:grpSpPr>
          <a:xfrm>
            <a:off x="5929322" y="2214554"/>
            <a:ext cx="2857520" cy="2143140"/>
            <a:chOff x="5643570" y="3000372"/>
            <a:chExt cx="2857520" cy="2143140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5643570" y="3000372"/>
              <a:ext cx="2857520" cy="2143140"/>
              <a:chOff x="3071802" y="2643182"/>
              <a:chExt cx="2857520" cy="2143140"/>
            </a:xfrm>
          </p:grpSpPr>
          <p:pic>
            <p:nvPicPr>
              <p:cNvPr id="25" name="Picture 3" descr="http://img-fotki.yandex.ru/get/6210/36014149.a1/0_6e4ca_da9348b0_XL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1802" y="2643182"/>
                <a:ext cx="2857520" cy="2143140"/>
              </a:xfrm>
              <a:prstGeom prst="rect">
                <a:avLst/>
              </a:prstGeom>
              <a:noFill/>
            </p:spPr>
          </p:pic>
          <p:sp>
            <p:nvSpPr>
              <p:cNvPr id="26" name="Rectangle 6"/>
              <p:cNvSpPr>
                <a:spLocks noChangeArrowheads="1"/>
              </p:cNvSpPr>
              <p:nvPr/>
            </p:nvSpPr>
            <p:spPr bwMode="auto">
              <a:xfrm>
                <a:off x="3357554" y="3143248"/>
                <a:ext cx="2143140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800" b="0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7" name="Прямоугольник 26"/>
            <p:cNvSpPr/>
            <p:nvPr/>
          </p:nvSpPr>
          <p:spPr>
            <a:xfrm>
              <a:off x="6072198" y="3500438"/>
              <a:ext cx="207170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Николай Андреевич </a:t>
              </a:r>
              <a:r>
                <a:rPr lang="ru-RU" sz="2400" b="1" i="1" dirty="0" err="1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Маркевич</a:t>
              </a:r>
              <a:endPara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7653" name="Picture 5" descr="C:\Users\User\Desktop\!!! She walks in beauty\кто переводил\иван козлов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48" y="3857628"/>
            <a:ext cx="1857388" cy="23168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37" name="Группа 36"/>
          <p:cNvGrpSpPr/>
          <p:nvPr/>
        </p:nvGrpSpPr>
        <p:grpSpPr>
          <a:xfrm>
            <a:off x="5715008" y="4071942"/>
            <a:ext cx="2857520" cy="2143140"/>
            <a:chOff x="6286480" y="4429132"/>
            <a:chExt cx="2857520" cy="2143140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6286480" y="4429132"/>
              <a:ext cx="2857520" cy="2143140"/>
              <a:chOff x="5643570" y="3000372"/>
              <a:chExt cx="2857520" cy="2143140"/>
            </a:xfrm>
          </p:grpSpPr>
          <p:grpSp>
            <p:nvGrpSpPr>
              <p:cNvPr id="32" name="Группа 23"/>
              <p:cNvGrpSpPr/>
              <p:nvPr/>
            </p:nvGrpSpPr>
            <p:grpSpPr>
              <a:xfrm>
                <a:off x="5643570" y="3000372"/>
                <a:ext cx="2857520" cy="2143140"/>
                <a:chOff x="3071802" y="2643182"/>
                <a:chExt cx="2857520" cy="2143140"/>
              </a:xfrm>
            </p:grpSpPr>
            <p:pic>
              <p:nvPicPr>
                <p:cNvPr id="34" name="Picture 3" descr="http://img-fotki.yandex.ru/get/6210/36014149.a1/0_6e4ca_da9348b0_XL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71802" y="2643182"/>
                  <a:ext cx="2857520" cy="2143140"/>
                </a:xfrm>
                <a:prstGeom prst="rect">
                  <a:avLst/>
                </a:prstGeom>
                <a:noFill/>
              </p:spPr>
            </p:pic>
            <p:sp>
              <p:nvSpPr>
                <p:cNvPr id="35" name="Rectangle 6"/>
                <p:cNvSpPr>
                  <a:spLocks noChangeArrowheads="1"/>
                </p:cNvSpPr>
                <p:nvPr/>
              </p:nvSpPr>
              <p:spPr bwMode="auto">
                <a:xfrm>
                  <a:off x="3357554" y="3143248"/>
                  <a:ext cx="2143140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2800" b="0" i="1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33" name="Прямоугольник 32"/>
              <p:cNvSpPr/>
              <p:nvPr/>
            </p:nvSpPr>
            <p:spPr>
              <a:xfrm>
                <a:off x="6072198" y="3500438"/>
                <a:ext cx="207170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800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6" name="Прямоугольник 35"/>
            <p:cNvSpPr/>
            <p:nvPr/>
          </p:nvSpPr>
          <p:spPr>
            <a:xfrm>
              <a:off x="6715140" y="4929198"/>
              <a:ext cx="192882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Иван Иванович Козлов</a:t>
              </a:r>
              <a:endPara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8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3702" y="142852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9" name="Picture 8" descr="C:\Users\User\Desktop\Gilded_Quill.gif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0" y="5500702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http://img-fotki.yandex.ru/get/5707/g-pestowa.23/0_7be73_3024e297_XXL.jpg"/>
          <p:cNvPicPr>
            <a:picLocks noChangeAspect="1" noChangeArrowheads="1"/>
          </p:cNvPicPr>
          <p:nvPr/>
        </p:nvPicPr>
        <p:blipFill>
          <a:blip r:embed="rId2" cstate="email">
            <a:lum bright="-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14348" y="785794"/>
            <a:ext cx="7572428" cy="2554545"/>
          </a:xfrm>
          <a:prstGeom prst="rect">
            <a:avLst/>
          </a:prstGeom>
          <a:solidFill>
            <a:schemeClr val="tx1">
              <a:alpha val="57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 walked in beauty like the day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 was a spring, a sunny May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We met each other in the park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 was so bright, I was so dark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</a:t>
            </a:r>
            <a:endParaRPr kumimoji="0" lang="en-US" sz="5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img.mota.ru/upload/wallpapers/2011/05/13/10/04/25604/mota_ru_1051317-1366x768.jpg"/>
          <p:cNvPicPr>
            <a:picLocks noChangeAspect="1" noChangeArrowheads="1"/>
          </p:cNvPicPr>
          <p:nvPr/>
        </p:nvPicPr>
        <p:blipFill>
          <a:blip r:embed="rId2" cstate="email">
            <a:lum bright="-10000" contrast="1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8487" cy="685800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6" name="Прямоугольник 5"/>
          <p:cNvSpPr/>
          <p:nvPr/>
        </p:nvSpPr>
        <p:spPr>
          <a:xfrm>
            <a:off x="1071538" y="357166"/>
            <a:ext cx="7604918" cy="2554545"/>
          </a:xfrm>
          <a:prstGeom prst="rect">
            <a:avLst/>
          </a:prstGeom>
          <a:solidFill>
            <a:schemeClr val="tx1">
              <a:alpha val="46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 charmed</a:t>
            </a:r>
            <a:r>
              <a:rPr lang="en-US" sz="4000" b="1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 and I was surprised</a:t>
            </a:r>
            <a:endParaRPr lang="ru-RU" sz="1400" i="1" dirty="0" smtClean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 was a dream, like paradise</a:t>
            </a:r>
            <a:endParaRPr lang="ru-RU" sz="1400" i="1" dirty="0" smtClean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 is mistake that we have met</a:t>
            </a:r>
            <a:endParaRPr lang="ru-RU" sz="1400" i="1" dirty="0" smtClean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But he was happy, I was glad</a:t>
            </a:r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lang="en-US" sz="5400" i="1" dirty="0" smtClean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0" name="Picture 8" descr="http://cs9906.vkontakte.ru/u16570636/93364068/x_70326a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928662" y="357166"/>
            <a:ext cx="7215238" cy="2308324"/>
          </a:xfrm>
          <a:prstGeom prst="rect">
            <a:avLst/>
          </a:prstGeom>
          <a:solidFill>
            <a:schemeClr val="tx1">
              <a:alpha val="6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knew that future wouldn’t be</a:t>
            </a:r>
            <a:endParaRPr kumimoji="0" lang="ru-RU" sz="14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Unfortunately</a:t>
            </a:r>
            <a:r>
              <a:rPr lang="en-US" sz="3600" i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 agreed</a:t>
            </a:r>
            <a:endParaRPr kumimoji="0" lang="ru-RU" sz="14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We talked, we danced and </a:t>
            </a:r>
            <a:r>
              <a:rPr lang="en-US" sz="3600" i="1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we</a:t>
            </a: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enjoyed</a:t>
            </a:r>
            <a:endParaRPr kumimoji="0" lang="ru-RU" sz="14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 was so smart and handsome boy</a:t>
            </a:r>
            <a:endParaRPr kumimoji="0" lang="en-US" sz="48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8" name="Picture 6" descr="http://nikkograff.n.i.pic.centerblog.net/vd62l6nj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686" y="3429000"/>
            <a:ext cx="2456639" cy="357187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9" name="Picture 9" descr="http://photographers.com.ua/thumbnails/pictures/13943/800ximg_1143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9" descr="http://photographers.com.ua/thumbnails/pictures/13943/800ximg_1143w.jpg"/>
          <p:cNvPicPr>
            <a:picLocks noChangeAspect="1" noChangeArrowheads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57158" y="285728"/>
            <a:ext cx="8329642" cy="2308324"/>
          </a:xfrm>
          <a:prstGeom prst="rect">
            <a:avLst/>
          </a:prstGeom>
          <a:solidFill>
            <a:schemeClr val="tx1">
              <a:alpha val="8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But running time and ringing phone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Five minutes more and I’m alone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didn’t want him go away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  was a spring, a sunny May.</a:t>
            </a:r>
            <a:endParaRPr kumimoji="0" lang="en-US" sz="4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C:\Users\User\Desktop\Gilded_Quill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://wpapers.ru/wallpapers/Fantasy/Fantasy-girls/5584/download/1536x960_%D0%94%D0%B5%D0%B2%D1%83%D1%88%D0%BA%D0%B0-%D1%81%D0%BE-%D1%81%D0%BA%D1%80%D0%B8%D0%BF%D0%BA%D0%BE%D0%B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Вертикальный свиток 5"/>
          <p:cNvSpPr/>
          <p:nvPr/>
        </p:nvSpPr>
        <p:spPr>
          <a:xfrm>
            <a:off x="2714612" y="142852"/>
            <a:ext cx="4071966" cy="192882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My translation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C:\Users\XXX\Downloads\!саша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28" y="2214554"/>
            <a:ext cx="2786082" cy="44313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6" descr="DSC_0088.jpg">
            <a:hlinkClick r:id="rId5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6" cstate="email">
            <a:lum bright="14000" contrast="27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9190" y="2214553"/>
            <a:ext cx="2857520" cy="44315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8" descr="C:\Users\User\Desktop\Gilded_Quill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J:\для лены\!!! pictures\night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357166"/>
            <a:ext cx="70009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effectLst>
                  <a:glow rad="101600">
                    <a:srgbClr val="FFCCFF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Она идёт в красе, подобно ночи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101600">
                    <a:srgbClr val="FFCCFF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стран безоблачных, по звёздным небесам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101600">
                    <a:srgbClr val="FFCCFF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Взглянув в ее сияющие очи..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101600">
                    <a:srgbClr val="FFCCFF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волны, что бегут по волосам..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2571704" y="0"/>
            <a:ext cx="6572296" cy="3857652"/>
            <a:chOff x="1285852" y="642918"/>
            <a:chExt cx="6572296" cy="3857652"/>
          </a:xfrm>
        </p:grpSpPr>
        <p:pic>
          <p:nvPicPr>
            <p:cNvPr id="18435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5852" y="642918"/>
              <a:ext cx="6572296" cy="3857652"/>
            </a:xfrm>
            <a:prstGeom prst="rect">
              <a:avLst/>
            </a:prstGeom>
            <a:noFill/>
          </p:spPr>
        </p:pic>
        <p:sp>
          <p:nvSpPr>
            <p:cNvPr id="18433" name="Rectangle 1"/>
            <p:cNvSpPr>
              <a:spLocks noChangeArrowheads="1"/>
            </p:cNvSpPr>
            <p:nvPr/>
          </p:nvSpPr>
          <p:spPr bwMode="auto">
            <a:xfrm>
              <a:off x="1714480" y="1428736"/>
              <a:ext cx="5500726" cy="2585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What unites them?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Talent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Passion for freedom and beauty </a:t>
              </a:r>
              <a:endPara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9" name="Рисунок 8" descr="lermontov_2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785794"/>
            <a:ext cx="2875876" cy="33575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images (3).jpe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0760" y="2857496"/>
            <a:ext cx="2739492" cy="35004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3" descr="C:\Users\User\Desktop\Lord_Byron_coloured_drawin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04" y="2928934"/>
            <a:ext cx="2697320" cy="32861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8" descr="C:\Users\User\Desktop\Gilded_Quill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megalife.com.ua/uploads/posts/2008-06/1213637199_purple-haze-over-lake-crescent-olympi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42910" y="1142984"/>
            <a:ext cx="807249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Мне озаряет лик ее прекрасных далей путь,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время с ней бежит не по часам,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 тьме ночной я будто видел сам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движется  прекрасный светлый луч,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озарял дорогу к небесам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позволял на невозможное взглянуть.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http://hq-kartinki.ru/foto/sogra_1920x14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8" descr="C:\Users\User\Desktop\Gilded_Quill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2910" y="357166"/>
            <a:ext cx="8286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Ее лицо. О Боги, как она прекрасна!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Улыбки нежной отражение в воде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Моя любовь сгорает каждый день в огне,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 вот не в том, чье пламя так опасно,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искрой загорается во тьме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Любовь моя, что велика и так опасна</a:t>
            </a:r>
            <a:endParaRPr lang="ru-RU" sz="32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Во всей красе она идет,</a:t>
            </a:r>
          </a:p>
          <a:p>
            <a:r>
              <a:rPr lang="ru-RU" dirty="0" smtClean="0"/>
              <a:t>Сквозь край безоблачный шагая,</a:t>
            </a:r>
          </a:p>
          <a:p>
            <a:r>
              <a:rPr lang="ru-RU" dirty="0" smtClean="0"/>
              <a:t>И свет, и тьму в себе несет</a:t>
            </a:r>
          </a:p>
          <a:p>
            <a:r>
              <a:rPr lang="ru-RU" dirty="0" smtClean="0"/>
              <a:t>Так гармонично сочетая.</a:t>
            </a:r>
            <a:endParaRPr lang="ru-RU" dirty="0"/>
          </a:p>
        </p:txBody>
      </p:sp>
      <p:pic>
        <p:nvPicPr>
          <p:cNvPr id="69634" name="Picture 2" descr="http://customize.org.ua/uploads/posts/2012-06/1341003328_unreal_girl_silhouette_by_bogdannistor-d55g1t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546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500042"/>
            <a:ext cx="607223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 всей красе она идет,</a:t>
            </a:r>
          </a:p>
          <a:p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Сквозь край безоблачный шагая,</a:t>
            </a:r>
          </a:p>
          <a:p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свет, и тьму в себе несет</a:t>
            </a:r>
          </a:p>
          <a:p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Так гармонично сочетая.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2999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http://club.foto.ru/gallery/images/photo/2012/08/02/201998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29058" y="357166"/>
            <a:ext cx="50720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глазах её заключены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Вся глубь небес и свет луны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 свет погас, упала тень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Ты изменилась, не узнать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Ты расцвела, словно сирень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Как я хочу тебя обнять!</a:t>
            </a:r>
            <a:endParaRPr lang="ru-RU" sz="3200" i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www.city-zone.ru/uploads/posts/2010-07/1280325175_beautiful_women_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2574"/>
            <a:ext cx="9144000" cy="69005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357166"/>
            <a:ext cx="742955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Твой чистый лик меня манит,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свет в глазах, и блеск ланит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Она красива и мила,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Пленит своим очарованьем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её улыбке – доброта,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Владеет что моим сознаньем. 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в жизни у меня одна…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Твоя любовь и чистота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Picture 8" descr="C:\Users\User\Desktop\Gilded_Quill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0" y="5500702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6" name="Picture 2" descr="http://www.eso-online.ru/image/%7Bdb063a70-02e1-4dc2-98c1-d3da1e01680d%7D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7000" contrast="2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12" y="0"/>
            <a:ext cx="6429388" cy="6836584"/>
          </a:xfrm>
          <a:prstGeom prst="rect">
            <a:avLst/>
          </a:prstGeom>
          <a:noFill/>
        </p:spPr>
      </p:pic>
      <p:pic>
        <p:nvPicPr>
          <p:cNvPr id="5" name="Picture 8" descr="C:\Users\User\Desktop\Gilded_Quill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0" y="5500702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фильм на стихотворение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9810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 descr="J:\для лены\IMG_30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pic>
        <p:nvPicPr>
          <p:cNvPr id="6" name="Picture 8" descr="C:\Users\User\Desktop\Gilded_Quill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Никитина Ксения 11 класс 2010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3347864" y="908720"/>
            <a:ext cx="5208240" cy="390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6816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wpapers.ru/wallpapers/Plants/Flowers/5520/download/1280x800_%D0%9B%D0%B5%D0%BF%D0%B5%D1%81%D1%82%D0%BA%D0%B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4294967295"/>
          </p:nvPr>
        </p:nvSpPr>
        <p:spPr>
          <a:xfrm>
            <a:off x="323850" y="404813"/>
            <a:ext cx="8358188" cy="6000750"/>
          </a:xfrm>
          <a:solidFill>
            <a:schemeClr val="accent4">
              <a:lumMod val="60000"/>
              <a:lumOff val="40000"/>
              <a:alpha val="69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3"/>
              </a:rPr>
              <a:t>http://poetrypages.lemon8.nl/romance/shewalks/shewalks.htm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4"/>
              </a:rPr>
              <a:t>http://www.shmoop.com/she-walks-in-beauty/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5"/>
              </a:rPr>
              <a:t>http://www.cummingsstudyguides.net/Guides5/SheWalks.html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6"/>
              </a:rPr>
              <a:t>http://img-fotki.yandex.ru/get/4713/43313366.63/0_5cca3_9ee5e222_XL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7"/>
              </a:rPr>
              <a:t>http://ogoa.ru/pictures/stories/big_himalaya_trip088.jpg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8"/>
              </a:rPr>
              <a:t>http://img0.liveinternet.ru/images/attach/c/2//69/915/69915876_897066_5_golden_field_1.jpg</a:t>
            </a: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9"/>
              </a:rPr>
              <a:t>http://27.media.tumblr.com/tumblr_llz77cnLuJ1qb0n4ho1_500.jpg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0"/>
              </a:rPr>
              <a:t>http://www.janubaba.com/uploads/tasha/2009-2-24_192055_2mot9ft.jpg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1"/>
              </a:rPr>
              <a:t>http://3.bp.blogspot.com/-EOGfDt9UVcc/TY-nXedwlWI/AAAAAAAACno/Vt_pca9xc-0/s400/beauty.php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2"/>
              </a:rPr>
              <a:t>http://sirimitchell.com/SheWalksInBeauty_mockup.jpg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3"/>
              </a:rPr>
              <a:t>http://www.sjsu.edu/faculty/harris/StudentProjects/Kowal/night.jpeg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4"/>
              </a:rPr>
              <a:t>http://1.bp.blogspot.com/-856y_XPOzR0/TmbIozkhMoI/AAAAAAAAAGs/QZlrdm33Rk8/s1600/She-walks-in-majesty.jpg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5"/>
              </a:rPr>
              <a:t>http://poetry.literaturelearning.org/files/images/She_Walks_in_Beauty_Charles_Tarbell_painter.jpg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6"/>
              </a:rPr>
              <a:t>http://lovingprose.com/wp-content/uploads/2010/03/woman_painting.jpg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7"/>
              </a:rPr>
              <a:t>http://www.wallpaperhere.com/thumbnails/detail/20110626/She-walk-in-Beauty.jpg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8"/>
              </a:rPr>
              <a:t>http://i828.photobucket.com/albums/zz206/thewondersofalice/ANGELONTHSTAIRSGLITA-1.gif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9"/>
              </a:rPr>
              <a:t>http://pics.livejournal.com/jaga_lux/pic/00abg8ex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20"/>
              </a:rPr>
              <a:t>http://magicduel.com/userfiles/134826/____Twilight_Of_Fire_____by_870-2.jpg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21"/>
              </a:rPr>
              <a:t>http://quietpaths.com/wp-content/uploads/2008/12/dancing-between-peaks.jpg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22"/>
              </a:rPr>
              <a:t>http://flikieapp02.appspot.com/08a1c81bc5bd4ddf91fd81adb2c0f508.jpg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23"/>
              </a:rPr>
              <a:t>http://www.google.ru/imgres?q=she+walks+in+beauty&amp;um=1&amp;hl=ru&amp;newwindow=1&amp;tbm=isch&amp;tbnid=3kvlemSio8T9VM:&amp;imgrefurl=http://theplaymaker.wordpress.com/2008/09/08/the-eye-of-the-beholder/&amp;docid=FmyLEfoDY3UFCM&amp;imgurl=http://theplaymaker.files.wordpress.com/2008/09/she-walks-in-beauty.jpg&amp;w=600&amp;h=766&amp;ei=L8XXTqq8OM_tObeR8b4O&amp;zoom=1&amp;iact=hc&amp;vpx=860&amp;vpy=134&amp;dur=134&amp;hovh=254&amp;hovw=199&amp;tx=92&amp;ty=142&amp;sig=101613978889349076689&amp;page=1&amp;tbnh=167&amp;tbnw=130&amp;start=0&amp;ndsp=22&amp;ved=1t:429,r:6,s:0&amp;biw=1246&amp;bih=678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8" descr="C:\Users\User\Desktop\Gilded_Quill.gif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DSC_008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446" y="642918"/>
            <a:ext cx="2905129" cy="4429132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9" name="Рисунок 8" descr="!саша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910" y="642918"/>
            <a:ext cx="2822912" cy="4500594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5091839"/>
            <a:ext cx="892971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Учитель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Скобликова Марина Валентиновна</a:t>
            </a:r>
            <a:endParaRPr kumimoji="0" lang="en-US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Сидорова Елена  </a:t>
            </a:r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и </a:t>
            </a:r>
            <a:r>
              <a:rPr lang="ru-RU" sz="2400" i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Харина Александра </a:t>
            </a:r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11  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класс </a:t>
            </a:r>
            <a:r>
              <a:rPr lang="en-US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выпуск</a:t>
            </a:r>
            <a:r>
              <a:rPr lang="en-US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2013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ГБОУ СОШ № 455</a:t>
            </a:r>
            <a:r>
              <a:rPr lang="ru-RU" sz="2400" i="1" dirty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sz="2400" i="1" dirty="0">
                <a:solidFill>
                  <a:schemeClr val="bg1"/>
                </a:solidFill>
                <a:latin typeface="Calibri" pitchFamily="34" charset="0"/>
              </a:rPr>
            </a:b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5822" y="1318189"/>
            <a:ext cx="2597841" cy="3896761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59827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3357522" y="1214422"/>
            <a:ext cx="5786478" cy="4071966"/>
            <a:chOff x="3143240" y="428604"/>
            <a:chExt cx="5786478" cy="4071966"/>
          </a:xfrm>
        </p:grpSpPr>
        <p:pic>
          <p:nvPicPr>
            <p:cNvPr id="19459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428604"/>
              <a:ext cx="5786478" cy="4071966"/>
            </a:xfrm>
            <a:prstGeom prst="rect">
              <a:avLst/>
            </a:prstGeom>
            <a:noFill/>
          </p:spPr>
        </p:pic>
        <p:sp>
          <p:nvSpPr>
            <p:cNvPr id="19457" name="Rectangle 1"/>
            <p:cNvSpPr>
              <a:spLocks noChangeArrowheads="1"/>
            </p:cNvSpPr>
            <p:nvPr/>
          </p:nvSpPr>
          <p:spPr bwMode="auto">
            <a:xfrm>
              <a:off x="3643306" y="1214422"/>
              <a:ext cx="4714908" cy="2770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The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Giaour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The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Bride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of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Abydos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The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Corsair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The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Prisoner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of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Chillon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Parisin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Manfred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Cain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8" name="Содержимое 7" descr="childeharoldcanto3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4214818"/>
            <a:ext cx="2324025" cy="20717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5" descr="C:\Users\User\Desktop\!!! She walks in beauty\Don-Juan\12.-Don-Juan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66" y="2071678"/>
            <a:ext cx="1962936" cy="285752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Picture 6" descr="C:\Users\User\Desktop\!!! She walks in beauty\ChildeHarold\ChildeHarold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428604"/>
            <a:ext cx="2143140" cy="2857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8" descr="C:\Users\User\Desktop\Gilded_Quill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/>
        </p:nvGrpSpPr>
        <p:grpSpPr>
          <a:xfrm>
            <a:off x="142844" y="357166"/>
            <a:ext cx="5786478" cy="4500594"/>
            <a:chOff x="3357522" y="1214422"/>
            <a:chExt cx="5786478" cy="450059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3357522" y="1214422"/>
              <a:ext cx="5786478" cy="4500594"/>
              <a:chOff x="3143240" y="428604"/>
              <a:chExt cx="5786478" cy="4071966"/>
            </a:xfrm>
          </p:grpSpPr>
          <p:pic>
            <p:nvPicPr>
              <p:cNvPr id="7" name="Picture 3" descr="http://img-fotki.yandex.ru/get/6210/36014149.a1/0_6e4ca_da9348b0_XL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43240" y="428604"/>
                <a:ext cx="5786478" cy="4071966"/>
              </a:xfrm>
              <a:prstGeom prst="rect">
                <a:avLst/>
              </a:prstGeom>
              <a:noFill/>
            </p:spPr>
          </p:pic>
          <p:sp>
            <p:nvSpPr>
              <p:cNvPr id="8" name="Rectangle 1"/>
              <p:cNvSpPr>
                <a:spLocks noChangeArrowheads="1"/>
              </p:cNvSpPr>
              <p:nvPr/>
            </p:nvSpPr>
            <p:spPr bwMode="auto">
              <a:xfrm>
                <a:off x="3643306" y="1214422"/>
                <a:ext cx="4714908" cy="7386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3857620" y="2000240"/>
              <a:ext cx="4572000" cy="28623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June 11, 1814</a:t>
              </a:r>
              <a:endParaRPr lang="ru-RU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at a party</a:t>
              </a:r>
              <a:r>
                <a:rPr lang="ru-RU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at Lady Sitwell's</a:t>
              </a:r>
              <a:endParaRPr lang="ru-RU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rial" pitchFamily="34" charset="0"/>
                </a:rPr>
                <a:t> </a:t>
              </a: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beautiful</a:t>
              </a: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Arial" pitchFamily="34" charset="0"/>
                </a:rPr>
                <a:t> </a:t>
              </a: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Mrs. Anne Wilmot</a:t>
              </a:r>
              <a:endParaRPr lang="ru-RU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exquisite good looks</a:t>
              </a:r>
              <a:endParaRPr lang="ru-RU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struck by his cousin's dark hair and fair face,</a:t>
              </a:r>
              <a:endParaRPr lang="ru-RU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the mingling of various lights and shades</a:t>
              </a:r>
              <a:endParaRPr lang="ru-RU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inspired Byron to write “She Walks in Beauty.”</a:t>
              </a:r>
              <a:endParaRPr lang="en-US" sz="16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1" name="Рисунок 10" descr="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9256" y="142852"/>
            <a:ext cx="2143140" cy="313043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3" name="Рисунок 12" descr="she_walks_in_beauty_cape_may_sunset_postcard-p239587718956824759trdg_400[1]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58016" y="1500174"/>
            <a:ext cx="1928826" cy="2928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 descr="Anne-Beatrix-Wilmot-cropped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9256" y="3286124"/>
            <a:ext cx="2287614" cy="30730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Picture 8" descr="C:\Users\User\Desktop\Gilded_Quill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ертикальный свиток 4">
            <a:hlinkClick r:id="rId3" action="ppaction://hlinksldjump"/>
          </p:cNvPr>
          <p:cNvSpPr/>
          <p:nvPr/>
        </p:nvSpPr>
        <p:spPr>
          <a:xfrm>
            <a:off x="500034" y="785794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Alliteration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Вертикальный свиток 5">
            <a:hlinkClick r:id="rId4" action="ppaction://hlinksldjump"/>
          </p:cNvPr>
          <p:cNvSpPr/>
          <p:nvPr/>
        </p:nvSpPr>
        <p:spPr>
          <a:xfrm>
            <a:off x="1428728" y="2643182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Metaphor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Вертикальный свиток 6">
            <a:hlinkClick r:id="rId5" action="ppaction://hlinksldjump"/>
          </p:cNvPr>
          <p:cNvSpPr/>
          <p:nvPr/>
        </p:nvSpPr>
        <p:spPr>
          <a:xfrm>
            <a:off x="500034" y="4572008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Simile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8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428604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8" descr="C:\Users\User\Desktop\Gilded_Quill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>
            <a:off x="3000364" y="285728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Alliteration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270109" y="2294765"/>
            <a:ext cx="5238787" cy="8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0" y="1571612"/>
            <a:ext cx="6429420" cy="4857784"/>
            <a:chOff x="1714480" y="1357298"/>
            <a:chExt cx="6429420" cy="4857784"/>
          </a:xfrm>
        </p:grpSpPr>
        <p:pic>
          <p:nvPicPr>
            <p:cNvPr id="10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4480" y="1357298"/>
              <a:ext cx="6429420" cy="4857784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2643174" y="2214554"/>
              <a:ext cx="4572000" cy="30469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2:....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c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loudless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c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limes;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tarry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kies. 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6:....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d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ay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d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enies 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8:....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H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ad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h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alf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9:....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W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hich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w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aves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11...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erenely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weet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14...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o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oft,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o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509838" algn="l"/>
                </a:tabLs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18...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H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eart W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h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ose</a:t>
              </a:r>
              <a:endParaRPr lang="en-US" sz="2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Содержимое 13" descr="17046688_948064_10049952_21653537_20963831_0fg20grf1dy.gif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627" y="2590442"/>
            <a:ext cx="4000529" cy="4058008"/>
          </a:xfrm>
        </p:spPr>
      </p:pic>
      <p:pic>
        <p:nvPicPr>
          <p:cNvPr id="15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40" y="142852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Picture 8" descr="C:\Users\User\Desktop\Gilded_Quill.gi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959</Words>
  <Application>Microsoft Office PowerPoint</Application>
  <PresentationFormat>Экран (4:3)</PresentationFormat>
  <Paragraphs>210</Paragraphs>
  <Slides>58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Manager>Зимина Любовь Викторовна</Manager>
  <Company>ГБОУ СОШ № 455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она идет во всей красе</dc:title>
  <dc:subject>поэты озерного края</dc:subject>
  <dc:creator>Скобликова Марина Валентиновна</dc:creator>
  <cp:keywords>байрон; BYRON</cp:keywords>
  <cp:lastModifiedBy>re</cp:lastModifiedBy>
  <cp:revision>94</cp:revision>
  <dcterms:created xsi:type="dcterms:W3CDTF">2013-02-09T16:46:12Z</dcterms:created>
  <dcterms:modified xsi:type="dcterms:W3CDTF">2014-05-04T20:34:43Z</dcterms:modified>
</cp:coreProperties>
</file>