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68" r:id="rId4"/>
    <p:sldId id="271" r:id="rId5"/>
    <p:sldId id="275" r:id="rId6"/>
    <p:sldId id="272" r:id="rId7"/>
    <p:sldId id="273" r:id="rId8"/>
    <p:sldId id="274" r:id="rId9"/>
    <p:sldId id="276" r:id="rId10"/>
    <p:sldId id="277" r:id="rId11"/>
    <p:sldId id="278" r:id="rId12"/>
    <p:sldId id="279" r:id="rId13"/>
    <p:sldId id="280" r:id="rId14"/>
    <p:sldId id="284" r:id="rId15"/>
    <p:sldId id="281" r:id="rId16"/>
    <p:sldId id="285" r:id="rId17"/>
    <p:sldId id="282" r:id="rId18"/>
    <p:sldId id="283" r:id="rId19"/>
    <p:sldId id="291" r:id="rId20"/>
    <p:sldId id="286" r:id="rId21"/>
    <p:sldId id="287" r:id="rId22"/>
    <p:sldId id="26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0C0"/>
    <a:srgbClr val="FFFF00"/>
    <a:srgbClr val="D000A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FA65-C3D3-46BE-BC40-71644FDD59C4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C266-3C7A-413E-89B5-3A488F55FE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386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FA65-C3D3-46BE-BC40-71644FDD59C4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C266-3C7A-413E-89B5-3A488F55FE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355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FA65-C3D3-46BE-BC40-71644FDD59C4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C266-3C7A-413E-89B5-3A488F55FE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355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FA65-C3D3-46BE-BC40-71644FDD59C4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C266-3C7A-413E-89B5-3A488F55FE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1276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FA65-C3D3-46BE-BC40-71644FDD59C4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C266-3C7A-413E-89B5-3A488F55FE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76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FA65-C3D3-46BE-BC40-71644FDD59C4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C266-3C7A-413E-89B5-3A488F55FE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028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FA65-C3D3-46BE-BC40-71644FDD59C4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C266-3C7A-413E-89B5-3A488F55FE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634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FA65-C3D3-46BE-BC40-71644FDD59C4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C266-3C7A-413E-89B5-3A488F55FE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43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FA65-C3D3-46BE-BC40-71644FDD59C4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C266-3C7A-413E-89B5-3A488F55FE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669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FA65-C3D3-46BE-BC40-71644FDD59C4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C266-3C7A-413E-89B5-3A488F55FE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105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FA65-C3D3-46BE-BC40-71644FDD59C4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C266-3C7A-413E-89B5-3A488F55FE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924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FA65-C3D3-46BE-BC40-71644FDD59C4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BC266-3C7A-413E-89B5-3A488F55FE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837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Рабочий стол\955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29" y="0"/>
            <a:ext cx="9154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 txBox="1">
            <a:spLocks noGrp="1" noChangeArrowheads="1"/>
          </p:cNvSpPr>
          <p:nvPr/>
        </p:nvSpPr>
        <p:spPr bwMode="auto">
          <a:xfrm>
            <a:off x="6588224" y="44624"/>
            <a:ext cx="2506497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spc="50" dirty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© </a:t>
            </a:r>
            <a:r>
              <a:rPr lang="ru-RU" sz="1200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Февраль 2014 </a:t>
            </a:r>
            <a:r>
              <a:rPr lang="ru-RU" sz="1200" b="1" spc="50" dirty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г. </a:t>
            </a:r>
            <a:r>
              <a:rPr lang="ru-RU" sz="1200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Электросталь</a:t>
            </a:r>
            <a:endParaRPr lang="ru-RU" b="1" spc="50" dirty="0">
              <a:ln w="11430"/>
              <a:solidFill>
                <a:srgbClr val="1B0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107505" y="532196"/>
            <a:ext cx="8928992" cy="880580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algn="ctr">
              <a:lnSpc>
                <a:spcPts val="2700"/>
              </a:lnSpc>
            </a:pPr>
            <a:endParaRPr lang="ru-RU" dirty="0">
              <a:solidFill>
                <a:srgbClr val="0070C0"/>
              </a:solidFill>
              <a:effectLst/>
              <a:latin typeface="Century Gothic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21259" y="388180"/>
            <a:ext cx="9165259" cy="109660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all" dirty="0" smtClean="0">
                <a:ln/>
                <a:solidFill>
                  <a:srgbClr val="1B05B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ГБОУ   </a:t>
            </a:r>
            <a:r>
              <a:rPr lang="ru-RU" sz="3600" b="1" cap="all" dirty="0">
                <a:ln/>
                <a:solidFill>
                  <a:srgbClr val="1B05B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НПО   ПУ № 37  МО</a:t>
            </a: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107505" y="5468276"/>
            <a:ext cx="8928992" cy="1226236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algn="ctr">
              <a:lnSpc>
                <a:spcPts val="3500"/>
              </a:lnSpc>
            </a:pPr>
            <a:r>
              <a:rPr lang="ru-RU" sz="2400" b="1" kern="2700" cap="all" dirty="0" smtClean="0">
                <a:ln/>
                <a:solidFill>
                  <a:srgbClr val="1B00C0"/>
                </a:solidFill>
                <a:effectLst/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en-US" sz="2400" b="1" kern="2700" cap="all" dirty="0">
                <a:ln/>
                <a:solidFill>
                  <a:srgbClr val="1B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2700" cap="all" dirty="0" smtClean="0">
                <a:ln/>
                <a:solidFill>
                  <a:srgbClr val="1B00C0"/>
                </a:solidFill>
                <a:effectLst/>
                <a:latin typeface="Times New Roman" pitchFamily="18" charset="0"/>
                <a:cs typeface="Times New Roman" pitchFamily="18" charset="0"/>
              </a:rPr>
              <a:t>преподаватель   информатики</a:t>
            </a:r>
            <a:endParaRPr lang="en-US" sz="2400" b="1" kern="2700" cap="all" dirty="0" smtClean="0">
              <a:ln/>
              <a:solidFill>
                <a:srgbClr val="1B0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500"/>
              </a:lnSpc>
            </a:pPr>
            <a:r>
              <a:rPr lang="ru-RU" sz="2400" b="1" kern="2700" cap="all" dirty="0" smtClean="0">
                <a:ln/>
                <a:solidFill>
                  <a:srgbClr val="1B00C0"/>
                </a:solidFill>
                <a:effectLst/>
                <a:latin typeface="Times New Roman" pitchFamily="18" charset="0"/>
                <a:cs typeface="Times New Roman" pitchFamily="18" charset="0"/>
              </a:rPr>
              <a:t> Самусенко   Елена   Сергеевна</a:t>
            </a:r>
            <a:endParaRPr lang="ru-RU" sz="2400" kern="2700" dirty="0">
              <a:solidFill>
                <a:srgbClr val="1B00C0"/>
              </a:solidFill>
              <a:effectLst/>
              <a:latin typeface="Century Gothic" pitchFamily="34" charset="0"/>
            </a:endParaRPr>
          </a:p>
        </p:txBody>
      </p:sp>
      <p:pic>
        <p:nvPicPr>
          <p:cNvPr id="2055" name="Picture 7" descr="C:\Documents and Settings\Admin\Рабочий стол\Без имени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3312368" cy="38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4357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5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01229" y="982469"/>
            <a:ext cx="7941598" cy="646331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Развернутая форма </a:t>
            </a:r>
            <a:r>
              <a:rPr lang="ru-RU" sz="3600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записи числа </a:t>
            </a:r>
            <a:r>
              <a:rPr lang="en-US" sz="3600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ru-RU" sz="3600" b="1" spc="50" baseline="-2500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3600" b="1" spc="50" baseline="-25000" dirty="0">
              <a:ln w="11430"/>
              <a:solidFill>
                <a:srgbClr val="1B0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87529" y="1772816"/>
            <a:ext cx="8460936" cy="864096"/>
          </a:xfrm>
          <a:prstGeom prst="roundRect">
            <a:avLst/>
          </a:prstGeom>
          <a:solidFill>
            <a:srgbClr val="1B00C0">
              <a:alpha val="85000"/>
            </a:srgbClr>
          </a:solidFill>
          <a:ln>
            <a:solidFill>
              <a:srgbClr val="1B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развёрнутой форме запись числа </a:t>
            </a:r>
            <a:r>
              <a:rPr lang="en-US" sz="2000" b="1" dirty="0"/>
              <a:t>A</a:t>
            </a:r>
            <a:r>
              <a:rPr lang="ru-RU" sz="2000" b="1" baseline="-25000" dirty="0"/>
              <a:t>10</a:t>
            </a:r>
            <a:r>
              <a:rPr lang="ru-RU" sz="2000" dirty="0"/>
              <a:t>, которое содержит</a:t>
            </a:r>
            <a:r>
              <a:rPr lang="ru-RU" sz="2000" b="1" dirty="0"/>
              <a:t> </a:t>
            </a:r>
            <a:r>
              <a:rPr lang="en-US" sz="2000" b="1" dirty="0"/>
              <a:t>n</a:t>
            </a:r>
            <a:r>
              <a:rPr lang="ru-RU" sz="2000" dirty="0"/>
              <a:t> целых разрядов числа и</a:t>
            </a:r>
            <a:r>
              <a:rPr lang="ru-RU" sz="2000" b="1" dirty="0"/>
              <a:t> </a:t>
            </a:r>
            <a:r>
              <a:rPr lang="en-US" sz="2000" b="1" dirty="0"/>
              <a:t>m</a:t>
            </a:r>
            <a:r>
              <a:rPr lang="ru-RU" sz="2000" dirty="0"/>
              <a:t> дробных разрядов числа, имеет следующий вид: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-10630" y="0"/>
            <a:ext cx="9153849" cy="908721"/>
            <a:chOff x="-10630" y="0"/>
            <a:chExt cx="9153849" cy="908721"/>
          </a:xfrm>
        </p:grpSpPr>
        <p:pic>
          <p:nvPicPr>
            <p:cNvPr id="205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0" y="5949279"/>
            <a:ext cx="9153849" cy="908721"/>
            <a:chOff x="-10630" y="0"/>
            <a:chExt cx="9153849" cy="908721"/>
          </a:xfrm>
        </p:grpSpPr>
        <p:pic>
          <p:nvPicPr>
            <p:cNvPr id="59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Documents and Settings\Admin\Рабочий стол\decimals01-4.gif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93096"/>
            <a:ext cx="3628628" cy="137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134057" y="2882774"/>
                <a:ext cx="8902439" cy="906266"/>
              </a:xfrm>
              <a:prstGeom prst="rect">
                <a:avLst/>
              </a:prstGeom>
              <a:solidFill>
                <a:srgbClr val="1B00C0">
                  <a:alpha val="25000"/>
                </a:srgbClr>
              </a:solidFill>
              <a:ln>
                <a:solidFill>
                  <a:srgbClr val="1B00C0"/>
                </a:solidFill>
              </a:ln>
            </p:spPr>
            <p:txBody>
              <a:bodyPr wrap="none" rtlCol="0" anchor="ctr" anchorCtr="1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ru-RU" b="1" i="1" smtClean="0">
                              <a:solidFill>
                                <a:srgbClr val="1B00C0"/>
                              </a:solidFill>
                              <a:latin typeface="Cambria Math"/>
                            </a:rPr>
                            <m:t>𝟏𝟎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0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⋯+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en-US" b="1" i="1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  <m:r>
                        <a:rPr lang="en-US" b="1" i="1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</m:sub>
                      </m:sSub>
                      <m:r>
                        <a:rPr lang="en-US" b="1" i="1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57" y="2882774"/>
                <a:ext cx="8902439" cy="906266"/>
              </a:xfrm>
              <a:prstGeom prst="rect">
                <a:avLst/>
              </a:prstGeom>
              <a:blipFill rotWithShape="1">
                <a:blip r:embed="rId4" cstate="email"/>
                <a:stretch>
                  <a:fillRect/>
                </a:stretch>
              </a:blipFill>
              <a:ln>
                <a:solidFill>
                  <a:srgbClr val="1B0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79512" y="4149080"/>
            <a:ext cx="5328592" cy="64807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noAutofit/>
          </a:bodyPr>
          <a:lstStyle/>
          <a:p>
            <a:r>
              <a:rPr lang="ru-RU" sz="2000" b="1" i="1" dirty="0" smtClean="0">
                <a:solidFill>
                  <a:srgbClr val="D000A8"/>
                </a:solidFill>
              </a:rPr>
              <a:t>Например:</a:t>
            </a:r>
          </a:p>
          <a:p>
            <a:r>
              <a:rPr lang="ru-RU" sz="2000" b="1" i="1" dirty="0" smtClean="0">
                <a:solidFill>
                  <a:srgbClr val="1B00C0"/>
                </a:solidFill>
              </a:rPr>
              <a:t>555,55</a:t>
            </a:r>
            <a:r>
              <a:rPr lang="ru-RU" sz="2000" b="1" i="1" baseline="-25000" dirty="0" smtClean="0">
                <a:solidFill>
                  <a:srgbClr val="1B00C0"/>
                </a:solidFill>
              </a:rPr>
              <a:t>10</a:t>
            </a:r>
            <a:r>
              <a:rPr lang="ru-RU" sz="2000" b="1" i="1" dirty="0" smtClean="0">
                <a:solidFill>
                  <a:srgbClr val="1B00C0"/>
                </a:solidFill>
              </a:rPr>
              <a:t> </a:t>
            </a:r>
            <a:r>
              <a:rPr lang="ru-RU" sz="2000" b="1" i="1" dirty="0">
                <a:solidFill>
                  <a:srgbClr val="1B00C0"/>
                </a:solidFill>
              </a:rPr>
              <a:t>= 5*10</a:t>
            </a:r>
            <a:r>
              <a:rPr lang="ru-RU" sz="2000" b="1" i="1" baseline="30000" dirty="0">
                <a:solidFill>
                  <a:srgbClr val="1B00C0"/>
                </a:solidFill>
              </a:rPr>
              <a:t>2</a:t>
            </a:r>
            <a:r>
              <a:rPr lang="ru-RU" sz="2000" b="1" i="1" dirty="0">
                <a:solidFill>
                  <a:srgbClr val="1B00C0"/>
                </a:solidFill>
              </a:rPr>
              <a:t> + 5*10</a:t>
            </a:r>
            <a:r>
              <a:rPr lang="ru-RU" sz="2000" b="1" i="1" baseline="30000" dirty="0">
                <a:solidFill>
                  <a:srgbClr val="1B00C0"/>
                </a:solidFill>
              </a:rPr>
              <a:t>1</a:t>
            </a:r>
            <a:r>
              <a:rPr lang="ru-RU" sz="2000" b="1" i="1" dirty="0">
                <a:solidFill>
                  <a:srgbClr val="1B00C0"/>
                </a:solidFill>
              </a:rPr>
              <a:t> + 5*10</a:t>
            </a:r>
            <a:r>
              <a:rPr lang="ru-RU" sz="2000" b="1" i="1" baseline="30000" dirty="0">
                <a:solidFill>
                  <a:srgbClr val="1B00C0"/>
                </a:solidFill>
              </a:rPr>
              <a:t>0</a:t>
            </a:r>
            <a:r>
              <a:rPr lang="ru-RU" sz="2000" b="1" i="1" dirty="0">
                <a:solidFill>
                  <a:srgbClr val="1B00C0"/>
                </a:solidFill>
              </a:rPr>
              <a:t> + 5*10</a:t>
            </a:r>
            <a:r>
              <a:rPr lang="ru-RU" sz="2000" b="1" i="1" baseline="30000" dirty="0">
                <a:solidFill>
                  <a:srgbClr val="1B00C0"/>
                </a:solidFill>
              </a:rPr>
              <a:t>-1</a:t>
            </a:r>
            <a:r>
              <a:rPr lang="ru-RU" sz="2000" b="1" i="1" dirty="0">
                <a:solidFill>
                  <a:srgbClr val="1B00C0"/>
                </a:solidFill>
              </a:rPr>
              <a:t> + 5*10</a:t>
            </a:r>
            <a:r>
              <a:rPr lang="ru-RU" sz="2000" b="1" i="1" baseline="30000" dirty="0">
                <a:solidFill>
                  <a:srgbClr val="1B00C0"/>
                </a:solidFill>
              </a:rPr>
              <a:t>-2</a:t>
            </a:r>
            <a:endParaRPr lang="ru-RU" sz="2000" i="1" dirty="0">
              <a:solidFill>
                <a:srgbClr val="1B00C0"/>
              </a:solidFill>
            </a:endParaRPr>
          </a:p>
          <a:p>
            <a:r>
              <a:rPr lang="ru-RU" sz="2000" b="1" i="1" dirty="0" smtClean="0">
                <a:solidFill>
                  <a:srgbClr val="1B00C0"/>
                </a:solidFill>
              </a:rPr>
              <a:t>2345</a:t>
            </a:r>
            <a:r>
              <a:rPr lang="ru-RU" sz="2000" b="1" i="1" baseline="-25000" dirty="0" smtClean="0">
                <a:solidFill>
                  <a:srgbClr val="1B00C0"/>
                </a:solidFill>
              </a:rPr>
              <a:t>10</a:t>
            </a:r>
            <a:r>
              <a:rPr lang="ru-RU" sz="2000" b="1" i="1" dirty="0" smtClean="0">
                <a:solidFill>
                  <a:srgbClr val="1B00C0"/>
                </a:solidFill>
              </a:rPr>
              <a:t> </a:t>
            </a:r>
            <a:r>
              <a:rPr lang="ru-RU" sz="2000" b="1" i="1" dirty="0">
                <a:solidFill>
                  <a:srgbClr val="1B00C0"/>
                </a:solidFill>
              </a:rPr>
              <a:t>= 2*10</a:t>
            </a:r>
            <a:r>
              <a:rPr lang="ru-RU" sz="2000" b="1" i="1" baseline="30000" dirty="0">
                <a:solidFill>
                  <a:srgbClr val="1B00C0"/>
                </a:solidFill>
              </a:rPr>
              <a:t>3</a:t>
            </a:r>
            <a:r>
              <a:rPr lang="ru-RU" sz="2000" b="1" i="1" dirty="0">
                <a:solidFill>
                  <a:srgbClr val="1B00C0"/>
                </a:solidFill>
              </a:rPr>
              <a:t> + 3*10</a:t>
            </a:r>
            <a:r>
              <a:rPr lang="ru-RU" sz="2000" b="1" i="1" baseline="30000" dirty="0">
                <a:solidFill>
                  <a:srgbClr val="1B00C0"/>
                </a:solidFill>
              </a:rPr>
              <a:t>2</a:t>
            </a:r>
            <a:r>
              <a:rPr lang="ru-RU" sz="2000" b="1" i="1" dirty="0">
                <a:solidFill>
                  <a:srgbClr val="1B00C0"/>
                </a:solidFill>
              </a:rPr>
              <a:t> + 4*10</a:t>
            </a:r>
            <a:r>
              <a:rPr lang="ru-RU" sz="2000" b="1" i="1" baseline="30000" dirty="0">
                <a:solidFill>
                  <a:srgbClr val="1B00C0"/>
                </a:solidFill>
              </a:rPr>
              <a:t>1</a:t>
            </a:r>
            <a:r>
              <a:rPr lang="ru-RU" sz="2000" b="1" i="1" dirty="0">
                <a:solidFill>
                  <a:srgbClr val="1B00C0"/>
                </a:solidFill>
              </a:rPr>
              <a:t> + 5*10</a:t>
            </a:r>
            <a:r>
              <a:rPr lang="ru-RU" sz="2000" b="1" i="1" baseline="30000" dirty="0">
                <a:solidFill>
                  <a:srgbClr val="1B00C0"/>
                </a:solidFill>
              </a:rPr>
              <a:t>0</a:t>
            </a:r>
            <a:endParaRPr lang="ru-RU" sz="2000" b="1" i="1" dirty="0">
              <a:solidFill>
                <a:srgbClr val="1B0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18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458802" y="982469"/>
            <a:ext cx="6226448" cy="646331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Двоичная система счисления</a:t>
            </a:r>
            <a:endParaRPr lang="ru-RU" sz="3600" b="1" spc="50" dirty="0">
              <a:ln w="11430"/>
              <a:solidFill>
                <a:srgbClr val="1B0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87529" y="1772816"/>
            <a:ext cx="8460936" cy="720080"/>
          </a:xfrm>
          <a:prstGeom prst="roundRect">
            <a:avLst/>
          </a:prstGeom>
          <a:solidFill>
            <a:srgbClr val="1B00C0">
              <a:alpha val="85000"/>
            </a:srgbClr>
          </a:solidFill>
          <a:ln>
            <a:solidFill>
              <a:srgbClr val="1B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Основание: </a:t>
            </a:r>
            <a:r>
              <a:rPr lang="en-US" sz="2000" b="1" dirty="0"/>
              <a:t>q = </a:t>
            </a:r>
            <a:r>
              <a:rPr lang="ru-RU" sz="2000" b="1" dirty="0" smtClean="0"/>
              <a:t>2</a:t>
            </a:r>
            <a:endParaRPr lang="ru-RU" sz="20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-10630" y="0"/>
            <a:ext cx="9153849" cy="908721"/>
            <a:chOff x="-10630" y="0"/>
            <a:chExt cx="9153849" cy="908721"/>
          </a:xfrm>
        </p:grpSpPr>
        <p:pic>
          <p:nvPicPr>
            <p:cNvPr id="205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0" y="5949279"/>
            <a:ext cx="9153849" cy="908721"/>
            <a:chOff x="-10630" y="0"/>
            <a:chExt cx="9153849" cy="908721"/>
          </a:xfrm>
        </p:grpSpPr>
        <p:pic>
          <p:nvPicPr>
            <p:cNvPr id="59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78511" y="2765183"/>
            <a:ext cx="1485178" cy="43204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noAutofit/>
          </a:bodyPr>
          <a:lstStyle/>
          <a:p>
            <a:r>
              <a:rPr lang="ru-RU" sz="2000" b="1" i="1" dirty="0" smtClean="0">
                <a:solidFill>
                  <a:srgbClr val="1B00C0"/>
                </a:solidFill>
              </a:rPr>
              <a:t>Алфавит:</a:t>
            </a:r>
            <a:endParaRPr lang="ru-RU" sz="2000" b="1" i="1" dirty="0">
              <a:solidFill>
                <a:srgbClr val="1B0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528" y="3717032"/>
            <a:ext cx="3420375" cy="201622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ru-RU" dirty="0"/>
              <a:t>Число в </a:t>
            </a:r>
            <a:r>
              <a:rPr lang="ru-RU" dirty="0" smtClean="0"/>
              <a:t>двоичной системе</a:t>
            </a:r>
          </a:p>
          <a:p>
            <a:pPr algn="ctr"/>
            <a:r>
              <a:rPr lang="ru-RU" dirty="0" smtClean="0"/>
              <a:t>счисления записывается</a:t>
            </a:r>
          </a:p>
          <a:p>
            <a:pPr algn="ctr"/>
            <a:r>
              <a:rPr lang="ru-RU" dirty="0" smtClean="0"/>
              <a:t>в </a:t>
            </a:r>
            <a:r>
              <a:rPr lang="ru-RU" dirty="0"/>
              <a:t>виде </a:t>
            </a:r>
            <a:r>
              <a:rPr lang="ru-RU" dirty="0" smtClean="0"/>
              <a:t>суммы числового ряда</a:t>
            </a:r>
          </a:p>
          <a:p>
            <a:pPr algn="ctr">
              <a:tabLst>
                <a:tab pos="896938" algn="l"/>
              </a:tabLst>
            </a:pPr>
            <a:r>
              <a:rPr lang="ru-RU" dirty="0" smtClean="0"/>
              <a:t>степеней </a:t>
            </a:r>
            <a:r>
              <a:rPr lang="ru-RU" dirty="0"/>
              <a:t>(в данном случае </a:t>
            </a:r>
            <a:r>
              <a:rPr lang="ru-RU" dirty="0" smtClean="0"/>
              <a:t>2),</a:t>
            </a:r>
          </a:p>
          <a:p>
            <a:pPr algn="ctr">
              <a:tabLst>
                <a:tab pos="896938" algn="l"/>
              </a:tabLst>
            </a:pPr>
            <a:r>
              <a:rPr lang="ru-RU" dirty="0" smtClean="0"/>
              <a:t>в </a:t>
            </a:r>
            <a:r>
              <a:rPr lang="ru-RU" dirty="0"/>
              <a:t>качестве </a:t>
            </a:r>
            <a:r>
              <a:rPr lang="ru-RU" dirty="0" smtClean="0"/>
              <a:t>коэффициентов</a:t>
            </a:r>
          </a:p>
          <a:p>
            <a:pPr algn="ctr">
              <a:tabLst>
                <a:tab pos="896938" algn="l"/>
              </a:tabLst>
            </a:pPr>
            <a:r>
              <a:rPr lang="ru-RU" dirty="0" smtClean="0"/>
              <a:t>которых </a:t>
            </a:r>
            <a:r>
              <a:rPr lang="ru-RU" dirty="0"/>
              <a:t>выступают </a:t>
            </a:r>
            <a:r>
              <a:rPr lang="ru-RU" dirty="0" smtClean="0"/>
              <a:t>цифры</a:t>
            </a:r>
          </a:p>
          <a:p>
            <a:pPr algn="ctr"/>
            <a:r>
              <a:rPr lang="ru-RU" dirty="0" smtClean="0"/>
              <a:t>данного </a:t>
            </a:r>
            <a:r>
              <a:rPr lang="ru-RU" dirty="0"/>
              <a:t>числа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Documents and Settings\Admin\Рабочий стол\6544_html_m4cb39f8d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" r="82501"/>
          <a:stretch/>
        </p:blipFill>
        <p:spPr bwMode="auto">
          <a:xfrm>
            <a:off x="1889898" y="2765184"/>
            <a:ext cx="1188000" cy="87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Admin\Рабочий стол\istock_000005325530medium_wide-833845c8b86d648fed4e2a8942d5bf574c73f63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779912" y="2708920"/>
            <a:ext cx="4968000" cy="294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3538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761786" y="982469"/>
            <a:ext cx="7620484" cy="646331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Развернутая форма </a:t>
            </a:r>
            <a:r>
              <a:rPr lang="ru-RU" sz="3600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записи числа </a:t>
            </a:r>
            <a:r>
              <a:rPr lang="en-US" sz="3600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ru-RU" sz="3600" b="1" spc="50" baseline="-2500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3600" b="1" spc="50" baseline="-25000" dirty="0">
              <a:ln w="11430"/>
              <a:solidFill>
                <a:srgbClr val="1B0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87529" y="1772816"/>
            <a:ext cx="8460936" cy="864096"/>
          </a:xfrm>
          <a:prstGeom prst="roundRect">
            <a:avLst/>
          </a:prstGeom>
          <a:solidFill>
            <a:srgbClr val="1B00C0">
              <a:alpha val="85000"/>
            </a:srgbClr>
          </a:solidFill>
          <a:ln>
            <a:solidFill>
              <a:srgbClr val="1B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развёрнутой форме запись числа </a:t>
            </a:r>
            <a:r>
              <a:rPr lang="en-US" sz="2000" b="1" dirty="0" smtClean="0"/>
              <a:t>A</a:t>
            </a:r>
            <a:r>
              <a:rPr lang="ru-RU" sz="2000" b="1" baseline="-25000" dirty="0" smtClean="0"/>
              <a:t>2</a:t>
            </a:r>
            <a:r>
              <a:rPr lang="ru-RU" sz="2000" dirty="0" smtClean="0"/>
              <a:t>, </a:t>
            </a:r>
            <a:r>
              <a:rPr lang="ru-RU" sz="2000" dirty="0"/>
              <a:t>которое содержит</a:t>
            </a:r>
            <a:r>
              <a:rPr lang="ru-RU" sz="2000" b="1" dirty="0"/>
              <a:t> </a:t>
            </a:r>
            <a:r>
              <a:rPr lang="en-US" sz="2000" b="1" dirty="0"/>
              <a:t>n</a:t>
            </a:r>
            <a:r>
              <a:rPr lang="ru-RU" sz="2000" dirty="0"/>
              <a:t> целых разрядов числа и</a:t>
            </a:r>
            <a:r>
              <a:rPr lang="ru-RU" sz="2000" b="1" dirty="0"/>
              <a:t> </a:t>
            </a:r>
            <a:r>
              <a:rPr lang="en-US" sz="2000" b="1" dirty="0"/>
              <a:t>m</a:t>
            </a:r>
            <a:r>
              <a:rPr lang="ru-RU" sz="2000" dirty="0"/>
              <a:t> дробных разрядов числа, имеет следующий вид: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-10630" y="0"/>
            <a:ext cx="9153849" cy="908721"/>
            <a:chOff x="-10630" y="0"/>
            <a:chExt cx="9153849" cy="908721"/>
          </a:xfrm>
        </p:grpSpPr>
        <p:pic>
          <p:nvPicPr>
            <p:cNvPr id="205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0" y="5949279"/>
            <a:ext cx="9153849" cy="908721"/>
            <a:chOff x="-10630" y="0"/>
            <a:chExt cx="9153849" cy="908721"/>
          </a:xfrm>
        </p:grpSpPr>
        <p:pic>
          <p:nvPicPr>
            <p:cNvPr id="59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134057" y="2996952"/>
                <a:ext cx="8902439" cy="906266"/>
              </a:xfrm>
              <a:prstGeom prst="rect">
                <a:avLst/>
              </a:prstGeom>
              <a:solidFill>
                <a:srgbClr val="1B00C0">
                  <a:alpha val="25000"/>
                </a:srgbClr>
              </a:solidFill>
              <a:ln>
                <a:solidFill>
                  <a:srgbClr val="1B00C0"/>
                </a:solidFill>
              </a:ln>
            </p:spPr>
            <p:txBody>
              <a:bodyPr wrap="none" rtlCol="0" anchor="ctr" anchorCtr="1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ru-RU" sz="1900" b="1" i="1" smtClean="0">
                              <a:solidFill>
                                <a:srgbClr val="1B0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1900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900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1900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1900" b="1" i="1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900" b="1" i="0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900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⋯+</m:t>
                      </m:r>
                      <m:sSub>
                        <m:sSubPr>
                          <m:ctrlP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1900" b="1" i="1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  <m:r>
                        <a:rPr lang="en-US" sz="1900" b="1" i="1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900" b="1" i="1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1900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</m:sub>
                      </m:sSub>
                      <m:r>
                        <a:rPr lang="en-US" sz="1900" b="1" i="1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</m:sup>
                      </m:sSup>
                    </m:oMath>
                  </m:oMathPara>
                </a14:m>
                <a:endParaRPr lang="ru-RU" sz="1900" b="1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57" y="2996952"/>
                <a:ext cx="8902439" cy="906266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  <a:ln>
                <a:solidFill>
                  <a:srgbClr val="1B0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79512" y="4149080"/>
            <a:ext cx="8712968" cy="93610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noAutofit/>
          </a:bodyPr>
          <a:lstStyle/>
          <a:p>
            <a:r>
              <a:rPr lang="ru-RU" sz="2000" b="1" i="1" dirty="0" smtClean="0">
                <a:solidFill>
                  <a:srgbClr val="D000A8"/>
                </a:solidFill>
              </a:rPr>
              <a:t>Например:</a:t>
            </a:r>
          </a:p>
          <a:p>
            <a:r>
              <a:rPr lang="ru-RU" sz="2000" b="1" dirty="0" smtClean="0">
                <a:solidFill>
                  <a:srgbClr val="1B00C0"/>
                </a:solidFill>
              </a:rPr>
              <a:t>10001001</a:t>
            </a:r>
            <a:r>
              <a:rPr lang="ru-RU" sz="2000" b="1" baseline="-25000" dirty="0" smtClean="0">
                <a:solidFill>
                  <a:srgbClr val="1B00C0"/>
                </a:solidFill>
              </a:rPr>
              <a:t>2</a:t>
            </a:r>
            <a:r>
              <a:rPr lang="ru-RU" sz="2000" b="1" dirty="0" smtClean="0">
                <a:solidFill>
                  <a:srgbClr val="1B00C0"/>
                </a:solidFill>
              </a:rPr>
              <a:t>= 1*2</a:t>
            </a:r>
            <a:r>
              <a:rPr lang="ru-RU" sz="2000" b="1" baseline="30000" dirty="0" smtClean="0">
                <a:solidFill>
                  <a:srgbClr val="1B00C0"/>
                </a:solidFill>
              </a:rPr>
              <a:t>7</a:t>
            </a:r>
            <a:r>
              <a:rPr lang="ru-RU" sz="2000" b="1" dirty="0" smtClean="0">
                <a:solidFill>
                  <a:srgbClr val="1B00C0"/>
                </a:solidFill>
              </a:rPr>
              <a:t> +0*2</a:t>
            </a:r>
            <a:r>
              <a:rPr lang="ru-RU" sz="2000" b="1" baseline="30000" dirty="0" smtClean="0">
                <a:solidFill>
                  <a:srgbClr val="1B00C0"/>
                </a:solidFill>
              </a:rPr>
              <a:t>6</a:t>
            </a:r>
            <a:r>
              <a:rPr lang="ru-RU" sz="2000" b="1" dirty="0" smtClean="0">
                <a:solidFill>
                  <a:srgbClr val="1B00C0"/>
                </a:solidFill>
              </a:rPr>
              <a:t> + 0*2</a:t>
            </a:r>
            <a:r>
              <a:rPr lang="ru-RU" sz="2000" b="1" baseline="30000" dirty="0" smtClean="0">
                <a:solidFill>
                  <a:srgbClr val="1B00C0"/>
                </a:solidFill>
              </a:rPr>
              <a:t>5</a:t>
            </a:r>
            <a:r>
              <a:rPr lang="ru-RU" sz="2000" b="1" dirty="0" smtClean="0">
                <a:solidFill>
                  <a:srgbClr val="1B00C0"/>
                </a:solidFill>
              </a:rPr>
              <a:t> + 0*2</a:t>
            </a:r>
            <a:r>
              <a:rPr lang="ru-RU" sz="2000" b="1" baseline="30000" dirty="0" smtClean="0">
                <a:solidFill>
                  <a:srgbClr val="1B00C0"/>
                </a:solidFill>
              </a:rPr>
              <a:t>4</a:t>
            </a:r>
            <a:r>
              <a:rPr lang="ru-RU" sz="2000" b="1" dirty="0" smtClean="0">
                <a:solidFill>
                  <a:srgbClr val="1B00C0"/>
                </a:solidFill>
              </a:rPr>
              <a:t> +1*2</a:t>
            </a:r>
            <a:r>
              <a:rPr lang="ru-RU" sz="2000" b="1" baseline="30000" dirty="0" smtClean="0">
                <a:solidFill>
                  <a:srgbClr val="1B00C0"/>
                </a:solidFill>
              </a:rPr>
              <a:t>3</a:t>
            </a:r>
            <a:r>
              <a:rPr lang="ru-RU" sz="2000" b="1" dirty="0" smtClean="0">
                <a:solidFill>
                  <a:srgbClr val="1B00C0"/>
                </a:solidFill>
              </a:rPr>
              <a:t> +0*2</a:t>
            </a:r>
            <a:r>
              <a:rPr lang="ru-RU" sz="2000" b="1" baseline="30000" dirty="0" smtClean="0">
                <a:solidFill>
                  <a:srgbClr val="1B00C0"/>
                </a:solidFill>
              </a:rPr>
              <a:t>2</a:t>
            </a:r>
            <a:r>
              <a:rPr lang="ru-RU" sz="2000" b="1" dirty="0" smtClean="0">
                <a:solidFill>
                  <a:srgbClr val="1B00C0"/>
                </a:solidFill>
              </a:rPr>
              <a:t> + 0*2</a:t>
            </a:r>
            <a:r>
              <a:rPr lang="ru-RU" sz="2000" b="1" baseline="30000" dirty="0" smtClean="0">
                <a:solidFill>
                  <a:srgbClr val="1B00C0"/>
                </a:solidFill>
              </a:rPr>
              <a:t>1</a:t>
            </a:r>
            <a:r>
              <a:rPr lang="ru-RU" sz="2000" b="1" dirty="0" smtClean="0">
                <a:solidFill>
                  <a:srgbClr val="1B00C0"/>
                </a:solidFill>
              </a:rPr>
              <a:t> +1*2</a:t>
            </a:r>
            <a:r>
              <a:rPr lang="ru-RU" sz="2000" b="1" baseline="30000" dirty="0" smtClean="0">
                <a:solidFill>
                  <a:srgbClr val="1B00C0"/>
                </a:solidFill>
              </a:rPr>
              <a:t>0</a:t>
            </a:r>
            <a:endParaRPr lang="ru-RU" sz="2000" dirty="0" smtClean="0">
              <a:solidFill>
                <a:srgbClr val="1B00C0"/>
              </a:solidFill>
            </a:endParaRPr>
          </a:p>
          <a:p>
            <a:r>
              <a:rPr lang="ru-RU" sz="2000" b="1" dirty="0" smtClean="0">
                <a:solidFill>
                  <a:srgbClr val="1B00C0"/>
                </a:solidFill>
              </a:rPr>
              <a:t>1001101</a:t>
            </a:r>
            <a:r>
              <a:rPr lang="ru-RU" sz="2000" b="1" baseline="-25000" dirty="0" smtClean="0">
                <a:solidFill>
                  <a:srgbClr val="1B00C0"/>
                </a:solidFill>
              </a:rPr>
              <a:t>2</a:t>
            </a:r>
            <a:r>
              <a:rPr lang="ru-RU" sz="2000" b="1" dirty="0" smtClean="0">
                <a:solidFill>
                  <a:srgbClr val="1B00C0"/>
                </a:solidFill>
              </a:rPr>
              <a:t> = 1*2</a:t>
            </a:r>
            <a:r>
              <a:rPr lang="ru-RU" sz="2000" b="1" baseline="30000" dirty="0" smtClean="0">
                <a:solidFill>
                  <a:srgbClr val="1B00C0"/>
                </a:solidFill>
              </a:rPr>
              <a:t>6</a:t>
            </a:r>
            <a:r>
              <a:rPr lang="ru-RU" sz="2000" b="1" dirty="0" smtClean="0">
                <a:solidFill>
                  <a:srgbClr val="1B00C0"/>
                </a:solidFill>
              </a:rPr>
              <a:t> +0*2</a:t>
            </a:r>
            <a:r>
              <a:rPr lang="ru-RU" sz="2000" b="1" baseline="30000" dirty="0" smtClean="0">
                <a:solidFill>
                  <a:srgbClr val="1B00C0"/>
                </a:solidFill>
              </a:rPr>
              <a:t>5</a:t>
            </a:r>
            <a:r>
              <a:rPr lang="ru-RU" sz="2000" b="1" dirty="0" smtClean="0">
                <a:solidFill>
                  <a:srgbClr val="1B00C0"/>
                </a:solidFill>
              </a:rPr>
              <a:t> +0*2</a:t>
            </a:r>
            <a:r>
              <a:rPr lang="ru-RU" sz="2000" b="1" baseline="30000" dirty="0" smtClean="0">
                <a:solidFill>
                  <a:srgbClr val="1B00C0"/>
                </a:solidFill>
              </a:rPr>
              <a:t>4</a:t>
            </a:r>
            <a:r>
              <a:rPr lang="ru-RU" sz="2000" b="1" dirty="0" smtClean="0">
                <a:solidFill>
                  <a:srgbClr val="1B00C0"/>
                </a:solidFill>
              </a:rPr>
              <a:t> +1*2</a:t>
            </a:r>
            <a:r>
              <a:rPr lang="ru-RU" sz="2000" b="1" baseline="30000" dirty="0" smtClean="0">
                <a:solidFill>
                  <a:srgbClr val="1B00C0"/>
                </a:solidFill>
              </a:rPr>
              <a:t>3</a:t>
            </a:r>
            <a:r>
              <a:rPr lang="ru-RU" sz="2000" b="1" dirty="0" smtClean="0">
                <a:solidFill>
                  <a:srgbClr val="1B00C0"/>
                </a:solidFill>
              </a:rPr>
              <a:t>+1*2</a:t>
            </a:r>
            <a:r>
              <a:rPr lang="ru-RU" sz="2000" b="1" baseline="30000" dirty="0" smtClean="0">
                <a:solidFill>
                  <a:srgbClr val="1B00C0"/>
                </a:solidFill>
              </a:rPr>
              <a:t>2</a:t>
            </a:r>
            <a:r>
              <a:rPr lang="ru-RU" sz="2000" b="1" dirty="0" smtClean="0">
                <a:solidFill>
                  <a:srgbClr val="1B00C0"/>
                </a:solidFill>
              </a:rPr>
              <a:t> + 0*2</a:t>
            </a:r>
            <a:r>
              <a:rPr lang="ru-RU" sz="2000" b="1" baseline="30000" dirty="0" smtClean="0">
                <a:solidFill>
                  <a:srgbClr val="1B00C0"/>
                </a:solidFill>
              </a:rPr>
              <a:t>1</a:t>
            </a:r>
            <a:r>
              <a:rPr lang="ru-RU" sz="2000" b="1" dirty="0" smtClean="0">
                <a:solidFill>
                  <a:srgbClr val="1B00C0"/>
                </a:solidFill>
              </a:rPr>
              <a:t> +1*2</a:t>
            </a:r>
            <a:r>
              <a:rPr lang="ru-RU" sz="2000" b="1" baseline="30000" dirty="0" smtClean="0">
                <a:solidFill>
                  <a:srgbClr val="1B00C0"/>
                </a:solidFill>
              </a:rPr>
              <a:t>0</a:t>
            </a:r>
            <a:endParaRPr lang="ru-RU" sz="2000" dirty="0">
              <a:solidFill>
                <a:srgbClr val="1B0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6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970690" y="982469"/>
            <a:ext cx="7202677" cy="646331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Восьмеричная система счисления</a:t>
            </a:r>
            <a:endParaRPr lang="ru-RU" sz="3600" b="1" spc="50" dirty="0">
              <a:ln w="11430"/>
              <a:solidFill>
                <a:srgbClr val="1B0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1841" y="1751557"/>
            <a:ext cx="8460936" cy="720080"/>
          </a:xfrm>
          <a:prstGeom prst="roundRect">
            <a:avLst/>
          </a:prstGeom>
          <a:solidFill>
            <a:srgbClr val="1B00C0">
              <a:alpha val="85000"/>
            </a:srgbClr>
          </a:solidFill>
          <a:ln>
            <a:solidFill>
              <a:srgbClr val="1B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Основание: </a:t>
            </a:r>
            <a:r>
              <a:rPr lang="en-US" sz="2000" b="1" dirty="0"/>
              <a:t>q = </a:t>
            </a:r>
            <a:r>
              <a:rPr lang="ru-RU" sz="2000" b="1" dirty="0" smtClean="0"/>
              <a:t>8</a:t>
            </a:r>
            <a:endParaRPr lang="ru-RU" sz="20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-10630" y="0"/>
            <a:ext cx="9153849" cy="908721"/>
            <a:chOff x="-10630" y="0"/>
            <a:chExt cx="9153849" cy="908721"/>
          </a:xfrm>
        </p:grpSpPr>
        <p:pic>
          <p:nvPicPr>
            <p:cNvPr id="205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0" y="5949279"/>
            <a:ext cx="9153849" cy="908721"/>
            <a:chOff x="-10630" y="0"/>
            <a:chExt cx="9153849" cy="908721"/>
          </a:xfrm>
        </p:grpSpPr>
        <p:pic>
          <p:nvPicPr>
            <p:cNvPr id="59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78511" y="2765183"/>
            <a:ext cx="1485178" cy="43204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noAutofit/>
          </a:bodyPr>
          <a:lstStyle/>
          <a:p>
            <a:r>
              <a:rPr lang="ru-RU" sz="2000" b="1" i="1" dirty="0" smtClean="0">
                <a:solidFill>
                  <a:srgbClr val="1B00C0"/>
                </a:solidFill>
              </a:rPr>
              <a:t>Алфавит:</a:t>
            </a:r>
            <a:endParaRPr lang="ru-RU" sz="2000" b="1" i="1" dirty="0">
              <a:solidFill>
                <a:srgbClr val="1B0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7" y="3501008"/>
            <a:ext cx="3646686" cy="23042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Число в восьмеричной системе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счисления записывается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виде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суммы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числового ряда степеней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данном случае 8), в качестве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коэффициентов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которых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выступают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цифры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числа.</a:t>
            </a:r>
          </a:p>
        </p:txBody>
      </p:sp>
      <p:pic>
        <p:nvPicPr>
          <p:cNvPr id="1027" name="Picture 3" descr="C:\Documents and Settings\Admin\Рабочий стол\73819966_lanye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3219" y="3645024"/>
            <a:ext cx="3960440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Documents and Settings\Admin\Рабочий стол\6544_html_m4cb39f8d.jp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" r="23084"/>
          <a:stretch/>
        </p:blipFill>
        <p:spPr bwMode="auto">
          <a:xfrm>
            <a:off x="1889898" y="2621168"/>
            <a:ext cx="5220000" cy="87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5721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761786" y="982469"/>
            <a:ext cx="7620484" cy="646331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Развернутая форма </a:t>
            </a:r>
            <a:r>
              <a:rPr lang="ru-RU" sz="3600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записи числа </a:t>
            </a:r>
            <a:r>
              <a:rPr lang="en-US" sz="3600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ru-RU" sz="3600" b="1" spc="50" baseline="-2500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3600" b="1" spc="50" baseline="-25000" dirty="0">
              <a:ln w="11430"/>
              <a:solidFill>
                <a:srgbClr val="1B0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87529" y="1772816"/>
            <a:ext cx="8460936" cy="864096"/>
          </a:xfrm>
          <a:prstGeom prst="roundRect">
            <a:avLst/>
          </a:prstGeom>
          <a:solidFill>
            <a:srgbClr val="1B00C0">
              <a:alpha val="85000"/>
            </a:srgbClr>
          </a:solidFill>
          <a:ln>
            <a:solidFill>
              <a:srgbClr val="1B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развёрнутой форме запись числа </a:t>
            </a:r>
            <a:r>
              <a:rPr lang="en-US" sz="2000" b="1" dirty="0" smtClean="0"/>
              <a:t>A</a:t>
            </a:r>
            <a:r>
              <a:rPr lang="ru-RU" sz="2000" b="1" baseline="-25000" dirty="0" smtClean="0"/>
              <a:t>8</a:t>
            </a:r>
            <a:r>
              <a:rPr lang="ru-RU" sz="2000" dirty="0" smtClean="0"/>
              <a:t>, </a:t>
            </a:r>
            <a:r>
              <a:rPr lang="ru-RU" sz="2000" dirty="0"/>
              <a:t>которое содержит</a:t>
            </a:r>
            <a:r>
              <a:rPr lang="ru-RU" sz="2000" b="1" dirty="0"/>
              <a:t> </a:t>
            </a:r>
            <a:r>
              <a:rPr lang="en-US" sz="2000" b="1" dirty="0"/>
              <a:t>n</a:t>
            </a:r>
            <a:r>
              <a:rPr lang="ru-RU" sz="2000" dirty="0"/>
              <a:t> целых разрядов числа и</a:t>
            </a:r>
            <a:r>
              <a:rPr lang="ru-RU" sz="2000" b="1" dirty="0"/>
              <a:t> </a:t>
            </a:r>
            <a:r>
              <a:rPr lang="en-US" sz="2000" b="1" dirty="0"/>
              <a:t>m</a:t>
            </a:r>
            <a:r>
              <a:rPr lang="ru-RU" sz="2000" dirty="0"/>
              <a:t> дробных разрядов числа, имеет следующий вид: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-10630" y="0"/>
            <a:ext cx="9153849" cy="908721"/>
            <a:chOff x="-10630" y="0"/>
            <a:chExt cx="9153849" cy="908721"/>
          </a:xfrm>
        </p:grpSpPr>
        <p:pic>
          <p:nvPicPr>
            <p:cNvPr id="205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0" y="5949279"/>
            <a:ext cx="9153849" cy="908721"/>
            <a:chOff x="-10630" y="0"/>
            <a:chExt cx="9153849" cy="908721"/>
          </a:xfrm>
        </p:grpSpPr>
        <p:pic>
          <p:nvPicPr>
            <p:cNvPr id="59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134057" y="2882774"/>
                <a:ext cx="8902439" cy="906266"/>
              </a:xfrm>
              <a:prstGeom prst="rect">
                <a:avLst/>
              </a:prstGeom>
              <a:solidFill>
                <a:srgbClr val="1B00C0">
                  <a:alpha val="25000"/>
                </a:srgbClr>
              </a:solidFill>
              <a:ln>
                <a:solidFill>
                  <a:srgbClr val="1B00C0"/>
                </a:solidFill>
              </a:ln>
            </p:spPr>
            <p:txBody>
              <a:bodyPr wrap="none" rtlCol="0" anchor="ctr" anchorCtr="1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ru-RU" sz="1900" b="1" i="1" smtClean="0">
                              <a:solidFill>
                                <a:srgbClr val="1B00C0"/>
                              </a:solidFill>
                              <a:latin typeface="Cambria Math"/>
                            </a:rPr>
                            <m:t>𝟖</m:t>
                          </m:r>
                        </m:sub>
                      </m:sSub>
                      <m:r>
                        <a:rPr lang="en-US" sz="1900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900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𝟖</m:t>
                          </m:r>
                        </m:e>
                        <m:sup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1900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1900" b="1" i="1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𝟖</m:t>
                          </m:r>
                        </m:e>
                        <m:sup>
                          <m: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900" b="1" i="0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900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⋯+</m:t>
                      </m:r>
                      <m:sSub>
                        <m:sSubPr>
                          <m:ctrlP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1900" b="1" i="1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𝟖</m:t>
                          </m:r>
                        </m:e>
                        <m:sup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  <m:r>
                        <a:rPr lang="en-US" sz="1900" b="1" i="1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900" b="1" i="1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𝟖</m:t>
                          </m:r>
                        </m:e>
                        <m:sup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1900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</m:sub>
                      </m:sSub>
                      <m:r>
                        <a:rPr lang="en-US" sz="1900" b="1" i="1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𝟖</m:t>
                          </m:r>
                        </m:e>
                        <m:sup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</m:sup>
                      </m:sSup>
                    </m:oMath>
                  </m:oMathPara>
                </a14:m>
                <a:endParaRPr lang="ru-RU" sz="1900" b="1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57" y="2882774"/>
                <a:ext cx="8902439" cy="906266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  <a:ln>
                <a:solidFill>
                  <a:srgbClr val="1B0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79512" y="4293096"/>
            <a:ext cx="8712968" cy="108012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noAutofit/>
          </a:bodyPr>
          <a:lstStyle/>
          <a:p>
            <a:r>
              <a:rPr lang="ru-RU" sz="2000" b="1" i="1" dirty="0" smtClean="0">
                <a:solidFill>
                  <a:srgbClr val="D000A8"/>
                </a:solidFill>
              </a:rPr>
              <a:t>Например:</a:t>
            </a:r>
          </a:p>
          <a:p>
            <a:r>
              <a:rPr lang="ru-RU" sz="2000" b="1" dirty="0" smtClean="0">
                <a:solidFill>
                  <a:srgbClr val="1B00C0"/>
                </a:solidFill>
              </a:rPr>
              <a:t>714</a:t>
            </a:r>
            <a:r>
              <a:rPr lang="ru-RU" sz="2000" b="1" baseline="-25000" dirty="0" smtClean="0">
                <a:solidFill>
                  <a:srgbClr val="1B00C0"/>
                </a:solidFill>
              </a:rPr>
              <a:t>8</a:t>
            </a:r>
            <a:r>
              <a:rPr lang="ru-RU" sz="2000" b="1" dirty="0" smtClean="0">
                <a:solidFill>
                  <a:srgbClr val="1B00C0"/>
                </a:solidFill>
              </a:rPr>
              <a:t> </a:t>
            </a:r>
            <a:r>
              <a:rPr lang="ru-RU" sz="2000" b="1" dirty="0">
                <a:solidFill>
                  <a:srgbClr val="1B00C0"/>
                </a:solidFill>
              </a:rPr>
              <a:t>= 7*8</a:t>
            </a:r>
            <a:r>
              <a:rPr lang="ru-RU" sz="2000" b="1" baseline="30000" dirty="0">
                <a:solidFill>
                  <a:srgbClr val="1B00C0"/>
                </a:solidFill>
              </a:rPr>
              <a:t>2</a:t>
            </a:r>
            <a:r>
              <a:rPr lang="ru-RU" sz="2000" b="1" dirty="0">
                <a:solidFill>
                  <a:srgbClr val="1B00C0"/>
                </a:solidFill>
              </a:rPr>
              <a:t> + 1*8</a:t>
            </a:r>
            <a:r>
              <a:rPr lang="ru-RU" sz="2000" b="1" baseline="30000" dirty="0">
                <a:solidFill>
                  <a:srgbClr val="1B00C0"/>
                </a:solidFill>
              </a:rPr>
              <a:t>1</a:t>
            </a:r>
            <a:r>
              <a:rPr lang="ru-RU" sz="2000" b="1" dirty="0">
                <a:solidFill>
                  <a:srgbClr val="1B00C0"/>
                </a:solidFill>
              </a:rPr>
              <a:t> + 4*8</a:t>
            </a:r>
            <a:r>
              <a:rPr lang="ru-RU" sz="2000" b="1" baseline="30000" dirty="0">
                <a:solidFill>
                  <a:srgbClr val="1B00C0"/>
                </a:solidFill>
              </a:rPr>
              <a:t>0</a:t>
            </a:r>
            <a:endParaRPr lang="ru-RU" sz="2000" dirty="0">
              <a:solidFill>
                <a:srgbClr val="1B00C0"/>
              </a:solidFill>
            </a:endParaRPr>
          </a:p>
          <a:p>
            <a:r>
              <a:rPr lang="ru-RU" sz="2000" b="1" dirty="0">
                <a:solidFill>
                  <a:srgbClr val="1B00C0"/>
                </a:solidFill>
              </a:rPr>
              <a:t>1244</a:t>
            </a:r>
            <a:r>
              <a:rPr lang="ru-RU" sz="2000" b="1" baseline="-25000" dirty="0">
                <a:solidFill>
                  <a:srgbClr val="1B00C0"/>
                </a:solidFill>
              </a:rPr>
              <a:t>8</a:t>
            </a:r>
            <a:r>
              <a:rPr lang="ru-RU" sz="2000" b="1" dirty="0">
                <a:solidFill>
                  <a:srgbClr val="1B00C0"/>
                </a:solidFill>
              </a:rPr>
              <a:t> = 1*8</a:t>
            </a:r>
            <a:r>
              <a:rPr lang="ru-RU" sz="2000" b="1" baseline="30000" dirty="0">
                <a:solidFill>
                  <a:srgbClr val="1B00C0"/>
                </a:solidFill>
              </a:rPr>
              <a:t>3</a:t>
            </a:r>
            <a:r>
              <a:rPr lang="ru-RU" sz="2000" b="1" dirty="0">
                <a:solidFill>
                  <a:srgbClr val="1B00C0"/>
                </a:solidFill>
              </a:rPr>
              <a:t> + 2*8</a:t>
            </a:r>
            <a:r>
              <a:rPr lang="ru-RU" sz="2000" b="1" baseline="30000" dirty="0">
                <a:solidFill>
                  <a:srgbClr val="1B00C0"/>
                </a:solidFill>
              </a:rPr>
              <a:t>2</a:t>
            </a:r>
            <a:r>
              <a:rPr lang="ru-RU" sz="2000" b="1" dirty="0">
                <a:solidFill>
                  <a:srgbClr val="1B00C0"/>
                </a:solidFill>
              </a:rPr>
              <a:t> + 4*8</a:t>
            </a:r>
            <a:r>
              <a:rPr lang="ru-RU" sz="2000" b="1" baseline="30000" dirty="0">
                <a:solidFill>
                  <a:srgbClr val="1B00C0"/>
                </a:solidFill>
              </a:rPr>
              <a:t>1 </a:t>
            </a:r>
            <a:r>
              <a:rPr lang="ru-RU" sz="2000" b="1" dirty="0">
                <a:solidFill>
                  <a:srgbClr val="1B00C0"/>
                </a:solidFill>
              </a:rPr>
              <a:t>+ </a:t>
            </a:r>
            <a:r>
              <a:rPr lang="ru-RU" sz="2000" b="1" dirty="0" smtClean="0">
                <a:solidFill>
                  <a:srgbClr val="1B00C0"/>
                </a:solidFill>
              </a:rPr>
              <a:t>4*8</a:t>
            </a:r>
            <a:r>
              <a:rPr lang="ru-RU" sz="2000" b="1" baseline="30000" dirty="0" smtClean="0">
                <a:solidFill>
                  <a:srgbClr val="1B00C0"/>
                </a:solidFill>
              </a:rPr>
              <a:t>0</a:t>
            </a:r>
            <a:endParaRPr lang="en-US" sz="2000" b="1" baseline="30000" dirty="0" smtClean="0">
              <a:solidFill>
                <a:srgbClr val="1B00C0"/>
              </a:solidFill>
            </a:endParaRPr>
          </a:p>
          <a:p>
            <a:r>
              <a:rPr lang="en-US" sz="2000" b="1" dirty="0" smtClean="0">
                <a:solidFill>
                  <a:srgbClr val="1B00C0"/>
                </a:solidFill>
              </a:rPr>
              <a:t>4573</a:t>
            </a:r>
            <a:r>
              <a:rPr lang="ru-RU" sz="2000" b="1" baseline="-25000" dirty="0" smtClean="0">
                <a:solidFill>
                  <a:srgbClr val="1B00C0"/>
                </a:solidFill>
              </a:rPr>
              <a:t>8</a:t>
            </a:r>
            <a:r>
              <a:rPr lang="ru-RU" sz="2000" b="1" dirty="0" smtClean="0">
                <a:solidFill>
                  <a:srgbClr val="1B00C0"/>
                </a:solidFill>
              </a:rPr>
              <a:t> </a:t>
            </a:r>
            <a:r>
              <a:rPr lang="ru-RU" sz="2000" b="1" dirty="0">
                <a:solidFill>
                  <a:srgbClr val="1B00C0"/>
                </a:solidFill>
              </a:rPr>
              <a:t>= </a:t>
            </a:r>
            <a:r>
              <a:rPr lang="en-US" sz="2000" b="1" dirty="0" smtClean="0">
                <a:solidFill>
                  <a:srgbClr val="1B00C0"/>
                </a:solidFill>
              </a:rPr>
              <a:t>4</a:t>
            </a:r>
            <a:r>
              <a:rPr lang="ru-RU" sz="2000" b="1" dirty="0" smtClean="0">
                <a:solidFill>
                  <a:srgbClr val="1B00C0"/>
                </a:solidFill>
              </a:rPr>
              <a:t>*8</a:t>
            </a:r>
            <a:r>
              <a:rPr lang="ru-RU" sz="2000" b="1" baseline="30000" dirty="0" smtClean="0">
                <a:solidFill>
                  <a:srgbClr val="1B00C0"/>
                </a:solidFill>
              </a:rPr>
              <a:t>3</a:t>
            </a:r>
            <a:r>
              <a:rPr lang="ru-RU" sz="2000" b="1" dirty="0" smtClean="0">
                <a:solidFill>
                  <a:srgbClr val="1B00C0"/>
                </a:solidFill>
              </a:rPr>
              <a:t> </a:t>
            </a:r>
            <a:r>
              <a:rPr lang="ru-RU" sz="2000" b="1" dirty="0">
                <a:solidFill>
                  <a:srgbClr val="1B00C0"/>
                </a:solidFill>
              </a:rPr>
              <a:t>+ </a:t>
            </a:r>
            <a:r>
              <a:rPr lang="en-US" sz="2000" b="1" dirty="0" smtClean="0">
                <a:solidFill>
                  <a:srgbClr val="1B00C0"/>
                </a:solidFill>
              </a:rPr>
              <a:t>5</a:t>
            </a:r>
            <a:r>
              <a:rPr lang="ru-RU" sz="2000" b="1" dirty="0" smtClean="0">
                <a:solidFill>
                  <a:srgbClr val="1B00C0"/>
                </a:solidFill>
              </a:rPr>
              <a:t>*8</a:t>
            </a:r>
            <a:r>
              <a:rPr lang="ru-RU" sz="2000" b="1" baseline="30000" dirty="0" smtClean="0">
                <a:solidFill>
                  <a:srgbClr val="1B00C0"/>
                </a:solidFill>
              </a:rPr>
              <a:t>2</a:t>
            </a:r>
            <a:r>
              <a:rPr lang="ru-RU" sz="2000" b="1" dirty="0" smtClean="0">
                <a:solidFill>
                  <a:srgbClr val="1B00C0"/>
                </a:solidFill>
              </a:rPr>
              <a:t> </a:t>
            </a:r>
            <a:r>
              <a:rPr lang="ru-RU" sz="2000" b="1" dirty="0">
                <a:solidFill>
                  <a:srgbClr val="1B00C0"/>
                </a:solidFill>
              </a:rPr>
              <a:t>+ </a:t>
            </a:r>
            <a:r>
              <a:rPr lang="en-US" sz="2000" b="1" dirty="0" smtClean="0">
                <a:solidFill>
                  <a:srgbClr val="1B00C0"/>
                </a:solidFill>
              </a:rPr>
              <a:t>7</a:t>
            </a:r>
            <a:r>
              <a:rPr lang="ru-RU" sz="2000" b="1" dirty="0" smtClean="0">
                <a:solidFill>
                  <a:srgbClr val="1B00C0"/>
                </a:solidFill>
              </a:rPr>
              <a:t>*8</a:t>
            </a:r>
            <a:r>
              <a:rPr lang="ru-RU" sz="2000" b="1" baseline="30000" dirty="0" smtClean="0">
                <a:solidFill>
                  <a:srgbClr val="1B00C0"/>
                </a:solidFill>
              </a:rPr>
              <a:t>1 </a:t>
            </a:r>
            <a:r>
              <a:rPr lang="ru-RU" sz="2000" b="1" dirty="0">
                <a:solidFill>
                  <a:srgbClr val="1B00C0"/>
                </a:solidFill>
              </a:rPr>
              <a:t>+ </a:t>
            </a:r>
            <a:r>
              <a:rPr lang="en-US" sz="2000" b="1" dirty="0" smtClean="0">
                <a:solidFill>
                  <a:srgbClr val="1B00C0"/>
                </a:solidFill>
              </a:rPr>
              <a:t>3</a:t>
            </a:r>
            <a:r>
              <a:rPr lang="ru-RU" sz="2000" b="1" dirty="0" smtClean="0">
                <a:solidFill>
                  <a:srgbClr val="1B00C0"/>
                </a:solidFill>
              </a:rPr>
              <a:t>*8</a:t>
            </a:r>
            <a:r>
              <a:rPr lang="ru-RU" sz="2000" b="1" baseline="30000" dirty="0" smtClean="0">
                <a:solidFill>
                  <a:srgbClr val="1B00C0"/>
                </a:solidFill>
              </a:rPr>
              <a:t>0</a:t>
            </a:r>
            <a:endParaRPr lang="ru-RU" sz="2000" dirty="0">
              <a:solidFill>
                <a:srgbClr val="1B00C0"/>
              </a:solidFill>
            </a:endParaRPr>
          </a:p>
          <a:p>
            <a:endParaRPr lang="ru-RU" sz="2000" b="1" i="1" dirty="0" smtClean="0">
              <a:solidFill>
                <a:srgbClr val="D000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31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367835" y="982469"/>
            <a:ext cx="8408392" cy="646331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Шестнадцатеричная система счисления</a:t>
            </a:r>
            <a:endParaRPr lang="ru-RU" sz="3600" b="1" spc="50" dirty="0">
              <a:ln w="11430"/>
              <a:solidFill>
                <a:srgbClr val="1B0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87529" y="1772816"/>
            <a:ext cx="8460936" cy="720080"/>
          </a:xfrm>
          <a:prstGeom prst="roundRect">
            <a:avLst/>
          </a:prstGeom>
          <a:solidFill>
            <a:srgbClr val="1B00C0">
              <a:alpha val="85000"/>
            </a:srgbClr>
          </a:solidFill>
          <a:ln>
            <a:solidFill>
              <a:srgbClr val="1B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Основание: </a:t>
            </a:r>
            <a:r>
              <a:rPr lang="en-US" sz="2000" b="1" dirty="0"/>
              <a:t>q = </a:t>
            </a:r>
            <a:r>
              <a:rPr lang="ru-RU" sz="2000" b="1" dirty="0" smtClean="0"/>
              <a:t>16</a:t>
            </a:r>
            <a:endParaRPr lang="ru-RU" sz="20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-10630" y="0"/>
            <a:ext cx="9153849" cy="908721"/>
            <a:chOff x="-10630" y="0"/>
            <a:chExt cx="9153849" cy="908721"/>
          </a:xfrm>
        </p:grpSpPr>
        <p:pic>
          <p:nvPicPr>
            <p:cNvPr id="205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0" y="5949279"/>
            <a:ext cx="9153849" cy="908721"/>
            <a:chOff x="-10630" y="0"/>
            <a:chExt cx="9153849" cy="908721"/>
          </a:xfrm>
        </p:grpSpPr>
        <p:pic>
          <p:nvPicPr>
            <p:cNvPr id="59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78511" y="2765183"/>
            <a:ext cx="1485178" cy="43204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noAutofit/>
          </a:bodyPr>
          <a:lstStyle/>
          <a:p>
            <a:r>
              <a:rPr lang="ru-RU" sz="2000" b="1" i="1" dirty="0" smtClean="0">
                <a:solidFill>
                  <a:srgbClr val="1B00C0"/>
                </a:solidFill>
              </a:rPr>
              <a:t>Алфавит:</a:t>
            </a:r>
            <a:endParaRPr lang="ru-RU" sz="2000" b="1" i="1" dirty="0">
              <a:solidFill>
                <a:srgbClr val="1B0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149080"/>
            <a:ext cx="6264696" cy="12961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ru-RU" sz="2000" dirty="0"/>
              <a:t>Число в восьмеричной системе </a:t>
            </a:r>
            <a:r>
              <a:rPr lang="ru-RU" sz="2000" dirty="0" smtClean="0"/>
              <a:t>счисления</a:t>
            </a:r>
            <a:endParaRPr lang="en-US" sz="2000" dirty="0" smtClean="0"/>
          </a:p>
          <a:p>
            <a:pPr algn="ctr"/>
            <a:r>
              <a:rPr lang="ru-RU" sz="2000" dirty="0" smtClean="0"/>
              <a:t>записывается </a:t>
            </a:r>
            <a:r>
              <a:rPr lang="ru-RU" sz="2000" dirty="0"/>
              <a:t>в виде </a:t>
            </a:r>
            <a:r>
              <a:rPr lang="ru-RU" sz="2000" dirty="0" smtClean="0"/>
              <a:t>суммы </a:t>
            </a:r>
            <a:r>
              <a:rPr lang="ru-RU" sz="2000" dirty="0"/>
              <a:t>числового ряда степеней </a:t>
            </a:r>
            <a:endParaRPr lang="en-US" sz="2000" dirty="0" smtClean="0"/>
          </a:p>
          <a:p>
            <a:pPr algn="ctr"/>
            <a:r>
              <a:rPr lang="ru-RU" sz="2000" dirty="0" smtClean="0"/>
              <a:t>(</a:t>
            </a:r>
            <a:r>
              <a:rPr lang="ru-RU" sz="2000" dirty="0"/>
              <a:t>в данном случае 16), </a:t>
            </a:r>
            <a:r>
              <a:rPr lang="ru-RU" sz="2000" dirty="0" smtClean="0"/>
              <a:t>в </a:t>
            </a:r>
            <a:r>
              <a:rPr lang="ru-RU" sz="2000" dirty="0"/>
              <a:t>качестве </a:t>
            </a:r>
            <a:r>
              <a:rPr lang="en-US" sz="2000" dirty="0"/>
              <a:t> </a:t>
            </a:r>
            <a:r>
              <a:rPr lang="ru-RU" sz="2000" dirty="0" smtClean="0"/>
              <a:t>коэффициентов</a:t>
            </a:r>
            <a:endParaRPr lang="en-US" sz="2000" dirty="0" smtClean="0"/>
          </a:p>
          <a:p>
            <a:pPr algn="ctr"/>
            <a:r>
              <a:rPr lang="ru-RU" sz="2000" dirty="0" smtClean="0"/>
              <a:t>которых </a:t>
            </a:r>
            <a:r>
              <a:rPr lang="ru-RU" sz="2000" dirty="0"/>
              <a:t>выступают </a:t>
            </a:r>
            <a:r>
              <a:rPr lang="ru-RU" sz="2000" dirty="0" smtClean="0"/>
              <a:t>цифры </a:t>
            </a:r>
            <a:r>
              <a:rPr lang="ru-RU" sz="2000" dirty="0"/>
              <a:t>данного числа.</a:t>
            </a:r>
          </a:p>
          <a:p>
            <a:pPr algn="ctr"/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80720085"/>
              </p:ext>
            </p:extLst>
          </p:nvPr>
        </p:nvGraphicFramePr>
        <p:xfrm>
          <a:off x="2062163" y="2708921"/>
          <a:ext cx="5792787" cy="1224135"/>
        </p:xfrm>
        <a:graphic>
          <a:graphicData uri="http://schemas.openxmlformats.org/presentationml/2006/ole">
            <p:oleObj spid="_x0000_s1041" name="CorelDRAW" r:id="rId4" imgW="6795720" imgH="1422720" progId="">
              <p:embed/>
            </p:oleObj>
          </a:graphicData>
        </a:graphic>
      </p:graphicFrame>
      <p:pic>
        <p:nvPicPr>
          <p:cNvPr id="1027" name="Picture 3" descr="C:\Documents and Settings\Admin\Рабочий стол\0Uf-zUKvsFg.jpg"/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99750"/>
                    </a14:imgEffect>
                    <a14:imgEffect>
                      <a14:colorTemperature colorTemp="507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18"/>
          <a:stretch/>
        </p:blipFill>
        <p:spPr bwMode="auto">
          <a:xfrm>
            <a:off x="6588224" y="4063425"/>
            <a:ext cx="1860571" cy="166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5721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81893" y="982469"/>
            <a:ext cx="7780271" cy="646331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Развернутая форма </a:t>
            </a:r>
            <a:r>
              <a:rPr lang="ru-RU" sz="3600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записи числа </a:t>
            </a:r>
            <a:r>
              <a:rPr lang="en-US" sz="3600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3600" b="1" spc="50" baseline="-2500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</a:t>
            </a:r>
            <a:endParaRPr lang="ru-RU" sz="3600" b="1" spc="50" baseline="-25000" dirty="0">
              <a:ln w="11430"/>
              <a:solidFill>
                <a:srgbClr val="1B0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87529" y="1772816"/>
            <a:ext cx="8460936" cy="864096"/>
          </a:xfrm>
          <a:prstGeom prst="roundRect">
            <a:avLst/>
          </a:prstGeom>
          <a:solidFill>
            <a:srgbClr val="1B00C0">
              <a:alpha val="85000"/>
            </a:srgbClr>
          </a:solidFill>
          <a:ln>
            <a:solidFill>
              <a:srgbClr val="1B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развёрнутой форме запись числа </a:t>
            </a:r>
            <a:r>
              <a:rPr lang="en-US" sz="2000" b="1" dirty="0" smtClean="0"/>
              <a:t>A</a:t>
            </a:r>
            <a:r>
              <a:rPr lang="en-US" sz="2000" b="1" baseline="-25000" dirty="0" smtClean="0"/>
              <a:t>16</a:t>
            </a:r>
            <a:r>
              <a:rPr lang="ru-RU" sz="2000" dirty="0" smtClean="0"/>
              <a:t>, </a:t>
            </a:r>
            <a:r>
              <a:rPr lang="ru-RU" sz="2000" dirty="0"/>
              <a:t>которое содержит</a:t>
            </a:r>
            <a:r>
              <a:rPr lang="ru-RU" sz="2000" b="1" dirty="0"/>
              <a:t> </a:t>
            </a:r>
            <a:r>
              <a:rPr lang="en-US" sz="2000" b="1" dirty="0"/>
              <a:t>n</a:t>
            </a:r>
            <a:r>
              <a:rPr lang="ru-RU" sz="2000" dirty="0"/>
              <a:t> целых разрядов числа и</a:t>
            </a:r>
            <a:r>
              <a:rPr lang="ru-RU" sz="2000" b="1" dirty="0"/>
              <a:t> </a:t>
            </a:r>
            <a:r>
              <a:rPr lang="en-US" sz="2000" b="1" dirty="0"/>
              <a:t>m</a:t>
            </a:r>
            <a:r>
              <a:rPr lang="ru-RU" sz="2000" dirty="0"/>
              <a:t> дробных разрядов числа, имеет следующий вид: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-10630" y="0"/>
            <a:ext cx="9153849" cy="908721"/>
            <a:chOff x="-10630" y="0"/>
            <a:chExt cx="9153849" cy="908721"/>
          </a:xfrm>
        </p:grpSpPr>
        <p:pic>
          <p:nvPicPr>
            <p:cNvPr id="205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0" y="5949279"/>
            <a:ext cx="9153849" cy="908721"/>
            <a:chOff x="-10630" y="0"/>
            <a:chExt cx="9153849" cy="908721"/>
          </a:xfrm>
        </p:grpSpPr>
        <p:pic>
          <p:nvPicPr>
            <p:cNvPr id="59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134057" y="2882774"/>
                <a:ext cx="8902439" cy="906266"/>
              </a:xfrm>
              <a:prstGeom prst="rect">
                <a:avLst/>
              </a:prstGeom>
              <a:solidFill>
                <a:srgbClr val="1B00C0">
                  <a:alpha val="25000"/>
                </a:srgbClr>
              </a:solidFill>
              <a:ln>
                <a:solidFill>
                  <a:srgbClr val="1B00C0"/>
                </a:solidFill>
              </a:ln>
            </p:spPr>
            <p:txBody>
              <a:bodyPr wrap="none" rtlCol="0" anchor="ctr" anchorCtr="1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</a:rPr>
                            <m:t>𝟏𝟔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𝟏𝟔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𝟏𝟔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0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⋯+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en-US" b="1" i="1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𝟏𝟔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  <m:r>
                        <a:rPr lang="en-US" b="1" i="1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𝟏𝟔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</m:sub>
                      </m:sSub>
                      <m:r>
                        <a:rPr lang="en-US" b="1" i="1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𝟏𝟔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57" y="2882774"/>
                <a:ext cx="8902439" cy="906266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  <a:ln>
                <a:solidFill>
                  <a:srgbClr val="1B0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79512" y="4221088"/>
            <a:ext cx="8712968" cy="136815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noAutofit/>
          </a:bodyPr>
          <a:lstStyle/>
          <a:p>
            <a:r>
              <a:rPr lang="ru-RU" sz="2000" b="1" i="1" dirty="0" smtClean="0">
                <a:solidFill>
                  <a:srgbClr val="D000A8"/>
                </a:solidFill>
              </a:rPr>
              <a:t>Например:</a:t>
            </a:r>
            <a:endParaRPr lang="en-US" sz="2000" b="1" i="1" dirty="0" smtClean="0">
              <a:solidFill>
                <a:srgbClr val="D000A8"/>
              </a:solidFill>
            </a:endParaRPr>
          </a:p>
          <a:p>
            <a:r>
              <a:rPr lang="ru-RU" sz="2000" b="1" dirty="0" smtClean="0">
                <a:solidFill>
                  <a:srgbClr val="1B00C0"/>
                </a:solidFill>
              </a:rPr>
              <a:t>3</a:t>
            </a:r>
            <a:r>
              <a:rPr lang="en-US" sz="2000" b="1" dirty="0">
                <a:solidFill>
                  <a:srgbClr val="1B00C0"/>
                </a:solidFill>
              </a:rPr>
              <a:t>CE</a:t>
            </a:r>
            <a:r>
              <a:rPr lang="ru-RU" sz="2000" b="1" baseline="-25000" dirty="0">
                <a:solidFill>
                  <a:srgbClr val="1B00C0"/>
                </a:solidFill>
              </a:rPr>
              <a:t>16</a:t>
            </a:r>
            <a:r>
              <a:rPr lang="ru-RU" sz="2000" b="1" dirty="0">
                <a:solidFill>
                  <a:srgbClr val="1B00C0"/>
                </a:solidFill>
              </a:rPr>
              <a:t> = 3*16</a:t>
            </a:r>
            <a:r>
              <a:rPr lang="ru-RU" sz="2000" b="1" baseline="30000" dirty="0">
                <a:solidFill>
                  <a:srgbClr val="1B00C0"/>
                </a:solidFill>
              </a:rPr>
              <a:t>2</a:t>
            </a:r>
            <a:r>
              <a:rPr lang="ru-RU" sz="2000" b="1" dirty="0">
                <a:solidFill>
                  <a:srgbClr val="1B00C0"/>
                </a:solidFill>
              </a:rPr>
              <a:t> + </a:t>
            </a:r>
            <a:r>
              <a:rPr lang="en-US" sz="2000" b="1" dirty="0" smtClean="0">
                <a:solidFill>
                  <a:srgbClr val="1B00C0"/>
                </a:solidFill>
              </a:rPr>
              <a:t>12</a:t>
            </a:r>
            <a:r>
              <a:rPr lang="ru-RU" sz="2000" b="1" dirty="0" smtClean="0">
                <a:solidFill>
                  <a:srgbClr val="1B00C0"/>
                </a:solidFill>
              </a:rPr>
              <a:t>*16</a:t>
            </a:r>
            <a:r>
              <a:rPr lang="ru-RU" sz="2000" b="1" baseline="30000" dirty="0" smtClean="0">
                <a:solidFill>
                  <a:srgbClr val="1B00C0"/>
                </a:solidFill>
              </a:rPr>
              <a:t>1</a:t>
            </a:r>
            <a:r>
              <a:rPr lang="ru-RU" sz="2000" b="1" dirty="0" smtClean="0">
                <a:solidFill>
                  <a:srgbClr val="1B00C0"/>
                </a:solidFill>
              </a:rPr>
              <a:t> </a:t>
            </a:r>
            <a:r>
              <a:rPr lang="ru-RU" sz="2000" b="1" dirty="0">
                <a:solidFill>
                  <a:srgbClr val="1B00C0"/>
                </a:solidFill>
              </a:rPr>
              <a:t>+ </a:t>
            </a:r>
            <a:r>
              <a:rPr lang="en-US" sz="2000" b="1" dirty="0" smtClean="0">
                <a:solidFill>
                  <a:srgbClr val="1B00C0"/>
                </a:solidFill>
              </a:rPr>
              <a:t>14</a:t>
            </a:r>
            <a:r>
              <a:rPr lang="ru-RU" sz="2000" b="1" dirty="0" smtClean="0">
                <a:solidFill>
                  <a:srgbClr val="1B00C0"/>
                </a:solidFill>
              </a:rPr>
              <a:t>*16</a:t>
            </a:r>
            <a:r>
              <a:rPr lang="ru-RU" sz="2000" b="1" baseline="30000" dirty="0" smtClean="0">
                <a:solidFill>
                  <a:srgbClr val="1B00C0"/>
                </a:solidFill>
              </a:rPr>
              <a:t>0</a:t>
            </a:r>
            <a:endParaRPr lang="ru-RU" sz="2000" dirty="0">
              <a:solidFill>
                <a:srgbClr val="1B00C0"/>
              </a:solidFill>
            </a:endParaRPr>
          </a:p>
          <a:p>
            <a:r>
              <a:rPr lang="ru-RU" sz="2000" b="1" dirty="0">
                <a:solidFill>
                  <a:srgbClr val="1B00C0"/>
                </a:solidFill>
              </a:rPr>
              <a:t>75</a:t>
            </a:r>
            <a:r>
              <a:rPr lang="en-US" sz="2000" b="1" dirty="0">
                <a:solidFill>
                  <a:srgbClr val="1B00C0"/>
                </a:solidFill>
              </a:rPr>
              <a:t>E</a:t>
            </a:r>
            <a:r>
              <a:rPr lang="ru-RU" sz="2000" b="1" baseline="-25000" dirty="0">
                <a:solidFill>
                  <a:srgbClr val="1B00C0"/>
                </a:solidFill>
              </a:rPr>
              <a:t>16</a:t>
            </a:r>
            <a:r>
              <a:rPr lang="ru-RU" sz="2000" b="1" dirty="0">
                <a:solidFill>
                  <a:srgbClr val="1B00C0"/>
                </a:solidFill>
              </a:rPr>
              <a:t> = 7*16</a:t>
            </a:r>
            <a:r>
              <a:rPr lang="ru-RU" sz="2000" b="1" baseline="30000" dirty="0">
                <a:solidFill>
                  <a:srgbClr val="1B00C0"/>
                </a:solidFill>
              </a:rPr>
              <a:t>2</a:t>
            </a:r>
            <a:r>
              <a:rPr lang="ru-RU" sz="2000" b="1" dirty="0">
                <a:solidFill>
                  <a:srgbClr val="1B00C0"/>
                </a:solidFill>
              </a:rPr>
              <a:t> + 5*16</a:t>
            </a:r>
            <a:r>
              <a:rPr lang="ru-RU" sz="2000" b="1" baseline="30000" dirty="0">
                <a:solidFill>
                  <a:srgbClr val="1B00C0"/>
                </a:solidFill>
              </a:rPr>
              <a:t>1</a:t>
            </a:r>
            <a:r>
              <a:rPr lang="ru-RU" sz="2000" b="1" dirty="0">
                <a:solidFill>
                  <a:srgbClr val="1B00C0"/>
                </a:solidFill>
              </a:rPr>
              <a:t> + </a:t>
            </a:r>
            <a:r>
              <a:rPr lang="en-US" sz="2000" b="1" dirty="0" smtClean="0">
                <a:solidFill>
                  <a:srgbClr val="1B00C0"/>
                </a:solidFill>
              </a:rPr>
              <a:t>14</a:t>
            </a:r>
            <a:r>
              <a:rPr lang="ru-RU" sz="2000" b="1" dirty="0" smtClean="0">
                <a:solidFill>
                  <a:srgbClr val="1B00C0"/>
                </a:solidFill>
              </a:rPr>
              <a:t>*16</a:t>
            </a:r>
            <a:r>
              <a:rPr lang="ru-RU" sz="2000" b="1" baseline="30000" dirty="0" smtClean="0">
                <a:solidFill>
                  <a:srgbClr val="1B00C0"/>
                </a:solidFill>
              </a:rPr>
              <a:t>0</a:t>
            </a:r>
            <a:endParaRPr lang="ru-RU" sz="2000" dirty="0">
              <a:solidFill>
                <a:srgbClr val="1B00C0"/>
              </a:solidFill>
            </a:endParaRPr>
          </a:p>
          <a:p>
            <a:r>
              <a:rPr lang="ru-RU" sz="2000" b="1" dirty="0">
                <a:solidFill>
                  <a:srgbClr val="1B00C0"/>
                </a:solidFill>
              </a:rPr>
              <a:t>3</a:t>
            </a:r>
            <a:r>
              <a:rPr lang="en-US" sz="2000" b="1" dirty="0">
                <a:solidFill>
                  <a:srgbClr val="1B00C0"/>
                </a:solidFill>
              </a:rPr>
              <a:t>FC</a:t>
            </a:r>
            <a:r>
              <a:rPr lang="ru-RU" sz="2000" b="1" baseline="-25000" dirty="0">
                <a:solidFill>
                  <a:srgbClr val="1B00C0"/>
                </a:solidFill>
              </a:rPr>
              <a:t>16</a:t>
            </a:r>
            <a:r>
              <a:rPr lang="ru-RU" sz="2000" b="1" dirty="0">
                <a:solidFill>
                  <a:srgbClr val="1B00C0"/>
                </a:solidFill>
              </a:rPr>
              <a:t> = 3*16</a:t>
            </a:r>
            <a:r>
              <a:rPr lang="ru-RU" sz="2000" b="1" baseline="30000" dirty="0">
                <a:solidFill>
                  <a:srgbClr val="1B00C0"/>
                </a:solidFill>
              </a:rPr>
              <a:t>2</a:t>
            </a:r>
            <a:r>
              <a:rPr lang="ru-RU" sz="2000" b="1" dirty="0">
                <a:solidFill>
                  <a:srgbClr val="1B00C0"/>
                </a:solidFill>
              </a:rPr>
              <a:t> + </a:t>
            </a:r>
            <a:r>
              <a:rPr lang="en-US" sz="2000" b="1" dirty="0" smtClean="0">
                <a:solidFill>
                  <a:srgbClr val="1B00C0"/>
                </a:solidFill>
              </a:rPr>
              <a:t>15</a:t>
            </a:r>
            <a:r>
              <a:rPr lang="ru-RU" sz="2000" b="1" dirty="0" smtClean="0">
                <a:solidFill>
                  <a:srgbClr val="1B00C0"/>
                </a:solidFill>
              </a:rPr>
              <a:t>*16</a:t>
            </a:r>
            <a:r>
              <a:rPr lang="ru-RU" sz="2000" b="1" baseline="30000" dirty="0" smtClean="0">
                <a:solidFill>
                  <a:srgbClr val="1B00C0"/>
                </a:solidFill>
              </a:rPr>
              <a:t>1</a:t>
            </a:r>
            <a:r>
              <a:rPr lang="ru-RU" sz="2000" b="1" dirty="0" smtClean="0">
                <a:solidFill>
                  <a:srgbClr val="1B00C0"/>
                </a:solidFill>
              </a:rPr>
              <a:t> </a:t>
            </a:r>
            <a:r>
              <a:rPr lang="ru-RU" sz="2000" b="1" dirty="0">
                <a:solidFill>
                  <a:srgbClr val="1B00C0"/>
                </a:solidFill>
              </a:rPr>
              <a:t>+ </a:t>
            </a:r>
            <a:r>
              <a:rPr lang="en-US" sz="2000" b="1" dirty="0" smtClean="0">
                <a:solidFill>
                  <a:srgbClr val="1B00C0"/>
                </a:solidFill>
              </a:rPr>
              <a:t>12</a:t>
            </a:r>
            <a:r>
              <a:rPr lang="ru-RU" sz="2000" b="1" dirty="0" smtClean="0">
                <a:solidFill>
                  <a:srgbClr val="1B00C0"/>
                </a:solidFill>
              </a:rPr>
              <a:t>*16</a:t>
            </a:r>
            <a:r>
              <a:rPr lang="ru-RU" sz="2000" b="1" baseline="30000" dirty="0" smtClean="0">
                <a:solidFill>
                  <a:srgbClr val="1B00C0"/>
                </a:solidFill>
              </a:rPr>
              <a:t>0</a:t>
            </a:r>
            <a:endParaRPr lang="en-US" sz="2000" b="1" baseline="30000" dirty="0" smtClean="0">
              <a:solidFill>
                <a:srgbClr val="1B00C0"/>
              </a:solidFill>
            </a:endParaRPr>
          </a:p>
          <a:p>
            <a:r>
              <a:rPr lang="en-US" sz="2000" b="1" dirty="0" smtClean="0">
                <a:solidFill>
                  <a:srgbClr val="1B00C0"/>
                </a:solidFill>
              </a:rPr>
              <a:t>A03B</a:t>
            </a:r>
            <a:r>
              <a:rPr lang="ru-RU" sz="2000" b="1" baseline="-25000" dirty="0" smtClean="0">
                <a:solidFill>
                  <a:srgbClr val="1B00C0"/>
                </a:solidFill>
              </a:rPr>
              <a:t>16</a:t>
            </a:r>
            <a:r>
              <a:rPr lang="ru-RU" sz="2000" b="1" dirty="0" smtClean="0">
                <a:solidFill>
                  <a:srgbClr val="1B00C0"/>
                </a:solidFill>
              </a:rPr>
              <a:t> </a:t>
            </a:r>
            <a:r>
              <a:rPr lang="ru-RU" sz="2000" b="1" dirty="0">
                <a:solidFill>
                  <a:srgbClr val="1B00C0"/>
                </a:solidFill>
              </a:rPr>
              <a:t>= </a:t>
            </a:r>
            <a:r>
              <a:rPr lang="en-US" sz="2000" b="1" dirty="0" smtClean="0">
                <a:solidFill>
                  <a:srgbClr val="1B00C0"/>
                </a:solidFill>
              </a:rPr>
              <a:t>10</a:t>
            </a:r>
            <a:r>
              <a:rPr lang="ru-RU" sz="2000" b="1" dirty="0" smtClean="0">
                <a:solidFill>
                  <a:srgbClr val="1B00C0"/>
                </a:solidFill>
              </a:rPr>
              <a:t>*16</a:t>
            </a:r>
            <a:r>
              <a:rPr lang="en-US" sz="2000" b="1" baseline="30000" dirty="0" smtClean="0">
                <a:solidFill>
                  <a:srgbClr val="1B00C0"/>
                </a:solidFill>
              </a:rPr>
              <a:t>3</a:t>
            </a:r>
            <a:r>
              <a:rPr lang="ru-RU" sz="2000" b="1" dirty="0" smtClean="0">
                <a:solidFill>
                  <a:srgbClr val="1B00C0"/>
                </a:solidFill>
              </a:rPr>
              <a:t> </a:t>
            </a:r>
            <a:r>
              <a:rPr lang="ru-RU" sz="2000" b="1" dirty="0">
                <a:solidFill>
                  <a:srgbClr val="1B00C0"/>
                </a:solidFill>
              </a:rPr>
              <a:t>+ </a:t>
            </a:r>
            <a:r>
              <a:rPr lang="en-US" sz="2000" b="1" dirty="0" smtClean="0">
                <a:solidFill>
                  <a:srgbClr val="1B00C0"/>
                </a:solidFill>
              </a:rPr>
              <a:t>0</a:t>
            </a:r>
            <a:r>
              <a:rPr lang="ru-RU" sz="2000" b="1" dirty="0" smtClean="0">
                <a:solidFill>
                  <a:srgbClr val="1B00C0"/>
                </a:solidFill>
              </a:rPr>
              <a:t>*16</a:t>
            </a:r>
            <a:r>
              <a:rPr lang="ru-RU" sz="2000" b="1" baseline="30000" dirty="0" smtClean="0">
                <a:solidFill>
                  <a:srgbClr val="1B00C0"/>
                </a:solidFill>
              </a:rPr>
              <a:t>2</a:t>
            </a:r>
            <a:r>
              <a:rPr lang="ru-RU" sz="2000" b="1" dirty="0" smtClean="0">
                <a:solidFill>
                  <a:srgbClr val="1B00C0"/>
                </a:solidFill>
              </a:rPr>
              <a:t> </a:t>
            </a:r>
            <a:r>
              <a:rPr lang="ru-RU" sz="2000" b="1" dirty="0">
                <a:solidFill>
                  <a:srgbClr val="1B00C0"/>
                </a:solidFill>
              </a:rPr>
              <a:t>+ </a:t>
            </a:r>
            <a:r>
              <a:rPr lang="en-US" sz="2000" b="1" dirty="0" smtClean="0">
                <a:solidFill>
                  <a:srgbClr val="1B00C0"/>
                </a:solidFill>
              </a:rPr>
              <a:t>3</a:t>
            </a:r>
            <a:r>
              <a:rPr lang="ru-RU" sz="2000" b="1" dirty="0" smtClean="0">
                <a:solidFill>
                  <a:srgbClr val="1B00C0"/>
                </a:solidFill>
              </a:rPr>
              <a:t>*16</a:t>
            </a:r>
            <a:r>
              <a:rPr lang="ru-RU" sz="2000" b="1" baseline="30000" dirty="0" smtClean="0">
                <a:solidFill>
                  <a:srgbClr val="1B00C0"/>
                </a:solidFill>
              </a:rPr>
              <a:t>1</a:t>
            </a:r>
            <a:r>
              <a:rPr lang="ru-RU" sz="2000" b="1" dirty="0" smtClean="0">
                <a:solidFill>
                  <a:srgbClr val="1B00C0"/>
                </a:solidFill>
              </a:rPr>
              <a:t> </a:t>
            </a:r>
            <a:r>
              <a:rPr lang="ru-RU" sz="2000" b="1" dirty="0">
                <a:solidFill>
                  <a:srgbClr val="1B00C0"/>
                </a:solidFill>
              </a:rPr>
              <a:t>+ </a:t>
            </a:r>
            <a:r>
              <a:rPr lang="en-US" sz="2000" b="1" dirty="0" smtClean="0">
                <a:solidFill>
                  <a:srgbClr val="1B00C0"/>
                </a:solidFill>
              </a:rPr>
              <a:t>11</a:t>
            </a:r>
            <a:r>
              <a:rPr lang="ru-RU" sz="2000" b="1" dirty="0" smtClean="0">
                <a:solidFill>
                  <a:srgbClr val="1B00C0"/>
                </a:solidFill>
              </a:rPr>
              <a:t>*16</a:t>
            </a:r>
            <a:r>
              <a:rPr lang="ru-RU" sz="2000" b="1" baseline="30000" dirty="0" smtClean="0">
                <a:solidFill>
                  <a:srgbClr val="1B00C0"/>
                </a:solidFill>
              </a:rPr>
              <a:t>0</a:t>
            </a:r>
            <a:endParaRPr lang="en-US" sz="2000" b="1" baseline="30000" dirty="0">
              <a:solidFill>
                <a:srgbClr val="1B00C0"/>
              </a:solidFill>
            </a:endParaRPr>
          </a:p>
          <a:p>
            <a:endParaRPr lang="ru-RU" sz="2000" b="1" i="1" dirty="0" smtClean="0">
              <a:solidFill>
                <a:srgbClr val="D000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31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00266" y="982469"/>
            <a:ext cx="8147646" cy="830997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solidFill>
                  <a:srgbClr val="1B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Перевод целых чисел из десятичной системы </a:t>
            </a:r>
            <a:r>
              <a:rPr lang="ru-RU" sz="2400" b="1" dirty="0" smtClean="0">
                <a:solidFill>
                  <a:srgbClr val="1B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счисления </a:t>
            </a:r>
            <a:endParaRPr lang="en-US" sz="2400" b="1" dirty="0" smtClean="0">
              <a:solidFill>
                <a:srgbClr val="1B0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1B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solidFill>
                  <a:srgbClr val="1B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двоичную, восьмеричную и шестнадцатеричную</a:t>
            </a:r>
            <a:endParaRPr lang="ru-RU" sz="2400" b="1" spc="50" dirty="0">
              <a:ln w="11430"/>
              <a:solidFill>
                <a:srgbClr val="1B0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87529" y="1916832"/>
            <a:ext cx="8460936" cy="720080"/>
          </a:xfrm>
          <a:prstGeom prst="roundRect">
            <a:avLst/>
          </a:prstGeom>
          <a:solidFill>
            <a:srgbClr val="1B00C0">
              <a:alpha val="85000"/>
            </a:srgbClr>
          </a:solidFill>
          <a:ln>
            <a:solidFill>
              <a:srgbClr val="1B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Алгоритм перевода целых десятичных чисел в двоичную, восьмеричную и шестнадцатеричную системы счисления следующий: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-10630" y="0"/>
            <a:ext cx="9153849" cy="908721"/>
            <a:chOff x="-10630" y="0"/>
            <a:chExt cx="9153849" cy="908721"/>
          </a:xfrm>
        </p:grpSpPr>
        <p:pic>
          <p:nvPicPr>
            <p:cNvPr id="205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0" y="5949279"/>
            <a:ext cx="9153849" cy="908721"/>
            <a:chOff x="-10630" y="0"/>
            <a:chExt cx="9153849" cy="908721"/>
          </a:xfrm>
        </p:grpSpPr>
        <p:pic>
          <p:nvPicPr>
            <p:cNvPr id="59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87528" y="2852936"/>
            <a:ext cx="5868648" cy="23762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Последовательно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выполнять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деление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исходного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десятичного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числа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получаемых целых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частных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основании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(на 2, 8, 16)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тех пор,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 не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получим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частное,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равное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нулю.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Получить искомое двоичное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восьмеричное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шестнадцатеричное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чего записать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полученные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остатки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обратной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последовательность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4" name="Picture 2" descr="C:\Documents and Settings\Admin\Рабочий стол\45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7" y="2852936"/>
            <a:ext cx="367185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5721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8492" y="1036920"/>
            <a:ext cx="9085357" cy="461665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solidFill>
                  <a:srgbClr val="1B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Перевод чисел из двоичной </a:t>
            </a:r>
            <a:r>
              <a:rPr lang="ru-RU" sz="2400" b="1" dirty="0" smtClean="0">
                <a:solidFill>
                  <a:srgbClr val="1B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2400" b="1" dirty="0">
                <a:solidFill>
                  <a:srgbClr val="1B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счисления </a:t>
            </a:r>
            <a:r>
              <a:rPr lang="ru-RU" sz="2400" b="1" dirty="0" smtClean="0">
                <a:solidFill>
                  <a:srgbClr val="1B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1B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восьмеричную</a:t>
            </a:r>
            <a:endParaRPr lang="ru-RU" sz="2400" b="1" spc="50" dirty="0">
              <a:ln w="11430"/>
              <a:solidFill>
                <a:srgbClr val="1B0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63349" y="1628800"/>
            <a:ext cx="8604951" cy="1512168"/>
          </a:xfrm>
          <a:prstGeom prst="roundRect">
            <a:avLst/>
          </a:prstGeom>
          <a:solidFill>
            <a:srgbClr val="1B00C0">
              <a:alpha val="85000"/>
            </a:srgbClr>
          </a:solidFill>
          <a:ln>
            <a:solidFill>
              <a:srgbClr val="1B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перевода из двоичной системы счисления в восьмеричную необходимо разбить число на группы по три цифры (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триады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), справа на лево, если в последней левой группе окажется меньше чем три разряда, то необходимо её дополнить слева нулями.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-10630" y="0"/>
            <a:ext cx="9153849" cy="908721"/>
            <a:chOff x="-10630" y="0"/>
            <a:chExt cx="9153849" cy="908721"/>
          </a:xfrm>
        </p:grpSpPr>
        <p:pic>
          <p:nvPicPr>
            <p:cNvPr id="205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0" y="5949279"/>
            <a:ext cx="9153849" cy="908721"/>
            <a:chOff x="-10630" y="0"/>
            <a:chExt cx="9153849" cy="908721"/>
          </a:xfrm>
        </p:grpSpPr>
        <p:pic>
          <p:nvPicPr>
            <p:cNvPr id="59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4880202"/>
                  </p:ext>
                </p:extLst>
              </p:nvPr>
            </p:nvGraphicFramePr>
            <p:xfrm>
              <a:off x="263349" y="3348619"/>
              <a:ext cx="8604948" cy="116050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43992"/>
                    <a:gridCol w="780760"/>
                    <a:gridCol w="882178"/>
                    <a:gridCol w="882178"/>
                    <a:gridCol w="883168"/>
                    <a:gridCol w="883168"/>
                    <a:gridCol w="883168"/>
                    <a:gridCol w="883168"/>
                    <a:gridCol w="883168"/>
                  </a:tblGrid>
                  <a:tr h="57606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ru-RU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000" dirty="0">
                            <a:solidFill>
                              <a:srgbClr val="FFFF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3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5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6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7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</a:tr>
                  <a:tr h="58443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ru-RU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000" dirty="0">
                            <a:solidFill>
                              <a:srgbClr val="FFFF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ru-RU" sz="16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000</a:t>
                          </a:r>
                          <a:endParaRPr lang="ru-RU" sz="16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ru-RU" sz="16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001</a:t>
                          </a:r>
                          <a:endParaRPr lang="ru-RU" sz="16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ru-RU" sz="16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010</a:t>
                          </a:r>
                          <a:endParaRPr lang="ru-RU" sz="16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011</a:t>
                          </a:r>
                          <a:endParaRPr lang="ru-RU" sz="16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100</a:t>
                          </a:r>
                          <a:endParaRPr lang="ru-RU" sz="16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ru-RU" sz="16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101</a:t>
                          </a:r>
                          <a:endParaRPr lang="ru-RU" sz="16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ru-RU" sz="16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110</a:t>
                          </a:r>
                          <a:endParaRPr lang="ru-RU" sz="16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ru-RU" sz="16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111</a:t>
                          </a:r>
                          <a:endParaRPr lang="ru-RU" sz="16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964880202"/>
                  </p:ext>
                </p:extLst>
              </p:nvPr>
            </p:nvGraphicFramePr>
            <p:xfrm>
              <a:off x="263349" y="3348619"/>
              <a:ext cx="8604948" cy="116050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43992"/>
                    <a:gridCol w="780760"/>
                    <a:gridCol w="882178"/>
                    <a:gridCol w="882178"/>
                    <a:gridCol w="883168"/>
                    <a:gridCol w="883168"/>
                    <a:gridCol w="883168"/>
                    <a:gridCol w="883168"/>
                    <a:gridCol w="883168"/>
                  </a:tblGrid>
                  <a:tr h="5760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r="-422963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3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5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6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7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</a:tr>
                  <a:tr h="58443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t="-98958" r="-42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ru-RU" sz="16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000</a:t>
                          </a:r>
                          <a:endParaRPr lang="ru-RU" sz="16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ru-RU" sz="16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001</a:t>
                          </a:r>
                          <a:endParaRPr lang="ru-RU" sz="16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ru-RU" sz="16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010</a:t>
                          </a:r>
                          <a:endParaRPr lang="ru-RU" sz="16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011</a:t>
                          </a:r>
                          <a:endParaRPr lang="ru-RU" sz="16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100</a:t>
                          </a:r>
                          <a:endParaRPr lang="ru-RU" sz="16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ru-RU" sz="16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101</a:t>
                          </a:r>
                          <a:endParaRPr lang="ru-RU" sz="16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ru-RU" sz="16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110</a:t>
                          </a:r>
                          <a:endParaRPr lang="ru-RU" sz="16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ru-RU" sz="16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a:t>111</a:t>
                          </a:r>
                          <a:endParaRPr lang="ru-RU" sz="16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2483768" y="4553833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000A8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</a:p>
          <a:p>
            <a:pPr algn="ctr"/>
            <a:r>
              <a:rPr lang="ru-RU" sz="2000" b="1" dirty="0" smtClean="0">
                <a:solidFill>
                  <a:srgbClr val="1B00C0"/>
                </a:solidFill>
                <a:latin typeface="Times New Roman" pitchFamily="18" charset="0"/>
                <a:cs typeface="Times New Roman" pitchFamily="18" charset="0"/>
              </a:rPr>
              <a:t>101001</a:t>
            </a:r>
            <a:r>
              <a:rPr lang="ru-RU" sz="2000" b="1" baseline="-25000" dirty="0" smtClean="0">
                <a:solidFill>
                  <a:srgbClr val="1B0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1B0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rgbClr val="1B00C0"/>
                </a:solidFill>
                <a:latin typeface="Times New Roman" pitchFamily="18" charset="0"/>
                <a:cs typeface="Times New Roman" pitchFamily="18" charset="0"/>
              </a:rPr>
              <a:t>= 51</a:t>
            </a:r>
            <a:r>
              <a:rPr lang="ru-RU" sz="2000" b="1" baseline="-25000" dirty="0">
                <a:solidFill>
                  <a:srgbClr val="1B0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000" dirty="0">
              <a:solidFill>
                <a:srgbClr val="1B0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1B00C0"/>
                </a:solidFill>
                <a:latin typeface="Times New Roman" pitchFamily="18" charset="0"/>
                <a:cs typeface="Times New Roman" pitchFamily="18" charset="0"/>
              </a:rPr>
              <a:t>110101</a:t>
            </a:r>
            <a:r>
              <a:rPr lang="ru-RU" sz="2000" b="1" baseline="-25000" dirty="0">
                <a:solidFill>
                  <a:srgbClr val="1B0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solidFill>
                  <a:srgbClr val="1B00C0"/>
                </a:solidFill>
                <a:latin typeface="Times New Roman" pitchFamily="18" charset="0"/>
                <a:cs typeface="Times New Roman" pitchFamily="18" charset="0"/>
              </a:rPr>
              <a:t> = 65</a:t>
            </a:r>
            <a:r>
              <a:rPr lang="ru-RU" sz="2000" b="1" baseline="-25000" dirty="0">
                <a:solidFill>
                  <a:srgbClr val="1B0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000" dirty="0">
              <a:solidFill>
                <a:srgbClr val="1B0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1B00C0"/>
                </a:solidFill>
                <a:latin typeface="Times New Roman" pitchFamily="18" charset="0"/>
                <a:cs typeface="Times New Roman" pitchFamily="18" charset="0"/>
              </a:rPr>
              <a:t>1001011,011</a:t>
            </a:r>
            <a:r>
              <a:rPr lang="ru-RU" sz="2000" b="1" baseline="-25000" dirty="0">
                <a:solidFill>
                  <a:srgbClr val="1B0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solidFill>
                  <a:srgbClr val="1B00C0"/>
                </a:solidFill>
                <a:latin typeface="Times New Roman" pitchFamily="18" charset="0"/>
                <a:cs typeface="Times New Roman" pitchFamily="18" charset="0"/>
              </a:rPr>
              <a:t> = 113,3</a:t>
            </a:r>
            <a:r>
              <a:rPr lang="ru-RU" sz="2000" b="1" baseline="-25000" dirty="0">
                <a:solidFill>
                  <a:srgbClr val="1B0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000" dirty="0">
              <a:solidFill>
                <a:srgbClr val="1B0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721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4514" y="982469"/>
            <a:ext cx="9153083" cy="430887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solidFill>
                  <a:srgbClr val="1B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Перевод чисел из двоичной </a:t>
            </a:r>
            <a:r>
              <a:rPr lang="ru-RU" sz="2200" b="1" dirty="0" smtClean="0">
                <a:solidFill>
                  <a:srgbClr val="1B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2200" b="1" dirty="0">
                <a:solidFill>
                  <a:srgbClr val="1B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счисления в шестнадцатеричную</a:t>
            </a:r>
            <a:endParaRPr lang="ru-RU" sz="2200" b="1" spc="50" dirty="0">
              <a:ln w="11430"/>
              <a:solidFill>
                <a:srgbClr val="1B0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87529" y="1556792"/>
            <a:ext cx="8460936" cy="1440160"/>
          </a:xfrm>
          <a:prstGeom prst="roundRect">
            <a:avLst/>
          </a:prstGeom>
          <a:solidFill>
            <a:srgbClr val="1B00C0">
              <a:alpha val="85000"/>
            </a:srgbClr>
          </a:solidFill>
          <a:ln>
            <a:solidFill>
              <a:srgbClr val="1B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перевода целого двоичного числа в шестнадцатеричное его нужно разбить на группы по четыре цифры (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тетрады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), начиная справа; если в последней левой группе окажется меньше разрядов, надо дополнить её слева нулями.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-10630" y="0"/>
            <a:ext cx="9153849" cy="908721"/>
            <a:chOff x="-10630" y="0"/>
            <a:chExt cx="9153849" cy="908721"/>
          </a:xfrm>
        </p:grpSpPr>
        <p:pic>
          <p:nvPicPr>
            <p:cNvPr id="205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0" y="5949279"/>
            <a:ext cx="9153849" cy="908721"/>
            <a:chOff x="-10630" y="0"/>
            <a:chExt cx="9153849" cy="908721"/>
          </a:xfrm>
        </p:grpSpPr>
        <p:pic>
          <p:nvPicPr>
            <p:cNvPr id="59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8243539"/>
                  </p:ext>
                </p:extLst>
              </p:nvPr>
            </p:nvGraphicFramePr>
            <p:xfrm>
              <a:off x="287530" y="3212976"/>
              <a:ext cx="8460936" cy="14401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17041"/>
                    <a:gridCol w="485624"/>
                    <a:gridCol w="485624"/>
                    <a:gridCol w="485624"/>
                    <a:gridCol w="485624"/>
                    <a:gridCol w="427691"/>
                    <a:gridCol w="449170"/>
                    <a:gridCol w="453922"/>
                    <a:gridCol w="485624"/>
                    <a:gridCol w="485624"/>
                    <a:gridCol w="485624"/>
                    <a:gridCol w="485624"/>
                    <a:gridCol w="485624"/>
                    <a:gridCol w="485624"/>
                    <a:gridCol w="485624"/>
                    <a:gridCol w="485624"/>
                    <a:gridCol w="485624"/>
                  </a:tblGrid>
                  <a:tr h="864096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𝟏𝟔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000" dirty="0">
                            <a:solidFill>
                              <a:srgbClr val="FFFF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3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4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5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7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8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9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A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C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D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E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F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ru-RU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000" dirty="0">
                            <a:solidFill>
                              <a:srgbClr val="FFFF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0000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0001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0010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0011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0100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0101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0110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0111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1000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1001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1010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1011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1100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1101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1110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1111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898243539"/>
                  </p:ext>
                </p:extLst>
              </p:nvPr>
            </p:nvGraphicFramePr>
            <p:xfrm>
              <a:off x="287530" y="3212976"/>
              <a:ext cx="8460936" cy="14401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17041"/>
                    <a:gridCol w="485624"/>
                    <a:gridCol w="485624"/>
                    <a:gridCol w="485624"/>
                    <a:gridCol w="485624"/>
                    <a:gridCol w="427691"/>
                    <a:gridCol w="449170"/>
                    <a:gridCol w="453922"/>
                    <a:gridCol w="485624"/>
                    <a:gridCol w="485624"/>
                    <a:gridCol w="485624"/>
                    <a:gridCol w="485624"/>
                    <a:gridCol w="485624"/>
                    <a:gridCol w="485624"/>
                    <a:gridCol w="485624"/>
                    <a:gridCol w="485624"/>
                    <a:gridCol w="485624"/>
                  </a:tblGrid>
                  <a:tr h="86409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r="-937313" b="-66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3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4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5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7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8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ru-RU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9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A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C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D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E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F</a:t>
                          </a:r>
                          <a:endParaRPr lang="ru-RU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t="-151064" r="-937313" b="-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0000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0001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0010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0011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0100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0101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0110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0111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1000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1001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1010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1011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1100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1101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1110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r>
                            <a:rPr lang="en-US" sz="1100" b="1" dirty="0" smtClean="0">
                              <a:solidFill>
                                <a:srgbClr val="1B0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1111</a:t>
                          </a:r>
                          <a:endParaRPr lang="ru-RU" sz="1100" b="1" dirty="0">
                            <a:solidFill>
                              <a:srgbClr val="1B0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2345066" y="4797152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D000A8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  <a:endParaRPr lang="ru-RU" sz="2000" dirty="0">
              <a:solidFill>
                <a:srgbClr val="D000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1B00C0"/>
                </a:solidFill>
              </a:rPr>
              <a:t>101001</a:t>
            </a:r>
            <a:r>
              <a:rPr lang="ru-RU" b="1" baseline="-25000" dirty="0">
                <a:solidFill>
                  <a:srgbClr val="1B00C0"/>
                </a:solidFill>
              </a:rPr>
              <a:t>2</a:t>
            </a:r>
            <a:r>
              <a:rPr lang="ru-RU" b="1" dirty="0">
                <a:solidFill>
                  <a:srgbClr val="1B00C0"/>
                </a:solidFill>
              </a:rPr>
              <a:t> = 29</a:t>
            </a:r>
            <a:r>
              <a:rPr lang="ru-RU" b="1" baseline="-25000" dirty="0">
                <a:solidFill>
                  <a:srgbClr val="1B00C0"/>
                </a:solidFill>
              </a:rPr>
              <a:t>16</a:t>
            </a:r>
            <a:endParaRPr lang="ru-RU" dirty="0">
              <a:solidFill>
                <a:srgbClr val="1B00C0"/>
              </a:solidFill>
            </a:endParaRPr>
          </a:p>
          <a:p>
            <a:pPr algn="ctr"/>
            <a:r>
              <a:rPr lang="ru-RU" b="1" dirty="0">
                <a:solidFill>
                  <a:srgbClr val="1B00C0"/>
                </a:solidFill>
              </a:rPr>
              <a:t>1111010101,11</a:t>
            </a:r>
            <a:r>
              <a:rPr lang="ru-RU" b="1" baseline="-25000" dirty="0">
                <a:solidFill>
                  <a:srgbClr val="1B00C0"/>
                </a:solidFill>
              </a:rPr>
              <a:t>2</a:t>
            </a:r>
            <a:r>
              <a:rPr lang="ru-RU" b="1" dirty="0">
                <a:solidFill>
                  <a:srgbClr val="1B00C0"/>
                </a:solidFill>
              </a:rPr>
              <a:t> = 3</a:t>
            </a:r>
            <a:r>
              <a:rPr lang="en-US" b="1" dirty="0">
                <a:solidFill>
                  <a:srgbClr val="1B00C0"/>
                </a:solidFill>
              </a:rPr>
              <a:t>D5,C</a:t>
            </a:r>
            <a:r>
              <a:rPr lang="en-US" b="1" baseline="-25000" dirty="0">
                <a:solidFill>
                  <a:srgbClr val="1B00C0"/>
                </a:solidFill>
              </a:rPr>
              <a:t>16</a:t>
            </a:r>
            <a:endParaRPr lang="ru-RU" dirty="0">
              <a:solidFill>
                <a:srgbClr val="1B0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53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955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6" y="116632"/>
            <a:ext cx="8928992" cy="663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107505" y="116632"/>
            <a:ext cx="8928992" cy="6630861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solidFill>
              <a:srgbClr val="1B00C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algn="ctr">
              <a:lnSpc>
                <a:spcPts val="2700"/>
              </a:lnSpc>
            </a:pPr>
            <a:endParaRPr lang="ru-RU" dirty="0">
              <a:solidFill>
                <a:srgbClr val="0070C0"/>
              </a:solidFill>
              <a:effectLst/>
              <a:latin typeface="Century Gothic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21259" y="3507133"/>
            <a:ext cx="9165259" cy="311282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2400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Презентация к уроку на тему:</a:t>
            </a:r>
            <a:br>
              <a:rPr lang="ru-RU" sz="2400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«Кодирование числовой информации.</a:t>
            </a:r>
            <a:br>
              <a:rPr lang="ru-RU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Системы счисления»</a:t>
            </a:r>
            <a:endParaRPr lang="ru-RU" b="1" spc="50" dirty="0">
              <a:ln w="11430"/>
              <a:solidFill>
                <a:srgbClr val="1B0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7" name="Picture 3" descr="C:\Documents and Settings\Admin\Рабочий стол\0_1055c6_e5f335dd_X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0040"/>
            <a:ext cx="494310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905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997038" y="980728"/>
            <a:ext cx="5311266" cy="584775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dirty="0">
                <a:solidFill>
                  <a:srgbClr val="1B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Самостоятельная </a:t>
            </a:r>
            <a:r>
              <a:rPr lang="ru-RU" sz="3200" b="1" dirty="0" smtClean="0">
                <a:solidFill>
                  <a:srgbClr val="1B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работа</a:t>
            </a:r>
            <a:endParaRPr lang="ru-RU" sz="3200" dirty="0">
              <a:solidFill>
                <a:srgbClr val="1B0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7504" y="1700808"/>
            <a:ext cx="8856984" cy="4032448"/>
          </a:xfrm>
          <a:prstGeom prst="roundRect">
            <a:avLst/>
          </a:prstGeom>
          <a:solidFill>
            <a:srgbClr val="1B00C0">
              <a:alpha val="85000"/>
            </a:srgbClr>
          </a:solidFill>
          <a:ln>
            <a:solidFill>
              <a:srgbClr val="1B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Как представлено число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двоичной системе счисления?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а) 10110011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б) 11001011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в) 10101011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г) 10100111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Дано число х=24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Какое из чисел у, записанных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двоичной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системе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удовлетворяет условию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а) 10001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б)10100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в) 10010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г) 11000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Сколько единиц в двоичной записи числа 56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а)  1         б) 2        в)  3        г)  4    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Чему равна сумма чисел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 х = 100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= 15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а) 115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б) 1110001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в) 23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г) 111000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 Вычислите сумму чисел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= 417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запишите в восьмеричной системе счисления.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6. Чему равна разность чисел  753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411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записанная в восьмеричной системе счисления?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7. В системе счисления с некоторым основанием десятичное число 10 записывается в виде 101. Укажите это основание.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8. Укажите через запятую в порядке возрастания все основания систем счисления, в которых запись числа 12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оканчивается на 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-10630" y="0"/>
            <a:ext cx="9153849" cy="908721"/>
            <a:chOff x="-10630" y="0"/>
            <a:chExt cx="9153849" cy="908721"/>
          </a:xfrm>
        </p:grpSpPr>
        <p:pic>
          <p:nvPicPr>
            <p:cNvPr id="205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0" y="5949279"/>
            <a:ext cx="9153849" cy="908721"/>
            <a:chOff x="-10630" y="0"/>
            <a:chExt cx="9153849" cy="908721"/>
          </a:xfrm>
        </p:grpSpPr>
        <p:pic>
          <p:nvPicPr>
            <p:cNvPr id="59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C:\Documents and Settings\Admin\Рабочий стол\18988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21370"/>
            <a:ext cx="1944216" cy="2471726"/>
          </a:xfrm>
          <a:prstGeom prst="rect">
            <a:avLst/>
          </a:prstGeom>
          <a:noFill/>
          <a:ln w="19050">
            <a:solidFill>
              <a:schemeClr val="bg1"/>
            </a:solidFill>
          </a:ln>
          <a:scene3d>
            <a:camera prst="orthographicFront">
              <a:rot lat="21299999" lon="21599992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353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2365686" y="982469"/>
            <a:ext cx="4412683" cy="646331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solidFill>
                  <a:srgbClr val="1B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</a:t>
            </a:r>
            <a:r>
              <a:rPr lang="ru-RU" sz="3600" b="1" dirty="0" smtClean="0">
                <a:solidFill>
                  <a:srgbClr val="1B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задание</a:t>
            </a:r>
            <a:endParaRPr lang="ru-RU" sz="3600" b="1" spc="50" dirty="0">
              <a:ln w="11430"/>
              <a:solidFill>
                <a:srgbClr val="1B0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79512" y="1772816"/>
            <a:ext cx="8712968" cy="4032448"/>
          </a:xfrm>
          <a:prstGeom prst="roundRect">
            <a:avLst/>
          </a:prstGeom>
          <a:solidFill>
            <a:srgbClr val="1B00C0">
              <a:alpha val="85000"/>
            </a:srgbClr>
          </a:solidFill>
          <a:ln>
            <a:solidFill>
              <a:srgbClr val="1B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1в.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Дать определение систем счисления. Назвать и охарактеризовать свойства системы счисления?</a:t>
            </a:r>
          </a:p>
          <a:p>
            <a:pPr algn="just"/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2в.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Какие символы используются для записи чисел в двоичной системе счисления? Восьмеричной? Шестнадцатеричной?</a:t>
            </a:r>
          </a:p>
          <a:p>
            <a:pPr algn="just"/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3в.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Преобразуйте следующие десятичные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числа в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двоичные (восьмеричные, шестнадцатеричные): 0, 1, 18, 25, 128?</a:t>
            </a:r>
          </a:p>
          <a:p>
            <a:pPr algn="just"/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4в.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Дешифруйте следующие двоичные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числа, преобразовав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десятичные: 0010</a:t>
            </a:r>
            <a:r>
              <a:rPr lang="ru-RU" sz="19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1011</a:t>
            </a:r>
            <a:r>
              <a:rPr lang="ru-RU" sz="19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11101</a:t>
            </a:r>
            <a:r>
              <a:rPr lang="ru-RU" sz="19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0111</a:t>
            </a:r>
            <a:r>
              <a:rPr lang="ru-RU" sz="19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0101</a:t>
            </a:r>
            <a:r>
              <a:rPr lang="ru-RU" sz="19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5в.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Дешифруйте следующие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восьмеричные числа,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преобразовав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их в десятичные: 777</a:t>
            </a:r>
            <a:r>
              <a:rPr lang="ru-RU" sz="1900" baseline="-25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375</a:t>
            </a:r>
            <a:r>
              <a:rPr lang="ru-RU" sz="1900" baseline="-25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111</a:t>
            </a:r>
            <a:r>
              <a:rPr lang="ru-RU" sz="1900" baseline="-25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1015</a:t>
            </a:r>
            <a:r>
              <a:rPr lang="ru-RU" sz="1900" baseline="-25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6в.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Дешифруйте следующие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шестнадцатеричные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числа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преобразовав их в десятичные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900" baseline="-25000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А6</a:t>
            </a:r>
            <a:r>
              <a:rPr lang="ru-RU" sz="1900" baseline="-25000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1А5</a:t>
            </a:r>
            <a:r>
              <a:rPr lang="ru-RU" sz="1900" baseline="-25000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63</a:t>
            </a:r>
            <a:r>
              <a:rPr lang="ru-RU" sz="1900" baseline="-25000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-10630" y="0"/>
            <a:ext cx="9153849" cy="908721"/>
            <a:chOff x="-10630" y="0"/>
            <a:chExt cx="9153849" cy="908721"/>
          </a:xfrm>
        </p:grpSpPr>
        <p:pic>
          <p:nvPicPr>
            <p:cNvPr id="205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0" y="5949279"/>
            <a:ext cx="9153849" cy="908721"/>
            <a:chOff x="-10630" y="0"/>
            <a:chExt cx="9153849" cy="908721"/>
          </a:xfrm>
        </p:grpSpPr>
        <p:pic>
          <p:nvPicPr>
            <p:cNvPr id="59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7" name="Picture 3" descr="C:\Documents and Settings\Admin\Рабочий стол\FIZC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99" b="100000" l="0" r="100000">
                        <a14:foregroundMark x1="31723" y1="13519" x2="31723" y2="22068"/>
                        <a14:foregroundMark x1="22479" y1="22465" x2="36975" y2="13519"/>
                        <a14:foregroundMark x1="18067" y1="19085" x2="28361" y2="8151"/>
                        <a14:foregroundMark x1="31723" y1="9344" x2="37605" y2="8946"/>
                        <a14:foregroundMark x1="38025" y1="10139" x2="42857" y2="12326"/>
                        <a14:foregroundMark x1="28361" y1="35984" x2="28361" y2="35984"/>
                        <a14:foregroundMark x1="11975" y1="66203" x2="16807" y2="82704"/>
                        <a14:foregroundMark x1="7143" y1="87276" x2="28782" y2="76740"/>
                        <a14:foregroundMark x1="19538" y1="91054" x2="7983" y2="80517"/>
                        <a14:foregroundMark x1="5882" y1="86083" x2="11134" y2="77535"/>
                        <a14:foregroundMark x1="11555" y1="91054" x2="18487" y2="88072"/>
                        <a14:foregroundMark x1="19538" y1="89861" x2="28361" y2="88072"/>
                        <a14:foregroundMark x1="20798" y1="91054" x2="25210" y2="91054"/>
                        <a14:foregroundMark x1="4832" y1="89264" x2="6723" y2="91451"/>
                        <a14:foregroundMark x1="6723" y1="89264" x2="11975" y2="92247"/>
                        <a14:foregroundMark x1="7563" y1="81312" x2="3151" y2="80119"/>
                        <a14:foregroundMark x1="14076" y1="66998" x2="25630" y2="74155"/>
                        <a14:foregroundMark x1="23319" y1="71769" x2="57353" y2="73757"/>
                        <a14:foregroundMark x1="54202" y1="68787" x2="55042" y2="78926"/>
                        <a14:foregroundMark x1="55462" y1="78926" x2="55462" y2="81312"/>
                        <a14:foregroundMark x1="38025" y1="78330" x2="26891" y2="80517"/>
                        <a14:foregroundMark x1="27311" y1="78330" x2="28361" y2="85487"/>
                        <a14:foregroundMark x1="29202" y1="84294" x2="30462" y2="89264"/>
                        <a14:foregroundMark x1="38866" y1="85487" x2="38866" y2="85487"/>
                        <a14:foregroundMark x1="57353" y1="84692" x2="57353" y2="84692"/>
                        <a14:foregroundMark x1="57353" y1="93241" x2="76261" y2="79324"/>
                        <a14:foregroundMark x1="67437" y1="94036" x2="78992" y2="83897"/>
                        <a14:foregroundMark x1="75840" y1="80119" x2="84244" y2="90258"/>
                        <a14:foregroundMark x1="93067" y1="92644" x2="90756" y2="95626"/>
                        <a14:foregroundMark x1="89496" y1="97018" x2="90336" y2="93241"/>
                        <a14:foregroundMark x1="94328" y1="94036" x2="93908" y2="90656"/>
                        <a14:foregroundMark x1="94328" y1="80915" x2="89916" y2="70378"/>
                        <a14:foregroundMark x1="76261" y1="57455" x2="79832" y2="51889"/>
                        <a14:foregroundMark x1="83824" y1="63618" x2="82353" y2="62028"/>
                        <a14:foregroundMark x1="89076" y1="56461" x2="93487" y2="68390"/>
                        <a14:foregroundMark x1="89496" y1="57455" x2="83824" y2="63618"/>
                        <a14:foregroundMark x1="78992" y1="54871" x2="83403" y2="62823"/>
                        <a14:foregroundMark x1="34874" y1="26640" x2="39706" y2="17296"/>
                        <a14:foregroundMark x1="64286" y1="13519" x2="64286" y2="13519"/>
                        <a14:foregroundMark x1="73109" y1="21074" x2="73109" y2="21074"/>
                        <a14:foregroundMark x1="59874" y1="26640" x2="59874" y2="26640"/>
                        <a14:foregroundMark x1="64286" y1="29225" x2="64286" y2="29225"/>
                        <a14:foregroundMark x1="78571" y1="71769" x2="78571" y2="71769"/>
                        <a14:foregroundMark x1="43277" y1="53082" x2="53361" y2="52684"/>
                        <a14:foregroundMark x1="77941" y1="81312" x2="81933" y2="72962"/>
                        <a14:foregroundMark x1="75420" y1="70775" x2="78571" y2="67396"/>
                        <a14:foregroundMark x1="67437" y1="68390" x2="69118" y2="65408"/>
                        <a14:foregroundMark x1="67017" y1="65408" x2="68697" y2="63618"/>
                        <a14:foregroundMark x1="59874" y1="85487" x2="56933" y2="89264"/>
                        <a14:foregroundMark x1="55042" y1="88469" x2="55042" y2="93241"/>
                        <a14:foregroundMark x1="55462" y1="92644" x2="55462" y2="95229"/>
                        <a14:foregroundMark x1="56513" y1="94831" x2="59874" y2="95229"/>
                        <a14:foregroundMark x1="67017" y1="92644" x2="67437" y2="96024"/>
                        <a14:foregroundMark x1="67437" y1="92644" x2="70588" y2="93638"/>
                        <a14:foregroundMark x1="71429" y1="91849" x2="73109" y2="92644"/>
                        <a14:foregroundMark x1="72269" y1="86481" x2="64286" y2="82107"/>
                        <a14:foregroundMark x1="62605" y1="80517" x2="63866" y2="79324"/>
                        <a14:foregroundMark x1="56933" y1="50298" x2="58193" y2="38370"/>
                        <a14:foregroundMark x1="9664" y1="67396" x2="5882" y2="69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94377"/>
            <a:ext cx="2140328" cy="223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353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871101803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saturation sat="2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/>
          <a:stretch/>
        </p:blipFill>
        <p:spPr bwMode="auto">
          <a:xfrm>
            <a:off x="-4718" y="0"/>
            <a:ext cx="91487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87370" y="1916832"/>
            <a:ext cx="8969206" cy="1152128"/>
          </a:xfrm>
        </p:spPr>
        <p:txBody>
          <a:bodyPr>
            <a:noAutofit/>
            <a:scene3d>
              <a:camera prst="perspectiveHeroicExtreme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Спасибо</a:t>
            </a:r>
            <a:br>
              <a:rPr lang="ru-RU" sz="6000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6000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 внимание</a:t>
            </a:r>
            <a:endParaRPr lang="ru-RU" sz="6000" b="1" spc="50" dirty="0">
              <a:ln w="11430"/>
              <a:solidFill>
                <a:srgbClr val="1B0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6"/>
          <p:cNvSpPr txBox="1">
            <a:spLocks noGrp="1" noChangeArrowheads="1"/>
          </p:cNvSpPr>
          <p:nvPr/>
        </p:nvSpPr>
        <p:spPr bwMode="auto">
          <a:xfrm>
            <a:off x="6588224" y="44624"/>
            <a:ext cx="2506497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spc="50" dirty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© </a:t>
            </a:r>
            <a:r>
              <a:rPr lang="ru-RU" sz="1200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Январь 2014 </a:t>
            </a:r>
            <a:r>
              <a:rPr lang="ru-RU" sz="1200" b="1" spc="50" dirty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г. </a:t>
            </a:r>
            <a:r>
              <a:rPr lang="ru-RU" sz="1200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Электросталь</a:t>
            </a:r>
            <a:endParaRPr lang="ru-RU" b="1" spc="50" dirty="0">
              <a:ln w="11430"/>
              <a:solidFill>
                <a:srgbClr val="1B0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107505" y="5468276"/>
            <a:ext cx="8928992" cy="1226236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algn="ctr">
              <a:lnSpc>
                <a:spcPts val="3500"/>
              </a:lnSpc>
            </a:pPr>
            <a:r>
              <a:rPr lang="ru-RU" sz="2400" b="1" kern="2700" cap="all" dirty="0" smtClean="0">
                <a:ln/>
                <a:solidFill>
                  <a:srgbClr val="1B00C0"/>
                </a:solidFill>
                <a:effectLst/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en-US" sz="2400" b="1" kern="2700" cap="all" dirty="0">
                <a:ln/>
                <a:solidFill>
                  <a:srgbClr val="1B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2700" cap="all" dirty="0" smtClean="0">
                <a:ln/>
                <a:solidFill>
                  <a:srgbClr val="1B00C0"/>
                </a:solidFill>
                <a:effectLst/>
                <a:latin typeface="Times New Roman" pitchFamily="18" charset="0"/>
                <a:cs typeface="Times New Roman" pitchFamily="18" charset="0"/>
              </a:rPr>
              <a:t>преподаватель   информатики</a:t>
            </a:r>
            <a:endParaRPr lang="en-US" sz="2400" b="1" kern="2700" cap="all" dirty="0" smtClean="0">
              <a:ln/>
              <a:solidFill>
                <a:srgbClr val="1B0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500"/>
              </a:lnSpc>
            </a:pPr>
            <a:r>
              <a:rPr lang="ru-RU" sz="2400" b="1" kern="2700" cap="all" dirty="0" smtClean="0">
                <a:ln/>
                <a:solidFill>
                  <a:srgbClr val="1B00C0"/>
                </a:solidFill>
                <a:effectLst/>
                <a:latin typeface="Times New Roman" pitchFamily="18" charset="0"/>
                <a:cs typeface="Times New Roman" pitchFamily="18" charset="0"/>
              </a:rPr>
              <a:t> Самусенко   Елена   Сергеевна</a:t>
            </a:r>
            <a:endParaRPr lang="ru-RU" sz="2400" kern="2700" dirty="0">
              <a:solidFill>
                <a:srgbClr val="1B00C0"/>
              </a:solidFill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480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680219" y="982469"/>
            <a:ext cx="5783571" cy="646331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Кодирование информации</a:t>
            </a:r>
            <a:endParaRPr lang="ru-RU" sz="3600" b="1" spc="50" dirty="0">
              <a:ln w="11430"/>
              <a:solidFill>
                <a:srgbClr val="1B0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51521" y="1772816"/>
            <a:ext cx="6696743" cy="1728192"/>
          </a:xfrm>
          <a:prstGeom prst="roundRect">
            <a:avLst/>
          </a:prstGeom>
          <a:solidFill>
            <a:srgbClr val="1B00C0">
              <a:alpha val="85000"/>
            </a:srgbClr>
          </a:solidFill>
          <a:ln>
            <a:solidFill>
              <a:srgbClr val="1B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Кодирование </a:t>
            </a:r>
            <a:r>
              <a:rPr lang="ru-RU" sz="2400" dirty="0" smtClean="0"/>
              <a:t>– это процесс представления информации (сообщения) в виде кода</a:t>
            </a:r>
            <a:endParaRPr lang="ru-RU" sz="2400" dirty="0"/>
          </a:p>
        </p:txBody>
      </p:sp>
      <p:pic>
        <p:nvPicPr>
          <p:cNvPr id="2050" name="Picture 2" descr="C:\Documents and Settings\Admin\Рабочий стол\71089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72816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287528" y="3717032"/>
            <a:ext cx="8460936" cy="194421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24000" rIns="108000"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Все множество символов, используемых для кодирования называется </a:t>
            </a:r>
            <a:r>
              <a:rPr lang="ru-RU" sz="2200" b="1" dirty="0" smtClean="0">
                <a:solidFill>
                  <a:srgbClr val="D000A8"/>
                </a:solidFill>
              </a:rPr>
              <a:t>алфавитом кодирования</a:t>
            </a:r>
            <a:endParaRPr lang="ru-RU" sz="2200" dirty="0">
              <a:solidFill>
                <a:srgbClr val="D000A8"/>
              </a:solidFill>
            </a:endParaRPr>
          </a:p>
        </p:txBody>
      </p:sp>
      <p:pic>
        <p:nvPicPr>
          <p:cNvPr id="2051" name="Picture 3" descr="C:\Documents and Settings\Admin\Рабочий стол\23205_html_7c0c6b67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832" y="3884854"/>
            <a:ext cx="4493216" cy="160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-10630" y="0"/>
            <a:ext cx="9153849" cy="908721"/>
            <a:chOff x="-10630" y="0"/>
            <a:chExt cx="9153849" cy="908721"/>
          </a:xfrm>
        </p:grpSpPr>
        <p:pic>
          <p:nvPicPr>
            <p:cNvPr id="205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0" y="5949279"/>
            <a:ext cx="9153849" cy="908721"/>
            <a:chOff x="-10630" y="0"/>
            <a:chExt cx="9153849" cy="908721"/>
          </a:xfrm>
        </p:grpSpPr>
        <p:pic>
          <p:nvPicPr>
            <p:cNvPr id="59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1357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2503941" y="982469"/>
            <a:ext cx="4136132" cy="646331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Система счисления</a:t>
            </a:r>
            <a:endParaRPr lang="ru-RU" sz="3600" b="1" spc="50" dirty="0">
              <a:ln w="11430"/>
              <a:solidFill>
                <a:srgbClr val="1B0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87529" y="1772816"/>
            <a:ext cx="8460936" cy="1080120"/>
          </a:xfrm>
          <a:prstGeom prst="roundRect">
            <a:avLst/>
          </a:prstGeom>
          <a:solidFill>
            <a:srgbClr val="1B00C0">
              <a:alpha val="85000"/>
            </a:srgbClr>
          </a:solidFill>
          <a:ln>
            <a:solidFill>
              <a:srgbClr val="1B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Система счисления </a:t>
            </a:r>
            <a:r>
              <a:rPr lang="ru-RU" sz="2400" dirty="0" smtClean="0"/>
              <a:t>– это совокупность приемов наименования и записи чисел</a:t>
            </a:r>
            <a:endParaRPr lang="ru-RU" sz="24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-10630" y="0"/>
            <a:ext cx="9153849" cy="908721"/>
            <a:chOff x="-10630" y="0"/>
            <a:chExt cx="9153849" cy="908721"/>
          </a:xfrm>
        </p:grpSpPr>
        <p:pic>
          <p:nvPicPr>
            <p:cNvPr id="205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0" y="5949279"/>
            <a:ext cx="9153849" cy="908721"/>
            <a:chOff x="-10630" y="0"/>
            <a:chExt cx="9153849" cy="908721"/>
          </a:xfrm>
        </p:grpSpPr>
        <p:pic>
          <p:nvPicPr>
            <p:cNvPr id="59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Скругленный прямоугольник 18"/>
          <p:cNvSpPr/>
          <p:nvPr/>
        </p:nvSpPr>
        <p:spPr>
          <a:xfrm>
            <a:off x="276505" y="3356992"/>
            <a:ext cx="2711319" cy="2376264"/>
          </a:xfrm>
          <a:prstGeom prst="roundRect">
            <a:avLst/>
          </a:prstGeom>
          <a:solidFill>
            <a:srgbClr val="1B00C0">
              <a:alpha val="65000"/>
            </a:srgbClr>
          </a:solidFill>
          <a:ln>
            <a:solidFill>
              <a:srgbClr val="1B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Цифры </a:t>
            </a:r>
            <a:r>
              <a:rPr lang="ru-RU" sz="2400" dirty="0" smtClean="0">
                <a:solidFill>
                  <a:srgbClr val="FFFF00"/>
                </a:solidFill>
              </a:rPr>
              <a:t>– </a:t>
            </a:r>
            <a:r>
              <a:rPr lang="ru-RU" sz="2400" dirty="0" smtClean="0"/>
              <a:t>это специальные символы</a:t>
            </a:r>
            <a:endParaRPr lang="ru-RU" sz="2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37146" y="3356992"/>
            <a:ext cx="2711319" cy="2376264"/>
          </a:xfrm>
          <a:prstGeom prst="roundRect">
            <a:avLst/>
          </a:prstGeom>
          <a:solidFill>
            <a:srgbClr val="1B00C0">
              <a:alpha val="65000"/>
            </a:srgbClr>
          </a:solidFill>
          <a:ln>
            <a:solidFill>
              <a:srgbClr val="1B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Мощность алфавита </a:t>
            </a:r>
            <a:r>
              <a:rPr lang="ru-RU" sz="2400" dirty="0" smtClean="0">
                <a:solidFill>
                  <a:srgbClr val="FFFF00"/>
                </a:solidFill>
              </a:rPr>
              <a:t>–</a:t>
            </a:r>
            <a:r>
              <a:rPr lang="ru-RU" sz="2400" dirty="0" smtClean="0"/>
              <a:t> это количество цифр в алфавите</a:t>
            </a:r>
            <a:endParaRPr lang="ru-RU" sz="2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62337" y="3356992"/>
            <a:ext cx="2711319" cy="2376264"/>
          </a:xfrm>
          <a:prstGeom prst="roundRect">
            <a:avLst/>
          </a:prstGeom>
          <a:solidFill>
            <a:srgbClr val="1B00C0">
              <a:alpha val="65000"/>
            </a:srgbClr>
          </a:solidFill>
          <a:ln>
            <a:solidFill>
              <a:srgbClr val="1B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Алфавит системы счисления </a:t>
            </a:r>
            <a:r>
              <a:rPr lang="ru-RU" sz="2400" dirty="0" smtClean="0">
                <a:solidFill>
                  <a:srgbClr val="FFFF00"/>
                </a:solidFill>
              </a:rPr>
              <a:t>– </a:t>
            </a:r>
            <a:r>
              <a:rPr lang="ru-RU" sz="2400" dirty="0" smtClean="0"/>
              <a:t>это набор цифр системы счисления</a:t>
            </a:r>
            <a:endParaRPr lang="ru-RU" sz="2400" dirty="0"/>
          </a:p>
        </p:txBody>
      </p:sp>
      <p:sp>
        <p:nvSpPr>
          <p:cNvPr id="2" name="Стрелка вниз 1"/>
          <p:cNvSpPr/>
          <p:nvPr/>
        </p:nvSpPr>
        <p:spPr>
          <a:xfrm>
            <a:off x="1344132" y="2852936"/>
            <a:ext cx="576064" cy="50405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4229964" y="2852936"/>
            <a:ext cx="576064" cy="50405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7104773" y="2852936"/>
            <a:ext cx="576064" cy="50405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1797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19" grpId="0" animBg="1"/>
      <p:bldP spid="21" grpId="0" animBg="1"/>
      <p:bldP spid="22" grpId="0" animBg="1"/>
      <p:bldP spid="2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2021439" y="982469"/>
            <a:ext cx="5101140" cy="646331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систем счисления</a:t>
            </a:r>
            <a:endParaRPr lang="ru-RU" sz="3600" b="1" spc="50" dirty="0">
              <a:ln w="11430"/>
              <a:solidFill>
                <a:srgbClr val="1B0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87529" y="1772816"/>
            <a:ext cx="8460936" cy="1296144"/>
          </a:xfrm>
          <a:prstGeom prst="roundRect">
            <a:avLst/>
          </a:prstGeom>
          <a:solidFill>
            <a:srgbClr val="1B00C0">
              <a:alpha val="85000"/>
            </a:srgbClr>
          </a:solidFill>
          <a:ln>
            <a:solidFill>
              <a:srgbClr val="1B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Различают следующие виды систем счисления:</a:t>
            </a:r>
          </a:p>
          <a:p>
            <a:pPr algn="ctr"/>
            <a:endParaRPr lang="ru-RU" sz="24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-10630" y="0"/>
            <a:ext cx="9153849" cy="908721"/>
            <a:chOff x="-10630" y="0"/>
            <a:chExt cx="9153849" cy="908721"/>
          </a:xfrm>
        </p:grpSpPr>
        <p:pic>
          <p:nvPicPr>
            <p:cNvPr id="205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0" y="5949279"/>
            <a:ext cx="9153849" cy="908721"/>
            <a:chOff x="-10630" y="0"/>
            <a:chExt cx="9153849" cy="908721"/>
          </a:xfrm>
        </p:grpSpPr>
        <p:pic>
          <p:nvPicPr>
            <p:cNvPr id="59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Скругленный прямоугольник 18"/>
          <p:cNvSpPr/>
          <p:nvPr/>
        </p:nvSpPr>
        <p:spPr>
          <a:xfrm>
            <a:off x="303038" y="3717032"/>
            <a:ext cx="4079471" cy="1728192"/>
          </a:xfrm>
          <a:prstGeom prst="roundRect">
            <a:avLst/>
          </a:prstGeom>
          <a:solidFill>
            <a:srgbClr val="1B00C0">
              <a:alpha val="65000"/>
            </a:srgbClr>
          </a:solidFill>
          <a:ln>
            <a:solidFill>
              <a:srgbClr val="1B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Позиционные системы счисления</a:t>
            </a:r>
            <a:endParaRPr lang="ru-RU" sz="24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653483" y="3717032"/>
            <a:ext cx="4079471" cy="1728192"/>
          </a:xfrm>
          <a:prstGeom prst="roundRect">
            <a:avLst/>
          </a:prstGeom>
          <a:solidFill>
            <a:srgbClr val="1B00C0">
              <a:alpha val="65000"/>
            </a:srgbClr>
          </a:solidFill>
          <a:ln>
            <a:solidFill>
              <a:srgbClr val="1B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Непозиционные системы счисления</a:t>
            </a:r>
            <a:endParaRPr lang="ru-RU" sz="2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9552" y="2636912"/>
            <a:ext cx="8064896" cy="15796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1027" name="Picture 3" descr="C:\Documents and Settings\Admin\Рабочий стол\computer-31203_640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500000">
            <a:off x="6060698" y="2842915"/>
            <a:ext cx="1271676" cy="120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Documents and Settings\Admin\Рабочий стол\computer-31203_640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1703616" y="2842915"/>
            <a:ext cx="1271676" cy="120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503911" y="5071235"/>
            <a:ext cx="3677724" cy="157965"/>
          </a:xfrm>
          <a:prstGeom prst="roundRect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854356" y="5071235"/>
            <a:ext cx="3677724" cy="157965"/>
          </a:xfrm>
          <a:prstGeom prst="roundRect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76426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19" grpId="0" animBg="1"/>
      <p:bldP spid="28" grpId="0" animBg="1"/>
      <p:bldP spid="29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991514" y="982469"/>
            <a:ext cx="7160999" cy="646331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Позиционная система счисления</a:t>
            </a:r>
            <a:endParaRPr lang="ru-RU" sz="3600" b="1" spc="50" dirty="0">
              <a:ln w="11430"/>
              <a:solidFill>
                <a:srgbClr val="1B0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87529" y="1772816"/>
            <a:ext cx="8460936" cy="1080120"/>
          </a:xfrm>
          <a:prstGeom prst="roundRect">
            <a:avLst/>
          </a:prstGeom>
          <a:solidFill>
            <a:srgbClr val="1B00C0">
              <a:alpha val="85000"/>
            </a:srgbClr>
          </a:solidFill>
          <a:ln>
            <a:solidFill>
              <a:srgbClr val="1B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Позиционная система счисления </a:t>
            </a:r>
            <a:r>
              <a:rPr lang="ru-RU" sz="2400" dirty="0" smtClean="0"/>
              <a:t>– все цифры (её значение) зависит от положения цифр в числе</a:t>
            </a:r>
            <a:endParaRPr lang="ru-RU" sz="24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-10630" y="0"/>
            <a:ext cx="9153849" cy="908721"/>
            <a:chOff x="-10630" y="0"/>
            <a:chExt cx="9153849" cy="908721"/>
          </a:xfrm>
        </p:grpSpPr>
        <p:pic>
          <p:nvPicPr>
            <p:cNvPr id="205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0" y="5949279"/>
            <a:ext cx="9153849" cy="908721"/>
            <a:chOff x="-10630" y="0"/>
            <a:chExt cx="9153849" cy="908721"/>
          </a:xfrm>
        </p:grpSpPr>
        <p:pic>
          <p:nvPicPr>
            <p:cNvPr id="59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C:\Documents and Settings\Admin\Рабочий стол\tver1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254" y="3140968"/>
            <a:ext cx="2249866" cy="2520280"/>
          </a:xfrm>
          <a:prstGeom prst="rect">
            <a:avLst/>
          </a:prstGeom>
          <a:noFill/>
          <a:ln w="25400" cmpd="sng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prstDash val="lgDashDot"/>
          </a:ln>
          <a:scene3d>
            <a:camera prst="orthographicFront"/>
            <a:lightRig rig="freezing" dir="t">
              <a:rot lat="0" lon="0" rev="4800000"/>
            </a:lightRig>
          </a:scene3d>
          <a:sp3d extrusionH="342900" contourW="12700" prstMaterial="softEdge">
            <a:bevelT w="152400" h="152400" prst="slope"/>
            <a:bevelB w="152400" h="152400" prst="slope"/>
            <a:extrusionClr>
              <a:schemeClr val="bg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2915816" y="3140968"/>
            <a:ext cx="5832649" cy="2520280"/>
          </a:xfrm>
          <a:prstGeom prst="roundRect">
            <a:avLst/>
          </a:prstGeom>
          <a:solidFill>
            <a:srgbClr val="1B00C0">
              <a:alpha val="65000"/>
            </a:srgbClr>
          </a:solidFill>
          <a:ln>
            <a:solidFill>
              <a:srgbClr val="1B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Основание позиционной системы счисления </a:t>
            </a:r>
            <a:r>
              <a:rPr lang="ru-RU" sz="2000" dirty="0" smtClean="0">
                <a:solidFill>
                  <a:srgbClr val="FFFF00"/>
                </a:solidFill>
              </a:rPr>
              <a:t>–</a:t>
            </a:r>
            <a:r>
              <a:rPr lang="ru-RU" sz="2000" dirty="0" smtClean="0"/>
              <a:t> это целое число, которое равно количеству цифр, используемых для изображения чисел в данной системе счисления.</a:t>
            </a:r>
          </a:p>
          <a:p>
            <a:pPr algn="ctr"/>
            <a:r>
              <a:rPr lang="ru-RU" dirty="0" smtClean="0"/>
              <a:t>Основание показывает, во сколько раз изменяется количественные значения цифры при перемещении её в младший или старший разряд.</a:t>
            </a:r>
          </a:p>
          <a:p>
            <a:pPr algn="ctr"/>
            <a:r>
              <a:rPr lang="ru-RU" dirty="0" smtClean="0">
                <a:solidFill>
                  <a:srgbClr val="1B00C0"/>
                </a:solidFill>
              </a:rPr>
              <a:t>Например: десятичная система счисления</a:t>
            </a:r>
            <a:endParaRPr lang="ru-RU" dirty="0">
              <a:solidFill>
                <a:srgbClr val="1B0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65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804272" y="982469"/>
            <a:ext cx="5535491" cy="646331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Развернутая форма числа</a:t>
            </a:r>
            <a:endParaRPr lang="ru-RU" sz="3600" b="1" spc="50" dirty="0">
              <a:ln w="11430"/>
              <a:solidFill>
                <a:srgbClr val="1B0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87529" y="1772816"/>
            <a:ext cx="8460936" cy="1080120"/>
          </a:xfrm>
          <a:prstGeom prst="roundRect">
            <a:avLst/>
          </a:prstGeom>
          <a:solidFill>
            <a:srgbClr val="1B00C0">
              <a:alpha val="85000"/>
            </a:srgbClr>
          </a:solidFill>
          <a:ln>
            <a:solidFill>
              <a:srgbClr val="1B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Развернутая форма числа в системе счисления с основанием </a:t>
            </a:r>
            <a:r>
              <a:rPr lang="en-US" sz="2000" b="1" dirty="0" smtClean="0">
                <a:solidFill>
                  <a:srgbClr val="FFFF00"/>
                </a:solidFill>
              </a:rPr>
              <a:t>q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dirty="0" smtClean="0"/>
              <a:t>(q</a:t>
            </a:r>
            <a:r>
              <a:rPr lang="ru-RU" sz="2000" dirty="0" smtClean="0"/>
              <a:t>-ичная система счисления) записывается следующим образом:</a:t>
            </a:r>
            <a:endParaRPr lang="ru-RU" sz="20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-10630" y="0"/>
            <a:ext cx="9153849" cy="908721"/>
            <a:chOff x="-10630" y="0"/>
            <a:chExt cx="9153849" cy="908721"/>
          </a:xfrm>
        </p:grpSpPr>
        <p:pic>
          <p:nvPicPr>
            <p:cNvPr id="205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0" y="5949279"/>
            <a:ext cx="9153849" cy="908721"/>
            <a:chOff x="-10630" y="0"/>
            <a:chExt cx="9153849" cy="908721"/>
          </a:xfrm>
        </p:grpSpPr>
        <p:pic>
          <p:nvPicPr>
            <p:cNvPr id="59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34057" y="3170806"/>
                <a:ext cx="8902439" cy="906266"/>
              </a:xfrm>
              <a:prstGeom prst="rect">
                <a:avLst/>
              </a:prstGeom>
              <a:solidFill>
                <a:srgbClr val="1B00C0">
                  <a:alpha val="25000"/>
                </a:srgbClr>
              </a:solidFill>
              <a:ln>
                <a:solidFill>
                  <a:srgbClr val="1B00C0"/>
                </a:solidFill>
              </a:ln>
            </p:spPr>
            <p:txBody>
              <a:bodyPr wrap="none" rtlCol="0" anchor="ctr" anchorCtr="1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</a:rPr>
                            <m:t>𝒒</m:t>
                          </m:r>
                        </m:sub>
                      </m:sSub>
                      <m:r>
                        <a:rPr lang="en-US" sz="1900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900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  <m:sup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1900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1900" b="1" i="1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  <m:sup>
                          <m: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900" b="1" i="0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900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⋯+</m:t>
                      </m:r>
                      <m:sSub>
                        <m:sSubPr>
                          <m:ctrlP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1900" b="1" i="1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  <m:sup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  <m:r>
                        <a:rPr lang="en-US" sz="1900" b="1" i="1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900" b="1" i="1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  <m:sup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1900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</m:sub>
                      </m:sSub>
                      <m:r>
                        <a:rPr lang="en-US" sz="1900" b="1" i="1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  <m:sup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</m:sup>
                      </m:sSup>
                    </m:oMath>
                  </m:oMathPara>
                </a14:m>
                <a:endParaRPr lang="ru-RU" sz="19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57" y="3170806"/>
                <a:ext cx="8902439" cy="906266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  <a:ln>
                <a:solidFill>
                  <a:srgbClr val="1B0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1196303" y="4234512"/>
                <a:ext cx="7714869" cy="1498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где </m:t>
                      </m:r>
                      <m:sSub>
                        <m:sSubPr>
                          <m:ctrlPr>
                            <a:rPr lang="ru-RU" b="1" i="1" smtClean="0">
                              <a:solidFill>
                                <a:srgbClr val="1B0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1B00C0"/>
                              </a:solidFill>
                              <a:latin typeface="Cambria Math"/>
                            </a:rPr>
                            <m:t>𝒒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1B00C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b="0" i="1" smtClean="0">
                          <a:latin typeface="Cambria Math"/>
                        </a:rPr>
                        <m:t>число в 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ru-RU" b="0" i="1" smtClean="0">
                          <a:latin typeface="Cambria Math"/>
                        </a:rPr>
                        <m:t>−ичной системе счисления;</m:t>
                      </m:r>
                    </m:oMath>
                  </m:oMathPara>
                </a14:m>
                <a:endParaRPr lang="ru-RU" b="0" dirty="0" smtClean="0"/>
              </a:p>
              <a:p>
                <a:r>
                  <a:rPr lang="en-US" dirty="0" smtClean="0"/>
                  <a:t>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1B00C0"/>
                        </a:solidFill>
                        <a:latin typeface="Cambria Math"/>
                      </a:rPr>
                      <m:t>𝒒</m:t>
                    </m:r>
                    <m:r>
                      <a:rPr lang="en-US" b="1" i="0" smtClean="0">
                        <a:solidFill>
                          <a:srgbClr val="1B00C0"/>
                        </a:solidFill>
                        <a:latin typeface="Cambria Math"/>
                      </a:rPr>
                      <m:t>−</m:t>
                    </m:r>
                    <m:r>
                      <a:rPr lang="ru-RU" b="0" i="0" smtClean="0">
                        <a:latin typeface="Cambria Math"/>
                      </a:rPr>
                      <m:t>основание системы счисления;</m:t>
                    </m:r>
                  </m:oMath>
                </a14:m>
                <a:endParaRPr lang="ru-RU" b="0" dirty="0" smtClean="0"/>
              </a:p>
              <a:p>
                <a:r>
                  <a:rPr lang="ru-RU" dirty="0" smtClean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1B0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1B0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1B0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1B00C0"/>
                        </a:solidFill>
                        <a:latin typeface="Cambria Math"/>
                      </a:rPr>
                      <m:t>−</m:t>
                    </m:r>
                    <m:r>
                      <a:rPr lang="ru-RU" b="0" i="1" smtClean="0">
                        <a:latin typeface="Cambria Math"/>
                      </a:rPr>
                      <m:t>цифры, принадлежащие алфавиту данной системы счисления;</m:t>
                    </m:r>
                  </m:oMath>
                </a14:m>
                <a:endParaRPr lang="ru-RU" b="0" dirty="0" smtClean="0"/>
              </a:p>
              <a:p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        </m:t>
                    </m:r>
                    <m:r>
                      <a:rPr lang="en-US" b="1" i="1" smtClean="0">
                        <a:solidFill>
                          <a:srgbClr val="1B00C0"/>
                        </a:solidFill>
                        <a:latin typeface="Cambria Math"/>
                      </a:rPr>
                      <m:t>𝒏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1B00C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ru-RU" b="0" dirty="0" smtClean="0"/>
                  <a:t>число целых разрядов числа;</a:t>
                </a:r>
                <a:endParaRPr lang="en-US" b="0" dirty="0" smtClean="0"/>
              </a:p>
              <a:p>
                <a:r>
                  <a:rPr lang="ru-RU" b="0" dirty="0" smtClean="0"/>
                  <a:t>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1B00C0"/>
                        </a:solidFill>
                        <a:latin typeface="Cambria Math"/>
                      </a:rPr>
                      <m:t>𝒎</m:t>
                    </m:r>
                    <m:r>
                      <a:rPr lang="en-US" b="1" i="1" smtClean="0">
                        <a:solidFill>
                          <a:srgbClr val="1B00C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ru-RU" b="1" dirty="0" smtClean="0">
                    <a:solidFill>
                      <a:srgbClr val="1B00C0"/>
                    </a:solidFill>
                  </a:rPr>
                  <a:t> </a:t>
                </a:r>
                <a:r>
                  <a:rPr lang="ru-RU" b="0" dirty="0" smtClean="0"/>
                  <a:t>число дробных разрядов числа</a:t>
                </a:r>
                <a:endParaRPr lang="ru-RU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03" y="4234512"/>
                <a:ext cx="7714869" cy="1498744"/>
              </a:xfrm>
              <a:prstGeom prst="rect">
                <a:avLst/>
              </a:prstGeom>
              <a:blipFill rotWithShape="1">
                <a:blip r:embed="rId4" cstate="email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4682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260056" y="982469"/>
            <a:ext cx="6623929" cy="646331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Свернутая форма записи числа</a:t>
            </a:r>
            <a:endParaRPr lang="ru-RU" sz="3600" b="1" spc="50" dirty="0">
              <a:ln w="11430"/>
              <a:solidFill>
                <a:srgbClr val="1B0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87529" y="1772816"/>
            <a:ext cx="8460936" cy="720080"/>
          </a:xfrm>
          <a:prstGeom prst="roundRect">
            <a:avLst/>
          </a:prstGeom>
          <a:solidFill>
            <a:srgbClr val="1B00C0">
              <a:alpha val="85000"/>
            </a:srgbClr>
          </a:solidFill>
          <a:ln>
            <a:solidFill>
              <a:srgbClr val="1B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Свернутой формой записи числа называется запись в виде:</a:t>
            </a:r>
            <a:endParaRPr lang="ru-RU" sz="20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-10630" y="0"/>
            <a:ext cx="9153849" cy="908721"/>
            <a:chOff x="-10630" y="0"/>
            <a:chExt cx="9153849" cy="908721"/>
          </a:xfrm>
        </p:grpSpPr>
        <p:pic>
          <p:nvPicPr>
            <p:cNvPr id="205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0" y="5949279"/>
            <a:ext cx="9153849" cy="908721"/>
            <a:chOff x="-10630" y="0"/>
            <a:chExt cx="9153849" cy="908721"/>
          </a:xfrm>
        </p:grpSpPr>
        <p:pic>
          <p:nvPicPr>
            <p:cNvPr id="59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002881" y="2780928"/>
                <a:ext cx="7030231" cy="906266"/>
              </a:xfrm>
              <a:prstGeom prst="rect">
                <a:avLst/>
              </a:prstGeom>
              <a:solidFill>
                <a:srgbClr val="1B00C0">
                  <a:alpha val="25000"/>
                </a:srgbClr>
              </a:solidFill>
              <a:ln>
                <a:solidFill>
                  <a:srgbClr val="1B00C0"/>
                </a:solidFill>
              </a:ln>
            </p:spPr>
            <p:txBody>
              <a:bodyPr wrap="none" rtlCol="0" anchor="ctr" anchorCtr="1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1B00C0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2000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sz="20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sz="20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⋯×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b="1" i="1" smtClean="0">
                          <a:solidFill>
                            <a:srgbClr val="1B00C0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1B00C0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81" y="2780928"/>
                <a:ext cx="7030231" cy="906266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  <a:ln>
                <a:solidFill>
                  <a:srgbClr val="1B0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1196303" y="3978930"/>
                <a:ext cx="5050357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где </m:t>
                      </m:r>
                      <m:r>
                        <a:rPr lang="en-US" b="1" i="1" smtClean="0">
                          <a:solidFill>
                            <a:srgbClr val="1B00C0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solidFill>
                            <a:srgbClr val="1B00C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b="0" i="1" smtClean="0">
                          <a:latin typeface="Cambria Math"/>
                        </a:rPr>
                        <m:t>число в 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ru-RU" b="0" i="1" smtClean="0">
                          <a:latin typeface="Cambria Math"/>
                        </a:rPr>
                        <m:t>−ичной системе счисления;</m:t>
                      </m:r>
                    </m:oMath>
                  </m:oMathPara>
                </a14:m>
                <a:endParaRPr lang="ru-RU" b="0" dirty="0" smtClean="0"/>
              </a:p>
              <a:p>
                <a:r>
                  <a:rPr lang="en-US" dirty="0" smtClean="0"/>
                  <a:t>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1B00C0"/>
                        </a:solidFill>
                        <a:latin typeface="Cambria Math"/>
                      </a:rPr>
                      <m:t>𝒒</m:t>
                    </m:r>
                    <m:r>
                      <a:rPr lang="en-US" b="1" i="0" smtClean="0">
                        <a:solidFill>
                          <a:srgbClr val="1B00C0"/>
                        </a:solidFill>
                        <a:latin typeface="Cambria Math"/>
                      </a:rPr>
                      <m:t>−</m:t>
                    </m:r>
                    <m:r>
                      <a:rPr lang="ru-RU" b="0" i="0" smtClean="0">
                        <a:latin typeface="Cambria Math"/>
                      </a:rPr>
                      <m:t>основание системы счисления;</m:t>
                    </m:r>
                  </m:oMath>
                </a14:m>
                <a:endParaRPr lang="ru-RU" b="0" dirty="0" smtClean="0"/>
              </a:p>
              <a:p>
                <a:r>
                  <a:rPr lang="ru-RU" dirty="0" smtClean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1B0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1B0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1B0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1B00C0"/>
                        </a:solidFill>
                        <a:latin typeface="Cambria Math"/>
                      </a:rPr>
                      <m:t>−</m:t>
                    </m:r>
                    <m:r>
                      <a:rPr lang="ru-RU" b="0" i="1" smtClean="0">
                        <a:latin typeface="Cambria Math"/>
                      </a:rPr>
                      <m:t>цифры, принадлежащие алфавиту</m:t>
                    </m:r>
                  </m:oMath>
                </a14:m>
                <a:endParaRPr lang="ru-RU" b="0" i="1" dirty="0" smtClean="0">
                  <a:latin typeface="Cambria Math"/>
                </a:endParaRPr>
              </a:p>
              <a:p>
                <a:r>
                  <a:rPr lang="ru-RU" b="0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данной системы счисления;</m:t>
                    </m:r>
                  </m:oMath>
                </a14:m>
                <a:endParaRPr lang="ru-RU" b="0" dirty="0" smtClean="0"/>
              </a:p>
              <a:p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        </m:t>
                    </m:r>
                    <m:r>
                      <a:rPr lang="en-US" b="1" i="1" smtClean="0">
                        <a:solidFill>
                          <a:srgbClr val="1B00C0"/>
                        </a:solidFill>
                        <a:latin typeface="Cambria Math"/>
                      </a:rPr>
                      <m:t>𝒏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1B00C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ru-RU" b="0" dirty="0" smtClean="0"/>
                  <a:t>число целых разрядов числа;</a:t>
                </a:r>
                <a:endParaRPr lang="en-US" b="0" dirty="0" smtClean="0"/>
              </a:p>
              <a:p>
                <a:r>
                  <a:rPr lang="ru-RU" b="0" dirty="0" smtClean="0"/>
                  <a:t>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1B00C0"/>
                        </a:solidFill>
                        <a:latin typeface="Cambria Math"/>
                      </a:rPr>
                      <m:t>𝒎</m:t>
                    </m:r>
                    <m:r>
                      <a:rPr lang="en-US" b="1" i="1" smtClean="0">
                        <a:solidFill>
                          <a:srgbClr val="1B00C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ru-RU" b="1" dirty="0" smtClean="0">
                    <a:solidFill>
                      <a:srgbClr val="1B00C0"/>
                    </a:solidFill>
                  </a:rPr>
                  <a:t> </a:t>
                </a:r>
                <a:r>
                  <a:rPr lang="ru-RU" b="0" dirty="0" smtClean="0"/>
                  <a:t>число дробных разрядов числа</a:t>
                </a:r>
                <a:endParaRPr lang="ru-RU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03" y="3978930"/>
                <a:ext cx="5050357" cy="1754326"/>
              </a:xfrm>
              <a:prstGeom prst="rect">
                <a:avLst/>
              </a:prstGeom>
              <a:blipFill rotWithShape="1">
                <a:blip r:embed="rId4" cstate="email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Documents and Settings\Admin\Рабочий стол\img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9430" l="9845" r="99482">
                        <a14:backgroundMark x1="71762" y1="21652" x2="71762" y2="21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3619593" cy="32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299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274328" y="982469"/>
            <a:ext cx="6595396" cy="646331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1B0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Десятичная система счисления</a:t>
            </a:r>
            <a:endParaRPr lang="ru-RU" sz="3600" b="1" spc="50" dirty="0">
              <a:ln w="11430"/>
              <a:solidFill>
                <a:srgbClr val="1B0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87529" y="1772816"/>
            <a:ext cx="8460936" cy="720080"/>
          </a:xfrm>
          <a:prstGeom prst="roundRect">
            <a:avLst/>
          </a:prstGeom>
          <a:solidFill>
            <a:srgbClr val="1B00C0">
              <a:alpha val="85000"/>
            </a:srgbClr>
          </a:solidFill>
          <a:ln>
            <a:solidFill>
              <a:srgbClr val="1B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Основание: </a:t>
            </a:r>
            <a:r>
              <a:rPr lang="en-US" sz="2000" b="1" dirty="0"/>
              <a:t>q = 10</a:t>
            </a:r>
            <a:endParaRPr lang="ru-RU" sz="20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-10630" y="0"/>
            <a:ext cx="9153849" cy="908721"/>
            <a:chOff x="-10630" y="0"/>
            <a:chExt cx="9153849" cy="908721"/>
          </a:xfrm>
        </p:grpSpPr>
        <p:pic>
          <p:nvPicPr>
            <p:cNvPr id="205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0" y="5949279"/>
            <a:ext cx="9153849" cy="908721"/>
            <a:chOff x="-10630" y="0"/>
            <a:chExt cx="9153849" cy="908721"/>
          </a:xfrm>
        </p:grpSpPr>
        <p:pic>
          <p:nvPicPr>
            <p:cNvPr id="59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30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78027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685" y="0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:\Documents and Settings\Admin\Рабочий стол\tech-670x3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54562" y="1"/>
              <a:ext cx="2288657" cy="908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78511" y="2765183"/>
            <a:ext cx="1485178" cy="43204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noAutofit/>
          </a:bodyPr>
          <a:lstStyle/>
          <a:p>
            <a:r>
              <a:rPr lang="ru-RU" sz="2000" b="1" i="1" dirty="0" smtClean="0">
                <a:solidFill>
                  <a:srgbClr val="1B00C0"/>
                </a:solidFill>
              </a:rPr>
              <a:t>Алфавит:</a:t>
            </a:r>
            <a:endParaRPr lang="ru-RU" sz="2000" b="1" i="1" dirty="0">
              <a:solidFill>
                <a:srgbClr val="1B0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529" y="3717032"/>
            <a:ext cx="8608832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ru-RU" dirty="0"/>
              <a:t>Число в десятичной системе счисления записывается в виде суммы числового </a:t>
            </a:r>
            <a:r>
              <a:rPr lang="ru-RU" dirty="0" smtClean="0"/>
              <a:t>ряда</a:t>
            </a:r>
          </a:p>
          <a:p>
            <a:pPr algn="ctr">
              <a:tabLst>
                <a:tab pos="896938" algn="l"/>
              </a:tabLst>
            </a:pPr>
            <a:r>
              <a:rPr lang="ru-RU" dirty="0" smtClean="0"/>
              <a:t>степеней </a:t>
            </a:r>
            <a:r>
              <a:rPr lang="ru-RU" dirty="0"/>
              <a:t>(в данном случае 10), в качестве коэффициентов которых выступают </a:t>
            </a:r>
            <a:r>
              <a:rPr lang="ru-RU" dirty="0" smtClean="0"/>
              <a:t>цифры</a:t>
            </a:r>
          </a:p>
          <a:p>
            <a:r>
              <a:rPr lang="ru-RU" dirty="0" smtClean="0"/>
              <a:t>данного </a:t>
            </a:r>
            <a:r>
              <a:rPr lang="ru-RU" dirty="0"/>
              <a:t>числа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Documents and Settings\Admin\Рабочий стол\6544_html_m4cb39f8d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9898" y="2765184"/>
            <a:ext cx="6786558" cy="87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Рабочий стол\0006-020-Pervyj-schet.pn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780"/>
          <a:stretch/>
        </p:blipFill>
        <p:spPr bwMode="auto">
          <a:xfrm>
            <a:off x="2616354" y="4435806"/>
            <a:ext cx="3803286" cy="14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255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1145</Words>
  <Application>Microsoft Office PowerPoint</Application>
  <PresentationFormat>Экран (4:3)</PresentationFormat>
  <Paragraphs>192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CorelDRAW</vt:lpstr>
      <vt:lpstr>ГБОУ   НПО   ПУ № 37  МО</vt:lpstr>
      <vt:lpstr>Презентация к уроку на тему: «Кодирование числовой информации. Системы счисления»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«Информационное общество».</dc:title>
  <dc:creator>Admin</dc:creator>
  <cp:lastModifiedBy>re</cp:lastModifiedBy>
  <cp:revision>87</cp:revision>
  <dcterms:created xsi:type="dcterms:W3CDTF">2014-01-03T14:29:21Z</dcterms:created>
  <dcterms:modified xsi:type="dcterms:W3CDTF">2014-05-04T17:35:37Z</dcterms:modified>
</cp:coreProperties>
</file>