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8" r:id="rId15"/>
    <p:sldId id="279" r:id="rId16"/>
    <p:sldId id="276" r:id="rId17"/>
    <p:sldId id="277" r:id="rId18"/>
    <p:sldId id="275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111"/>
    <a:srgbClr val="FC6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45" autoAdjust="0"/>
  </p:normalViewPr>
  <p:slideViewPr>
    <p:cSldViewPr>
      <p:cViewPr varScale="1">
        <p:scale>
          <a:sx n="43" d="100"/>
          <a:sy n="43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7964-F40D-4432-B38C-C31F9EE585E6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A6673-EB41-4D9E-9E1A-3D9D57A46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7FCE-7378-4CFA-BC8D-6B564EE17A25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9E0D-DB01-4ABC-9002-B228EEFE1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9DEF-6ABE-4D82-905C-D52E5A5BEDB4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04B8-6E11-4F5C-9CE4-1511B6460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8E8D-4104-4BD4-B9D4-4F76284433F4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63FB-1022-44D9-AA95-3A668E3E2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7753-C0CD-48C0-B7D8-DD5492C1C30A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2ADF-0C70-4470-BCC5-FE5479B7F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A8C58-6A1A-47D7-BDB2-746CB7FBDD7A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A4EA-7C1F-4F00-A60A-EA60111C3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8B97-73D1-4DC3-8BD6-464FD88F1A5D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8417-D180-472C-8C31-43E75659B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9A66-F46C-4DB9-BB70-6B989E233F68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3C31-CBA9-4B46-9065-E3F407916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72ED-D26E-4A1E-8991-8BEA963A43F1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DAEE-02CE-44C0-B639-B3B9A1334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7E0F-0291-40FE-908F-4DAF13802CF4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DDA7-A54E-44E7-AD02-725230282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B618-7E8F-4796-B8CC-7A0204E9F19D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86DA-8A98-4EAF-B2A4-6A424C1AA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E22108-9A78-4302-8FA8-1104068EC585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26FC6-0F6F-4667-8F48-BE828DD58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/>
          <a:lstStyle/>
          <a:p>
            <a:pPr eaLnBrk="1" hangingPunct="1"/>
            <a:r>
              <a:rPr lang="ru-RU" sz="4800" i="1" smtClean="0"/>
              <a:t>Задача линейного программирования.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50"/>
            <a:ext cx="6400800" cy="2495550"/>
          </a:xfrm>
        </p:spPr>
        <p:txBody>
          <a:bodyPr/>
          <a:lstStyle/>
          <a:p>
            <a:pPr eaLnBrk="1" hangingPunct="1"/>
            <a:r>
              <a:rPr lang="ru-RU" sz="4800" i="1" smtClean="0">
                <a:solidFill>
                  <a:srgbClr val="C00000"/>
                </a:solidFill>
              </a:rPr>
              <a:t>Транспортная задача.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Решение задачи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643063"/>
            <a:ext cx="71707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Ответ: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8" y="642938"/>
            <a:ext cx="77866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Минимальный объем перевозок составит </a:t>
            </a:r>
            <a:r>
              <a:rPr lang="en-US" sz="2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92</a:t>
            </a:r>
            <a:r>
              <a:rPr lang="en-US" sz="24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000</a:t>
            </a:r>
            <a:r>
              <a:rPr lang="ru-RU" sz="2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т</a:t>
            </a:r>
            <a:r>
              <a:rPr lang="en-US" sz="2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*</a:t>
            </a:r>
            <a:r>
              <a:rPr lang="ru-RU" sz="2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38" y="1000125"/>
            <a:ext cx="5599112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Оптимальный план перевозок:</a:t>
            </a:r>
          </a:p>
        </p:txBody>
      </p:sp>
      <p:pic>
        <p:nvPicPr>
          <p:cNvPr id="5" name="Picture 2" descr="D:\Тр. Задача\image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928813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Тр. Задача\image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286125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Тр. Задача\image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786313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857375"/>
            <a:ext cx="1428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3286125"/>
            <a:ext cx="1428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4786313"/>
            <a:ext cx="14287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1857375"/>
            <a:ext cx="1428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3286125"/>
            <a:ext cx="1428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4857750"/>
            <a:ext cx="14287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1857375"/>
            <a:ext cx="12858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3357563"/>
            <a:ext cx="12858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4857750"/>
            <a:ext cx="12858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>
            <a:off x="1785938" y="2857500"/>
            <a:ext cx="107156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50800" dist="38100" dir="5400000" sx="110000" sy="110000" algn="t" rotWithShape="0">
              <a:prstClr val="black">
                <a:alpha val="8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85938" y="4286250"/>
            <a:ext cx="107156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50800" dist="38100" dir="5400000" sx="110000" sy="110000" algn="t" rotWithShape="0">
              <a:prstClr val="black">
                <a:alpha val="8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85938" y="5786438"/>
            <a:ext cx="1071562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50800" dist="38100" dir="5400000" sx="110000" sy="110000" algn="t" rotWithShape="0">
              <a:prstClr val="black">
                <a:alpha val="8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357938" y="2857500"/>
            <a:ext cx="107156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50800" dist="38100" dir="5400000" sx="110000" sy="110000" algn="t" rotWithShape="0">
              <a:prstClr val="black">
                <a:alpha val="8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357938" y="4357688"/>
            <a:ext cx="1071562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50800" dist="38100" dir="5400000" sx="110000" sy="110000" algn="t" rotWithShape="0">
              <a:prstClr val="black">
                <a:alpha val="8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57938" y="5857875"/>
            <a:ext cx="107156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50800" dist="38100" dir="5400000" sx="110000" sy="110000" algn="t" rotWithShape="0">
              <a:prstClr val="black">
                <a:alpha val="8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85938" y="2286000"/>
            <a:ext cx="1214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600т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14500" y="3714750"/>
            <a:ext cx="12144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1200т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4500" y="5214938"/>
            <a:ext cx="1214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0т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86500" y="2214563"/>
            <a:ext cx="1214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400т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86500" y="3786188"/>
            <a:ext cx="1214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0т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86500" y="5214938"/>
            <a:ext cx="1214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2200т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0063" y="1500188"/>
            <a:ext cx="2143125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С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ru-RU" i="1" dirty="0">
                <a:solidFill>
                  <a:srgbClr val="FF0000"/>
                </a:solidFill>
              </a:rPr>
              <a:t> поля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00750" y="1428750"/>
            <a:ext cx="2000250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С  </a:t>
            </a:r>
            <a:r>
              <a:rPr lang="en-US" i="1" dirty="0">
                <a:solidFill>
                  <a:srgbClr val="FF0000"/>
                </a:solidFill>
              </a:rPr>
              <a:t>II</a:t>
            </a:r>
            <a:r>
              <a:rPr lang="ru-RU" i="1" dirty="0">
                <a:solidFill>
                  <a:srgbClr val="FF0000"/>
                </a:solidFill>
              </a:rPr>
              <a:t> поля</a:t>
            </a:r>
          </a:p>
        </p:txBody>
      </p:sp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25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750"/>
                            </p:stCondLst>
                            <p:childTnLst>
                              <p:par>
                                <p:cTn id="9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5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750"/>
                            </p:stCondLst>
                            <p:childTnLst>
                              <p:par>
                                <p:cTn id="1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750"/>
                            </p:stCondLst>
                            <p:childTnLst>
                              <p:par>
                                <p:cTn id="1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250"/>
                            </p:stCondLst>
                            <p:childTnLst>
                              <p:par>
                                <p:cTn id="1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250"/>
                            </p:stCondLst>
                            <p:childTnLst>
                              <p:par>
                                <p:cTn id="15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Задача распределительного типа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В хозяйстве выделено четыре участка, пригодных для трансформации в другие виды угодий и улучшения.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286000"/>
            <a:ext cx="23383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21468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3357563"/>
            <a:ext cx="23574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4929188"/>
            <a:ext cx="23574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86125" y="1714500"/>
            <a:ext cx="2214563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</a:rPr>
              <a:t>Пашня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38" y="2643188"/>
            <a:ext cx="17145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</a:rPr>
              <a:t>Сенокосы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8000" y="2643188"/>
            <a:ext cx="1643063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</a:rPr>
              <a:t>Пастбища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6188" y="4429125"/>
            <a:ext cx="1643062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</a:rPr>
              <a:t>Прочие земли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4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4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4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4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44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44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44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44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071563"/>
            <a:ext cx="6286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3643313"/>
            <a:ext cx="68580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500063"/>
            <a:ext cx="5072063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002060"/>
                </a:solidFill>
              </a:rPr>
              <a:t>Основные переменные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38" y="2857500"/>
            <a:ext cx="54292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002060"/>
                </a:solidFill>
              </a:rPr>
              <a:t>Исходные данные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63" y="357188"/>
            <a:ext cx="5929312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rgbClr val="C00000"/>
                </a:solidFill>
              </a:rPr>
              <a:t>Решение задачи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071688"/>
            <a:ext cx="757237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88" y="785813"/>
            <a:ext cx="6215062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rgbClr val="00B050"/>
                </a:solidFill>
              </a:rPr>
              <a:t>Поиск решения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9144000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  <a:t>Ответ:    </a:t>
            </a:r>
            <a:b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  <a:t>В результате трансформации хозяйство получит доход 422730 руб.</a:t>
            </a:r>
            <a:b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rgbClr val="FF0000"/>
                </a:solidFill>
              </a:rPr>
              <a:t>Трансформация угодий: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71450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714500"/>
            <a:ext cx="1357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928938"/>
            <a:ext cx="1357313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2928938"/>
            <a:ext cx="142875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4143375"/>
            <a:ext cx="1390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4214813"/>
            <a:ext cx="142875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5357813"/>
            <a:ext cx="142875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5500688"/>
            <a:ext cx="14287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00313" y="1928813"/>
            <a:ext cx="3357562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</a:rPr>
              <a:t>Заложить сад  200 га на пашне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125" y="3214688"/>
            <a:ext cx="392906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</a:rPr>
              <a:t>Освоить 400 га сенокоса в пашню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57438" y="4214813"/>
            <a:ext cx="3500437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</a:rPr>
              <a:t>Трансформировать 600 га пастбищ в пашню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43188" y="5429250"/>
            <a:ext cx="3286125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</a:rPr>
              <a:t>Перевести 65 га прочих земель в пастбища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6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6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85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85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85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150"/>
                            </p:stCondLst>
                            <p:childTnLst>
                              <p:par>
                                <p:cTn id="9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357188"/>
            <a:ext cx="7772400" cy="1071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/>
              <a:t>Транспортная задача необходима для планирования наиболее рациональных перевозок грузов.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1571625"/>
            <a:ext cx="7929562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задача по критерию</a:t>
            </a:r>
            <a:r>
              <a:rPr lang="ru-RU" i="1" dirty="0" smtClean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 (пути)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Транспортная задача по критерию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Picture 3" descr="D:\Тр. Задача\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2643188"/>
            <a:ext cx="14652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Тр. Задача\часы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724400"/>
            <a:ext cx="2000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57188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В практике рассматриваются два типа транспортных задач: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1928813"/>
            <a:ext cx="8072437" cy="44291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Объем производства совпадает с общим объемом потребления – закрытая транспортная задача.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i="1" dirty="0" smtClean="0">
                <a:solidFill>
                  <a:srgbClr val="C00000"/>
                </a:solidFill>
              </a:rPr>
              <a:t>Объем производства не совпадает с общим объемом потребления – открытая транспортная задача.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692275" y="3429000"/>
            <a:ext cx="633571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619250" y="5084763"/>
            <a:ext cx="66976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1" grpId="0" animBg="1"/>
      <p:bldP spid="4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1000125"/>
            <a:ext cx="1357313" cy="3571875"/>
          </a:xfrm>
          <a:prstGeom prst="frame">
            <a:avLst>
              <a:gd name="adj1" fmla="val 4211"/>
            </a:avLst>
          </a:prstGeom>
          <a:solidFill>
            <a:srgbClr val="C00000"/>
          </a:solidFill>
          <a:ln w="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7188" y="2357438"/>
            <a:ext cx="642937" cy="1587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7188" y="2857500"/>
            <a:ext cx="642937" cy="158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7188" y="3643313"/>
            <a:ext cx="642937" cy="1587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7188" y="4429125"/>
            <a:ext cx="642937" cy="158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мка 14"/>
          <p:cNvSpPr/>
          <p:nvPr/>
        </p:nvSpPr>
        <p:spPr>
          <a:xfrm>
            <a:off x="1357313" y="1000125"/>
            <a:ext cx="6357937" cy="1000125"/>
          </a:xfrm>
          <a:prstGeom prst="frame">
            <a:avLst>
              <a:gd name="adj1" fmla="val 4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14500" y="1785938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00375" y="1785938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00625" y="1785938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86563" y="1785938"/>
            <a:ext cx="6429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мка 23"/>
          <p:cNvSpPr/>
          <p:nvPr/>
        </p:nvSpPr>
        <p:spPr>
          <a:xfrm>
            <a:off x="7715250" y="1000125"/>
            <a:ext cx="1428750" cy="3571875"/>
          </a:xfrm>
          <a:prstGeom prst="frame">
            <a:avLst>
              <a:gd name="adj1" fmla="val 37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143875" y="2357438"/>
            <a:ext cx="5715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143875" y="2857500"/>
            <a:ext cx="6429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072438" y="3643313"/>
            <a:ext cx="7143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143875" y="4429125"/>
            <a:ext cx="7143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Рамка 32"/>
          <p:cNvSpPr/>
          <p:nvPr/>
        </p:nvSpPr>
        <p:spPr>
          <a:xfrm>
            <a:off x="0" y="4572000"/>
            <a:ext cx="7715250" cy="785813"/>
          </a:xfrm>
          <a:prstGeom prst="frame">
            <a:avLst>
              <a:gd name="adj1" fmla="val 61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714500" y="5143500"/>
            <a:ext cx="571500" cy="1588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143250" y="5143500"/>
            <a:ext cx="571500" cy="1588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929188" y="5143500"/>
            <a:ext cx="642937" cy="1588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929438" y="5143500"/>
            <a:ext cx="500062" cy="1588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1908175" y="2492375"/>
            <a:ext cx="792163" cy="287338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1908175" y="3284538"/>
            <a:ext cx="792163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1908175" y="4005263"/>
            <a:ext cx="792163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3203575" y="1989138"/>
            <a:ext cx="792163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3203575" y="2492375"/>
            <a:ext cx="792163" cy="287338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3203575" y="3284538"/>
            <a:ext cx="792163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3203575" y="4005263"/>
            <a:ext cx="792163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5003800" y="1989138"/>
            <a:ext cx="792163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5003800" y="4005263"/>
            <a:ext cx="792163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6948488" y="1989138"/>
            <a:ext cx="792162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6948488" y="4005263"/>
            <a:ext cx="792162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5003800" y="2492375"/>
            <a:ext cx="792163" cy="287338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5003800" y="3284538"/>
            <a:ext cx="792163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6948488" y="2492375"/>
            <a:ext cx="792162" cy="287338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6948488" y="3284538"/>
            <a:ext cx="792162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908175" y="1989138"/>
            <a:ext cx="792163" cy="287337"/>
          </a:xfrm>
          <a:prstGeom prst="rect">
            <a:avLst/>
          </a:prstGeom>
          <a:gradFill rotWithShape="1">
            <a:gsLst>
              <a:gs pos="0">
                <a:schemeClr val="accent1">
                  <a:alpha val="28000"/>
                </a:schemeClr>
              </a:gs>
              <a:gs pos="100000">
                <a:schemeClr val="accent1">
                  <a:gamma/>
                  <a:shade val="46275"/>
                  <a:invGamma/>
                  <a:alpha val="1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331913" y="2205038"/>
            <a:ext cx="576262" cy="287337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331913" y="2708275"/>
            <a:ext cx="576262" cy="287338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1331913" y="3500438"/>
            <a:ext cx="576262" cy="287337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1331913" y="4292600"/>
            <a:ext cx="576262" cy="287338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2700338" y="2205038"/>
            <a:ext cx="576262" cy="287337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78" name="Rectangle 58"/>
          <p:cNvSpPr>
            <a:spLocks noChangeArrowheads="1"/>
          </p:cNvSpPr>
          <p:nvPr/>
        </p:nvSpPr>
        <p:spPr bwMode="auto">
          <a:xfrm>
            <a:off x="2700338" y="4292600"/>
            <a:ext cx="576262" cy="287338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4716463" y="2205038"/>
            <a:ext cx="576262" cy="287337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0" name="Rectangle 60"/>
          <p:cNvSpPr>
            <a:spLocks noChangeArrowheads="1"/>
          </p:cNvSpPr>
          <p:nvPr/>
        </p:nvSpPr>
        <p:spPr bwMode="auto">
          <a:xfrm>
            <a:off x="4716463" y="4292600"/>
            <a:ext cx="576262" cy="287338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1" name="Rectangle 61"/>
          <p:cNvSpPr>
            <a:spLocks noChangeArrowheads="1"/>
          </p:cNvSpPr>
          <p:nvPr/>
        </p:nvSpPr>
        <p:spPr bwMode="auto">
          <a:xfrm>
            <a:off x="6516688" y="2205038"/>
            <a:ext cx="576262" cy="287337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6588125" y="4292600"/>
            <a:ext cx="576263" cy="287338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2700338" y="2708275"/>
            <a:ext cx="576262" cy="287338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2700338" y="3500438"/>
            <a:ext cx="576262" cy="287337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7" name="Rectangle 67"/>
          <p:cNvSpPr>
            <a:spLocks noChangeArrowheads="1"/>
          </p:cNvSpPr>
          <p:nvPr/>
        </p:nvSpPr>
        <p:spPr bwMode="auto">
          <a:xfrm>
            <a:off x="4643438" y="3500438"/>
            <a:ext cx="576262" cy="287337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6516688" y="3500438"/>
            <a:ext cx="576262" cy="287337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9" name="Rectangle 69"/>
          <p:cNvSpPr>
            <a:spLocks noChangeArrowheads="1"/>
          </p:cNvSpPr>
          <p:nvPr/>
        </p:nvSpPr>
        <p:spPr bwMode="auto">
          <a:xfrm>
            <a:off x="4643438" y="2708275"/>
            <a:ext cx="576262" cy="287338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90" name="Rectangle 70"/>
          <p:cNvSpPr>
            <a:spLocks noChangeArrowheads="1"/>
          </p:cNvSpPr>
          <p:nvPr/>
        </p:nvSpPr>
        <p:spPr bwMode="auto">
          <a:xfrm>
            <a:off x="6516688" y="2708275"/>
            <a:ext cx="576262" cy="287338"/>
          </a:xfrm>
          <a:prstGeom prst="rect">
            <a:avLst/>
          </a:prstGeom>
          <a:gradFill rotWithShape="1">
            <a:gsLst>
              <a:gs pos="0">
                <a:srgbClr val="FB1111">
                  <a:alpha val="59000"/>
                </a:srgbClr>
              </a:gs>
              <a:gs pos="100000">
                <a:srgbClr val="FB1111">
                  <a:gamma/>
                  <a:shade val="46275"/>
                  <a:invGamma/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1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8000"/>
                            </p:stCondLst>
                            <p:childTnLst>
                              <p:par>
                                <p:cTn id="92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01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0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19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8" presetID="8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7000"/>
                            </p:stCondLst>
                            <p:childTnLst>
                              <p:par>
                                <p:cTn id="13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0"/>
                            </p:stCondLst>
                            <p:childTnLst>
                              <p:par>
                                <p:cTn id="13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300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6000"/>
                            </p:stCondLst>
                            <p:childTnLst>
                              <p:par>
                                <p:cTn id="15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9000"/>
                            </p:stCondLst>
                            <p:childTnLst>
                              <p:par>
                                <p:cTn id="1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0"/>
                            </p:stCondLst>
                            <p:childTnLst>
                              <p:par>
                                <p:cTn id="1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1000"/>
                            </p:stCondLst>
                            <p:childTnLst>
                              <p:par>
                                <p:cTn id="1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2000"/>
                            </p:stCondLst>
                            <p:childTnLst>
                              <p:par>
                                <p:cTn id="1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3000"/>
                            </p:stCondLst>
                            <p:childTnLst>
                              <p:par>
                                <p:cTn id="1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4000"/>
                            </p:stCondLst>
                            <p:childTnLst>
                              <p:par>
                                <p:cTn id="19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5000"/>
                            </p:stCondLst>
                            <p:childTnLst>
                              <p:par>
                                <p:cTn id="1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0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0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9000"/>
                            </p:stCondLst>
                            <p:childTnLst>
                              <p:par>
                                <p:cTn id="2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0000"/>
                            </p:stCondLst>
                            <p:childTnLst>
                              <p:par>
                                <p:cTn id="2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8" dur="2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2" dur="2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94000"/>
                            </p:stCondLst>
                            <p:childTnLst>
                              <p:par>
                                <p:cTn id="2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6" dur="2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0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98000"/>
                            </p:stCondLst>
                            <p:childTnLst>
                              <p:par>
                                <p:cTn id="2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4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2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8" dur="2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2" dur="2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4000"/>
                            </p:stCondLst>
                            <p:childTnLst>
                              <p:par>
                                <p:cTn id="2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6" dur="2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25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0" dur="2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2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4" dur="20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6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8" dur="2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7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2" dur="2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14000"/>
                            </p:stCondLst>
                            <p:childTnLst>
                              <p:par>
                                <p:cTn id="27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6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27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0" dur="2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28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4" dur="2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8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8" dur="2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90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9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4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9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4" grpId="0" animBg="1"/>
      <p:bldP spid="33" grpId="0" animBg="1"/>
      <p:bldP spid="5144" grpId="0" animBg="1"/>
      <p:bldP spid="5145" grpId="0" animBg="1"/>
      <p:bldP spid="5145" grpId="1" animBg="1"/>
      <p:bldP spid="5146" grpId="0" animBg="1"/>
      <p:bldP spid="5151" grpId="0" animBg="1"/>
      <p:bldP spid="5152" grpId="0" animBg="1"/>
      <p:bldP spid="5157" grpId="0" animBg="1"/>
      <p:bldP spid="5158" grpId="0" animBg="1"/>
      <p:bldP spid="5159" grpId="0" animBg="1"/>
      <p:bldP spid="5160" grpId="0" animBg="1"/>
      <p:bldP spid="5161" grpId="0" animBg="1"/>
      <p:bldP spid="5162" grpId="0" animBg="1"/>
      <p:bldP spid="5166" grpId="0" animBg="1"/>
      <p:bldP spid="5167" grpId="0" animBg="1"/>
      <p:bldP spid="5168" grpId="0" animBg="1"/>
      <p:bldP spid="5169" grpId="0" animBg="1"/>
      <p:bldP spid="5170" grpId="0" animBg="1"/>
      <p:bldP spid="5171" grpId="0" animBg="1"/>
      <p:bldP spid="5174" grpId="0" animBg="1"/>
      <p:bldP spid="5175" grpId="0" animBg="1"/>
      <p:bldP spid="5176" grpId="0" animBg="1"/>
      <p:bldP spid="5177" grpId="0" animBg="1"/>
      <p:bldP spid="5178" grpId="0" animBg="1"/>
      <p:bldP spid="5179" grpId="0" animBg="1"/>
      <p:bldP spid="5180" grpId="0" animBg="1"/>
      <p:bldP spid="5181" grpId="0" animBg="1"/>
      <p:bldP spid="5182" grpId="0" animBg="1"/>
      <p:bldP spid="5183" grpId="0" animBg="1"/>
      <p:bldP spid="5186" grpId="0" animBg="1"/>
      <p:bldP spid="5187" grpId="0" animBg="1"/>
      <p:bldP spid="5188" grpId="0" animBg="1"/>
      <p:bldP spid="5189" grpId="0" animBg="1"/>
      <p:bldP spid="51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714375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задача по критерию пути.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28575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 двух полей хозяйства нужно перевести картофель в три хранилища.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р. Задача\image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22479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14313"/>
            <a:ext cx="22145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Тр. Задача\ten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785813"/>
            <a:ext cx="292893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1928813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4857750"/>
            <a:ext cx="192881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0" y="4857750"/>
            <a:ext cx="192881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25" y="4857750"/>
            <a:ext cx="192881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>
            <a:stCxn id="2" idx="3"/>
            <a:endCxn id="4" idx="1"/>
          </p:cNvCxnSpPr>
          <p:nvPr/>
        </p:nvCxnSpPr>
        <p:spPr>
          <a:xfrm>
            <a:off x="2605033" y="1057243"/>
            <a:ext cx="323893" cy="123028"/>
          </a:xfrm>
          <a:prstGeom prst="straightConnector1">
            <a:avLst/>
          </a:prstGeom>
          <a:ln w="47625" cap="rnd">
            <a:solidFill>
              <a:srgbClr val="FF0000">
                <a:alpha val="86000"/>
              </a:srgbClr>
            </a:solidFill>
            <a:round/>
            <a:tailEnd type="arrow"/>
          </a:ln>
          <a:effectLst>
            <a:outerShdw blurRad="50800" dist="38100" dir="8100000" algn="tr" rotWithShape="0">
              <a:schemeClr val="tx1"/>
            </a:outerShdw>
          </a:effectLst>
          <a:scene3d>
            <a:camera prst="orthographicFront"/>
            <a:lightRig rig="sunrise" dir="t"/>
          </a:scene3d>
          <a:sp3d extrusionH="76200" contourW="12700">
            <a:bevelT w="139700" h="139700" prst="divot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1"/>
          </p:cNvCxnSpPr>
          <p:nvPr/>
        </p:nvCxnSpPr>
        <p:spPr>
          <a:xfrm rot="10800000" flipV="1">
            <a:off x="6143636" y="1056852"/>
            <a:ext cx="428628" cy="157570"/>
          </a:xfrm>
          <a:prstGeom prst="straightConnector1">
            <a:avLst/>
          </a:prstGeom>
          <a:ln w="47625" cap="rnd">
            <a:solidFill>
              <a:srgbClr val="FF0000">
                <a:alpha val="86000"/>
              </a:srgbClr>
            </a:solidFill>
            <a:round/>
            <a:tailEnd type="arrow"/>
          </a:ln>
          <a:effectLst>
            <a:outerShdw blurRad="50800" dist="38100" dir="8100000" algn="tr" rotWithShape="0">
              <a:schemeClr val="tx1"/>
            </a:outerShdw>
          </a:effectLst>
          <a:scene3d>
            <a:camera prst="orthographicFront"/>
            <a:lightRig rig="sunrise" dir="t"/>
          </a:scene3d>
          <a:sp3d extrusionH="76200" contourW="12700">
            <a:bevelT w="139700" h="139700" prst="divot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108447" y="1820851"/>
            <a:ext cx="500066" cy="1588"/>
          </a:xfrm>
          <a:prstGeom prst="straightConnector1">
            <a:avLst/>
          </a:prstGeom>
          <a:ln w="47625" cap="rnd">
            <a:solidFill>
              <a:srgbClr val="FF0000">
                <a:alpha val="86000"/>
              </a:srgbClr>
            </a:solidFill>
            <a:round/>
            <a:tailEnd type="arrow"/>
          </a:ln>
          <a:effectLst>
            <a:outerShdw blurRad="50800" dist="38100" dir="8100000" algn="tr" rotWithShape="0">
              <a:schemeClr val="tx1"/>
            </a:outerShdw>
          </a:effectLst>
          <a:scene3d>
            <a:camera prst="orthographicFront"/>
            <a:lightRig rig="sunrise" dir="t"/>
          </a:scene3d>
          <a:sp3d extrusionH="76200" contourW="12700">
            <a:bevelT w="139700" h="139700" prst="divot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143108" y="3929066"/>
            <a:ext cx="928694" cy="642942"/>
          </a:xfrm>
          <a:prstGeom prst="straightConnector1">
            <a:avLst/>
          </a:prstGeom>
          <a:ln w="47625" cap="rnd">
            <a:solidFill>
              <a:srgbClr val="FF0000">
                <a:alpha val="86000"/>
              </a:srgbClr>
            </a:solidFill>
            <a:round/>
            <a:tailEnd type="arrow"/>
          </a:ln>
          <a:effectLst>
            <a:outerShdw blurRad="50800" dist="38100" dir="8100000" algn="tr" rotWithShape="0">
              <a:schemeClr val="tx1"/>
            </a:outerShdw>
          </a:effectLst>
          <a:scene3d>
            <a:camera prst="orthographicFront"/>
            <a:lightRig rig="sunrise" dir="t"/>
          </a:scene3d>
          <a:sp3d extrusionH="76200" contourW="12700">
            <a:bevelT w="139700" h="139700" prst="divot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29322" y="3929066"/>
            <a:ext cx="1000132" cy="500066"/>
          </a:xfrm>
          <a:prstGeom prst="straightConnector1">
            <a:avLst/>
          </a:prstGeom>
          <a:ln w="47625" cap="rnd">
            <a:solidFill>
              <a:srgbClr val="FF0000">
                <a:alpha val="86000"/>
              </a:srgbClr>
            </a:solidFill>
            <a:round/>
            <a:tailEnd type="arrow"/>
          </a:ln>
          <a:effectLst>
            <a:outerShdw blurRad="50800" dist="38100" dir="8100000" algn="tr" rotWithShape="0">
              <a:schemeClr val="tx1"/>
            </a:outerShdw>
          </a:effectLst>
          <a:scene3d>
            <a:camera prst="orthographicFront"/>
            <a:lightRig rig="sunrise" dir="t"/>
          </a:scene3d>
          <a:sp3d extrusionH="76200" contourW="12700">
            <a:bevelT w="139700" h="139700" prst="divot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036215" y="4607727"/>
            <a:ext cx="785818" cy="1588"/>
          </a:xfrm>
          <a:prstGeom prst="straightConnector1">
            <a:avLst/>
          </a:prstGeom>
          <a:ln w="47625" cap="rnd">
            <a:solidFill>
              <a:srgbClr val="FF0000">
                <a:alpha val="86000"/>
              </a:srgbClr>
            </a:solidFill>
            <a:round/>
            <a:tailEnd type="arrow"/>
          </a:ln>
          <a:effectLst>
            <a:outerShdw blurRad="50800" dist="38100" dir="8100000" algn="tr" rotWithShape="0">
              <a:schemeClr val="tx1"/>
            </a:outerShdw>
          </a:effectLst>
          <a:scene3d>
            <a:camera prst="orthographicFront"/>
            <a:lightRig rig="sunrise" dir="t"/>
          </a:scene3d>
          <a:sp3d extrusionH="76200" contourW="12700">
            <a:bevelT w="139700" h="139700" prst="divot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D:\Тр. Задача\ten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785813"/>
            <a:ext cx="292893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-0.00787 L 0.73629 0.00255 " pathEditMode="relative" rAng="0" ptsTypes="AA">
                                      <p:cBhvr>
                                        <p:cTn id="42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р. Задача\image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14313"/>
            <a:ext cx="22479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14313"/>
            <a:ext cx="2214562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200025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786063"/>
            <a:ext cx="192881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2786063"/>
            <a:ext cx="192881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786063"/>
            <a:ext cx="192881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313" y="1928813"/>
            <a:ext cx="1500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1800т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200025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86500" y="1928813"/>
            <a:ext cx="1500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2600т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4572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8625" y="4357688"/>
            <a:ext cx="1500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1000т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4572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00500" y="4357688"/>
            <a:ext cx="1500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1200т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464343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58000" y="4429125"/>
            <a:ext cx="1500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2200т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428728" y="5072074"/>
          <a:ext cx="6096000" cy="162623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0655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Номер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поля</a:t>
                      </a:r>
                      <a:endParaRPr lang="ru-RU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 до хранилища, км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Третьего</a:t>
                      </a:r>
                      <a:endParaRPr lang="ru-RU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286000" y="2492375"/>
            <a:ext cx="4929188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C00000"/>
                </a:solidFill>
              </a:rPr>
              <a:t>Вместимость хранилищ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71875" y="357188"/>
            <a:ext cx="1928813" cy="142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Урожай собранный на каждом поле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0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00"/>
                            </p:stCondLst>
                            <p:childTnLst>
                              <p:par>
                                <p:cTn id="8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7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200"/>
                            </p:stCondLst>
                            <p:childTnLst>
                              <p:par>
                                <p:cTn id="10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700"/>
                            </p:stCondLst>
                            <p:childTnLst>
                              <p:par>
                                <p:cTn id="1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-1428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Составим математическую модель задачи</a:t>
            </a:r>
          </a:p>
        </p:txBody>
      </p:sp>
      <p:pic>
        <p:nvPicPr>
          <p:cNvPr id="3" name="Picture 2" descr="D:\Тр. Задача\image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857250"/>
            <a:ext cx="22479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0688" y="785813"/>
            <a:ext cx="857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i="1">
                <a:solidFill>
                  <a:srgbClr val="FF0000"/>
                </a:solidFill>
                <a:latin typeface="Calibri" pitchFamily="34" charset="0"/>
              </a:rPr>
              <a:t>i</a:t>
            </a:r>
            <a:endParaRPr lang="ru-RU" sz="9600" b="1" i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071563"/>
            <a:ext cx="192881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29625" y="785813"/>
            <a:ext cx="3571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 b="1" i="1">
                <a:solidFill>
                  <a:srgbClr val="FF0000"/>
                </a:solidFill>
                <a:latin typeface="Calibri" pitchFamily="34" charset="0"/>
              </a:rPr>
              <a:t>j</a:t>
            </a:r>
            <a:endParaRPr lang="ru-RU" sz="88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2714625"/>
            <a:ext cx="9001125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 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= 20x11 + 20x12 + 30x13 + 30x21 + 40x22 + 20x23  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 pitchFamily="18" charset="2"/>
              </a:rPr>
              <a:t>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min</a:t>
            </a:r>
            <a:endParaRPr lang="ru-RU" sz="24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1000125"/>
            <a:ext cx="257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3200" b="1" i="1">
                <a:solidFill>
                  <a:srgbClr val="FF0000"/>
                </a:solidFill>
                <a:latin typeface="Calibri" pitchFamily="34" charset="0"/>
              </a:rPr>
              <a:t>ij </a:t>
            </a:r>
            <a:r>
              <a:rPr lang="en-US" sz="7200" b="1" i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ru-RU" sz="80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0" y="3286125"/>
            <a:ext cx="4572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11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+ 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12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+ 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13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1800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21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+ 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22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+ 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23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2600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11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+ 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21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1000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12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+ 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22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1200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13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+ X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23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2200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2500313" y="3429000"/>
            <a:ext cx="285750" cy="235743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43188" y="6000750"/>
            <a:ext cx="41433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Xij ≥ 0 </a:t>
            </a:r>
            <a:r>
              <a:rPr lang="ru-RU" sz="24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; </a:t>
            </a:r>
            <a:r>
              <a:rPr lang="en-US" sz="24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 = 1,2 </a:t>
            </a:r>
            <a:r>
              <a:rPr lang="ru-RU" sz="24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; </a:t>
            </a:r>
            <a:r>
              <a:rPr lang="en-US" sz="24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 = 1,2,3 </a:t>
            </a:r>
            <a:endParaRPr lang="ru-RU" sz="2400" b="1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1357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35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35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Решим задачу с использованием процессора 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en-US" sz="3200" b="1" i="1" dirty="0">
                <a:solidFill>
                  <a:srgbClr val="E909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Estrangelo Edessa" pitchFamily="66"/>
              </a:rPr>
              <a:t>MS Excel</a:t>
            </a:r>
            <a:endParaRPr lang="ru-RU" sz="3200" b="1" i="1" dirty="0">
              <a:solidFill>
                <a:srgbClr val="E909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Estrangelo Edessa" pitchFamily="66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71625"/>
            <a:ext cx="8643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08050"/>
            <a:ext cx="704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276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Estrangelo Edessa</vt:lpstr>
      <vt:lpstr>Symbol</vt:lpstr>
      <vt:lpstr>Тема Office</vt:lpstr>
      <vt:lpstr>Задача линейного программирования.</vt:lpstr>
      <vt:lpstr>Транспортная задача необходима для планирования наиболее рациональных перевозок грузов.</vt:lpstr>
      <vt:lpstr>В практике рассматриваются два типа транспортных задач:</vt:lpstr>
      <vt:lpstr>Слайд 4</vt:lpstr>
      <vt:lpstr>Транспортная задача по критерию пути.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Задача распределительного типа</vt:lpstr>
      <vt:lpstr>В хозяйстве выделено четыре участка, пригодных для трансформации в другие виды угодий и улучшения.</vt:lpstr>
      <vt:lpstr>Слайд 15</vt:lpstr>
      <vt:lpstr>Слайд 16</vt:lpstr>
      <vt:lpstr>Слайд 17</vt:lpstr>
      <vt:lpstr>Слайд 18</vt:lpstr>
      <vt:lpstr>Ответ:     В результате трансформации хозяйство получит доход 422730 руб. Трансформация угодий: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линейного программирования.</dc:title>
  <dc:creator>SV</dc:creator>
  <cp:lastModifiedBy>re</cp:lastModifiedBy>
  <cp:revision>33</cp:revision>
  <dcterms:created xsi:type="dcterms:W3CDTF">2010-10-30T10:12:37Z</dcterms:created>
  <dcterms:modified xsi:type="dcterms:W3CDTF">2014-05-04T17:26:12Z</dcterms:modified>
</cp:coreProperties>
</file>