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9"/>
  </p:notesMasterIdLst>
  <p:handoutMasterIdLst>
    <p:handoutMasterId r:id="rId10"/>
  </p:handoutMasterIdLst>
  <p:sldIdLst>
    <p:sldId id="318" r:id="rId3"/>
    <p:sldId id="270" r:id="rId4"/>
    <p:sldId id="281" r:id="rId5"/>
    <p:sldId id="283" r:id="rId6"/>
    <p:sldId id="319" r:id="rId7"/>
    <p:sldId id="320" r:id="rId8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1B0A"/>
    <a:srgbClr val="3B2107"/>
    <a:srgbClr val="D02800"/>
    <a:srgbClr val="B9A219"/>
    <a:srgbClr val="CC3300"/>
    <a:srgbClr val="D6F9FE"/>
    <a:srgbClr val="F9E2CB"/>
    <a:srgbClr val="F6D1AC"/>
  </p:clrMru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29" autoAdjust="0"/>
    <p:restoredTop sz="94700" autoAdjust="0"/>
  </p:normalViewPr>
  <p:slideViewPr>
    <p:cSldViewPr>
      <p:cViewPr>
        <p:scale>
          <a:sx n="75" d="100"/>
          <a:sy n="75" d="100"/>
        </p:scale>
        <p:origin x="18" y="8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76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Математика + информационные системы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4082E38-EE89-4FE7-8586-82E487F5A390}" type="datetimeFigureOut">
              <a:rPr lang="ru-RU"/>
              <a:pPr>
                <a:defRPr/>
              </a:pPr>
              <a:t>04.05.2014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ED07F95-1AF2-4459-986A-061E80723D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/>
              <a:t>Математика + информационные системы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B84E0BF-35A4-4870-A634-B7635003DCB3}" type="datetimeFigureOut">
              <a:rPr lang="ru-RU"/>
              <a:pPr>
                <a:defRPr/>
              </a:pPr>
              <a:t>04.05.2014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51153E7-D053-4311-BB1E-068924CC5D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BFF94-4B34-4AD2-8669-A4DDA261FA1B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C341B-D5D8-4EE6-8706-949153220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93BE31-2791-4AE4-AAF5-0C7D0AC627B6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0AF27-227C-4C4C-8F20-4BBABA7A49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56B47-94AA-4DBB-A434-6BEA6B6CB4C9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3F72A-6ADD-4CCD-8283-E47C4323A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42B83-FC8C-4B34-8F87-5213CF378546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C08E2-F3D7-4798-934D-4AEF1B1E0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AD758-7848-4103-8360-071606BBACF7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C7BA5-E726-4178-B106-013005C0E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2286000"/>
            <a:ext cx="36957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2500" y="2286000"/>
            <a:ext cx="36957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92DB3-CCBD-4824-AF77-0792F8DF0CB3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EA28C-9701-436C-8797-02412F92A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B2FF4-5352-42A7-B77A-D7DDC3FF5D00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6C248C-DA25-443E-B60B-09C8D33BD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10A4D-DE5F-43F8-AF03-72A46DC2246E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822A9-C7C4-4566-BC8B-90F329349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FACE0-CA71-444B-B1BC-95FEAABB5F63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82B4F-ECE0-4768-B0BB-CB445B746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16E343-AE85-4C40-88CF-98718838ED39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A113A3-BBA8-46DB-8169-E0EE8B5AE2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E00FDD-F076-4205-B065-1A385746FCBA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10DCC-873E-41F4-B29E-F1069C68B7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21B1D-C705-46ED-B935-90E458332A37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3ADCC0-5E37-431A-BAD7-EE9412AB4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1B41C-742B-42B2-B7F6-B02297E3385E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898B9-495E-4377-8E70-AAD2E43C5B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2250" y="609600"/>
            <a:ext cx="18859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5054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8BCD7-4AFE-4392-9C73-52F7AF55C528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B10D6-3F3D-4DF3-99B0-BC44B077E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2286000"/>
            <a:ext cx="36957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762500" y="2286000"/>
            <a:ext cx="3695700" cy="3657600"/>
          </a:xfrm>
        </p:spPr>
        <p:txBody>
          <a:bodyPr/>
          <a:lstStyle/>
          <a:p>
            <a:pPr lvl="0"/>
            <a:r>
              <a:rPr lang="ru-RU" noProof="0" smtClean="0"/>
              <a:t>Вставка клипа</a:t>
            </a:r>
            <a:endParaRPr lang="ru-RU" noProof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ED487-F862-4CF0-91B1-1CE2F5CC7940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6B1FC-7410-4808-9C42-4EFE8F6EE8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C323C-E854-4F6D-BC7F-A7CE86DB310A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B6B71-E0A9-41E5-9FAC-F478C50817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A6704-938B-4D57-AE38-A095DE01BFD8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6387B-6FB0-4BDC-BD4F-F5D78663C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AB08C-0E58-472D-B74F-B208E976B622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3331D-55C5-409E-A634-8A5A11473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EE12F-DDD8-4E7A-977D-917BCFC58177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53CBE-CBDB-49E3-A780-9C2B954901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FC0EC6-3D1E-4DB6-8BCC-06DC0A31D433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0CAA8-9B24-461B-8AC9-43DACF529F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DE8A8-0F6D-4F7C-B102-7B09D2FBE45E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58700-CA5F-4D3D-A78D-BDD2DF0B4B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F1538-100C-4158-B54A-184D3DE6C55B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A6AD5-3E8C-4842-A9A2-E06102882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1" lang="ru-RU">
              <a:latin typeface="+mn-lt"/>
              <a:cs typeface="+mn-cs"/>
            </a:endParaRPr>
          </a:p>
        </p:txBody>
      </p:sp>
      <p:sp>
        <p:nvSpPr>
          <p:cNvPr id="20483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pic>
        <p:nvPicPr>
          <p:cNvPr id="2052" name="Picture 4" descr="A:\minispir.GIF"/>
          <p:cNvPicPr>
            <a:picLocks noChangeAspect="1" noChangeArrowheads="1"/>
          </p:cNvPicPr>
          <p:nvPr/>
        </p:nvPicPr>
        <p:blipFill>
          <a:blip r:embed="rId13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A:\minispir.GIF"/>
          <p:cNvPicPr>
            <a:picLocks noChangeAspect="1" noChangeArrowheads="1"/>
          </p:cNvPicPr>
          <p:nvPr/>
        </p:nvPicPr>
        <p:blipFill>
          <a:blip r:embed="rId1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8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CFE2DBB-1EE5-402D-85AC-1FF26DF79D5D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7BF0820-D223-4521-AFA0-16EFF2CAD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94" r:id="rId11"/>
  </p:sldLayoutIdLst>
  <p:transition spd="med">
    <p:pull dir="r"/>
  </p:transition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AutoShape 2"/>
          <p:cNvSpPr>
            <a:spLocks noChangeArrowheads="1"/>
          </p:cNvSpPr>
          <p:nvPr/>
        </p:nvSpPr>
        <p:spPr bwMode="auto">
          <a:xfrm>
            <a:off x="1600200" y="-2209800"/>
            <a:ext cx="9144000" cy="9067800"/>
          </a:xfrm>
          <a:prstGeom prst="diamond">
            <a:avLst/>
          </a:prstGeom>
          <a:gradFill rotWithShape="0">
            <a:gsLst>
              <a:gs pos="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37786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286000"/>
            <a:ext cx="7543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  <a:p>
            <a:pPr lvl="3"/>
            <a:endParaRPr lang="ru-RU" smtClean="0"/>
          </a:p>
        </p:txBody>
      </p:sp>
      <p:sp>
        <p:nvSpPr>
          <p:cNvPr id="377864" name="Rectangle 8"/>
          <p:cNvSpPr>
            <a:spLocks noChangeArrowheads="1"/>
          </p:cNvSpPr>
          <p:nvPr/>
        </p:nvSpPr>
        <p:spPr bwMode="auto">
          <a:xfrm>
            <a:off x="0" y="0"/>
            <a:ext cx="381000" cy="6858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77865" name="Rectangle 9"/>
          <p:cNvSpPr>
            <a:spLocks noChangeArrowheads="1"/>
          </p:cNvSpPr>
          <p:nvPr/>
        </p:nvSpPr>
        <p:spPr bwMode="auto">
          <a:xfrm>
            <a:off x="0" y="0"/>
            <a:ext cx="381000" cy="2286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37786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59436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ct val="20000"/>
              </a:spcBef>
              <a:spcAft>
                <a:spcPts val="0"/>
              </a:spcAft>
              <a:defRPr kumimoji="0" sz="14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56AABF-F5CB-4296-954A-6C8A70BD53AB}" type="datetime1">
              <a:rPr lang="en-US"/>
              <a:pPr>
                <a:defRPr/>
              </a:pPr>
              <a:t>5/4/2014</a:t>
            </a:fld>
            <a:endParaRPr lang="en-US"/>
          </a:p>
        </p:txBody>
      </p:sp>
      <p:sp>
        <p:nvSpPr>
          <p:cNvPr id="37786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38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ct val="20000"/>
              </a:spcBef>
              <a:spcAft>
                <a:spcPts val="0"/>
              </a:spcAft>
              <a:defRPr kumimoji="0" sz="14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786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33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ct val="20000"/>
              </a:spcBef>
              <a:spcAft>
                <a:spcPts val="0"/>
              </a:spcAft>
              <a:defRPr kumimoji="0" sz="1400" smtClean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CB1B77-4F4C-402E-9A55-D8A169AE4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2" r:id="rId2"/>
    <p:sldLayoutId id="2147483691" r:id="rId3"/>
    <p:sldLayoutId id="2147483690" r:id="rId4"/>
    <p:sldLayoutId id="2147483689" r:id="rId5"/>
    <p:sldLayoutId id="2147483688" r:id="rId6"/>
    <p:sldLayoutId id="2147483687" r:id="rId7"/>
    <p:sldLayoutId id="2147483686" r:id="rId8"/>
    <p:sldLayoutId id="2147483685" r:id="rId9"/>
    <p:sldLayoutId id="2147483684" r:id="rId10"/>
    <p:sldLayoutId id="2147483683" r:id="rId11"/>
  </p:sldLayoutIdLst>
  <p:transition spd="med">
    <p:pull dir="r"/>
  </p:transition>
  <p:hf sldNum="0" hdr="0" ft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60000"/>
        </a:spcBef>
        <a:spcAft>
          <a:spcPct val="0"/>
        </a:spcAft>
        <a:buClr>
          <a:schemeClr val="tx1"/>
        </a:buClr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40000"/>
        </a:spcBef>
        <a:spcAft>
          <a:spcPct val="0"/>
        </a:spcAft>
        <a:buClr>
          <a:schemeClr val="tx1"/>
        </a:buClr>
        <a:buChar char="–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lnSpc>
          <a:spcPct val="95000"/>
        </a:lnSpc>
        <a:spcBef>
          <a:spcPct val="35000"/>
        </a:spcBef>
        <a:spcAft>
          <a:spcPct val="0"/>
        </a:spcAft>
        <a:buChar char="•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lnSpc>
          <a:spcPct val="75000"/>
        </a:lnSpc>
        <a:spcBef>
          <a:spcPct val="30000"/>
        </a:spcBef>
        <a:spcAft>
          <a:spcPct val="0"/>
        </a:spcAft>
        <a:buChar char="–"/>
        <a:defRPr kumimoji="1"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lnSpc>
          <a:spcPct val="75000"/>
        </a:lnSpc>
        <a:spcBef>
          <a:spcPct val="30000"/>
        </a:spcBef>
        <a:spcAft>
          <a:spcPct val="0"/>
        </a:spcAft>
        <a:buChar char="»"/>
        <a:defRPr kumimoji="1"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har char="»"/>
        <a:defRPr kumimoji="1"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har char="»"/>
        <a:defRPr kumimoji="1"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har char="»"/>
        <a:defRPr kumimoji="1"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har char="»"/>
        <a:defRPr kumimoji="1"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2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2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4.xml"/><Relationship Id="rId6" Type="http://schemas.openxmlformats.org/officeDocument/2006/relationships/image" Target="../media/image2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7.xml"/><Relationship Id="rId1" Type="http://schemas.openxmlformats.org/officeDocument/2006/relationships/themeOverride" Target="../theme/themeOverride5.xml"/><Relationship Id="rId6" Type="http://schemas.openxmlformats.org/officeDocument/2006/relationships/image" Target="../media/image2.png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ru-RU" smtClean="0"/>
              <a:t>ФРОНТАЛЬНЫЙ ОПРОС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ransition spd="med"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5332" y="152400"/>
            <a:ext cx="7997197" cy="1524000"/>
          </a:xfrm>
          <a:solidFill>
            <a:srgbClr val="D6F9FE"/>
          </a:solidFill>
          <a:effectLst>
            <a:softEdge rad="635000"/>
          </a:effectLst>
        </p:spPr>
        <p:txBody>
          <a:bodyPr/>
          <a:lstStyle/>
          <a:p>
            <a:pPr algn="ctr"/>
            <a:r>
              <a:rPr lang="en-US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ru-RU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Чем отличаются ссылки на ячейку </a:t>
            </a:r>
            <a:r>
              <a:rPr lang="en-US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ru-RU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В2 </a:t>
            </a:r>
            <a:r>
              <a:rPr lang="en-US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и </a:t>
            </a:r>
            <a:r>
              <a:rPr lang="en-US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ru-RU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В$2 </a:t>
            </a:r>
            <a:r>
              <a:rPr lang="en-US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при копировании формул?</a:t>
            </a:r>
          </a:p>
        </p:txBody>
      </p:sp>
      <p:grpSp>
        <p:nvGrpSpPr>
          <p:cNvPr id="3" name="Группа 26"/>
          <p:cNvGrpSpPr>
            <a:grpSpLocks/>
          </p:cNvGrpSpPr>
          <p:nvPr/>
        </p:nvGrpSpPr>
        <p:grpSpPr bwMode="auto">
          <a:xfrm>
            <a:off x="1066800" y="3352800"/>
            <a:ext cx="7543800" cy="1295400"/>
            <a:chOff x="1066800" y="3276600"/>
            <a:chExt cx="7543800" cy="1295400"/>
          </a:xfrm>
        </p:grpSpPr>
        <p:sp>
          <p:nvSpPr>
            <p:cNvPr id="6" name="Содержимое 2"/>
            <p:cNvSpPr txBox="1">
              <a:spLocks/>
            </p:cNvSpPr>
            <p:nvPr/>
          </p:nvSpPr>
          <p:spPr bwMode="auto">
            <a:xfrm>
              <a:off x="2362200" y="3276600"/>
              <a:ext cx="6248400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  <a:defRPr/>
              </a:pPr>
              <a:r>
                <a:rPr kumimoji="1" lang="ru-RU" sz="2600" kern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Знак $ перед номером строки означает, что изменится только имя строки.</a:t>
              </a:r>
            </a:p>
            <a:p>
              <a:pPr algn="l">
                <a:spcBef>
                  <a:spcPct val="60000"/>
                </a:spcBef>
                <a:buClr>
                  <a:schemeClr val="tx1"/>
                </a:buClr>
                <a:defRPr/>
              </a:pPr>
              <a:endParaRPr kumimoji="1" lang="ru-RU" sz="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8" name="Десятиугольник 7"/>
            <p:cNvSpPr/>
            <p:nvPr/>
          </p:nvSpPr>
          <p:spPr bwMode="auto">
            <a:xfrm>
              <a:off x="1066800" y="35814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В</a:t>
              </a:r>
            </a:p>
          </p:txBody>
        </p:sp>
      </p:grpSp>
      <p:grpSp>
        <p:nvGrpSpPr>
          <p:cNvPr id="4" name="Группа 27"/>
          <p:cNvGrpSpPr>
            <a:grpSpLocks/>
          </p:cNvGrpSpPr>
          <p:nvPr/>
        </p:nvGrpSpPr>
        <p:grpSpPr bwMode="auto">
          <a:xfrm>
            <a:off x="1066800" y="4648200"/>
            <a:ext cx="7620000" cy="1295400"/>
            <a:chOff x="1066800" y="4648200"/>
            <a:chExt cx="7620000" cy="1295400"/>
          </a:xfrm>
        </p:grpSpPr>
        <p:sp>
          <p:nvSpPr>
            <p:cNvPr id="7" name="Содержимое 2"/>
            <p:cNvSpPr txBox="1">
              <a:spLocks/>
            </p:cNvSpPr>
            <p:nvPr/>
          </p:nvSpPr>
          <p:spPr bwMode="auto">
            <a:xfrm>
              <a:off x="2438400" y="4648200"/>
              <a:ext cx="6248400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  <a:defRPr/>
              </a:pPr>
              <a:r>
                <a:rPr kumimoji="1" lang="ru-RU" sz="2600" kern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Если в ссылке присутствует знак $, это означает, что имя ячейки останется неизменным.</a:t>
              </a:r>
              <a:endParaRPr lang="ru-RU" sz="2600" dirty="0">
                <a:latin typeface="+mn-lt"/>
                <a:cs typeface="+mn-cs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  <a:defRPr/>
              </a:pPr>
              <a:r>
                <a:rPr kumimoji="1" lang="ru-RU" sz="2600" kern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 </a:t>
              </a:r>
            </a:p>
            <a:p>
              <a:pPr algn="l">
                <a:spcBef>
                  <a:spcPct val="60000"/>
                </a:spcBef>
                <a:buClr>
                  <a:schemeClr val="tx1"/>
                </a:buClr>
                <a:defRPr/>
              </a:pPr>
              <a:endParaRPr kumimoji="1" lang="ru-RU" sz="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9" name="Десятиугольник 8"/>
            <p:cNvSpPr/>
            <p:nvPr/>
          </p:nvSpPr>
          <p:spPr bwMode="auto">
            <a:xfrm>
              <a:off x="1066800" y="49530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С</a:t>
              </a: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381000"/>
            <a:ext cx="553998" cy="1295400"/>
          </a:xfrm>
          <a:prstGeom prst="rect">
            <a:avLst/>
          </a:prstGeom>
          <a:noFill/>
        </p:spPr>
        <p:txBody>
          <a:bodyPr vert="vert27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Тест:</a:t>
            </a:r>
            <a:endParaRPr lang="ru-RU" sz="2400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22923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" name="Группа 24"/>
          <p:cNvGrpSpPr>
            <a:grpSpLocks/>
          </p:cNvGrpSpPr>
          <p:nvPr/>
        </p:nvGrpSpPr>
        <p:grpSpPr bwMode="auto">
          <a:xfrm>
            <a:off x="1066800" y="2057400"/>
            <a:ext cx="7467600" cy="1295400"/>
            <a:chOff x="1219200" y="1905000"/>
            <a:chExt cx="7467600" cy="1295400"/>
          </a:xfrm>
        </p:grpSpPr>
        <p:sp>
          <p:nvSpPr>
            <p:cNvPr id="23" name="Содержимое 2"/>
            <p:cNvSpPr txBox="1">
              <a:spLocks/>
            </p:cNvSpPr>
            <p:nvPr/>
          </p:nvSpPr>
          <p:spPr bwMode="auto">
            <a:xfrm>
              <a:off x="2438400" y="1905000"/>
              <a:ext cx="6248400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  <a:defRPr/>
              </a:pPr>
              <a:r>
                <a:rPr kumimoji="1" lang="ru-RU" sz="2600" kern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Знак $ перед номером строки означает, что изменится только имя столбца.</a:t>
              </a:r>
            </a:p>
            <a:p>
              <a:pPr algn="l">
                <a:spcBef>
                  <a:spcPct val="60000"/>
                </a:spcBef>
                <a:buClr>
                  <a:schemeClr val="tx1"/>
                </a:buClr>
                <a:defRPr/>
              </a:pPr>
              <a:endParaRPr kumimoji="1" lang="ru-RU" sz="8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endParaRPr>
            </a:p>
          </p:txBody>
        </p:sp>
        <p:sp>
          <p:nvSpPr>
            <p:cNvPr id="24" name="Десятиугольник 23"/>
            <p:cNvSpPr/>
            <p:nvPr/>
          </p:nvSpPr>
          <p:spPr bwMode="auto">
            <a:xfrm>
              <a:off x="1219200" y="21336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А</a:t>
              </a:r>
            </a:p>
          </p:txBody>
        </p:sp>
      </p:grpSp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35115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11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45783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12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56451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1" name="Picture 13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68643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1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4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9394" y="387677"/>
            <a:ext cx="8820823" cy="1282046"/>
          </a:xfrm>
          <a:solidFill>
            <a:srgbClr val="D6F9FE"/>
          </a:solidFill>
          <a:effectLst>
            <a:softEdge rad="635000"/>
          </a:effectLst>
        </p:spPr>
        <p:txBody>
          <a:bodyPr anchor="ctr"/>
          <a:lstStyle/>
          <a:p>
            <a:pPr algn="ctr"/>
            <a:r>
              <a:rPr lang="en-US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ru-RU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ru-RU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В ячейку E5 ввели формулу =$A$5*B5. Затем эту формулу распространили вниз. Какая формула содержится в ячейке Е8? </a:t>
            </a:r>
          </a:p>
        </p:txBody>
      </p:sp>
      <p:grpSp>
        <p:nvGrpSpPr>
          <p:cNvPr id="3" name="Группа 33"/>
          <p:cNvGrpSpPr>
            <a:grpSpLocks/>
          </p:cNvGrpSpPr>
          <p:nvPr/>
        </p:nvGrpSpPr>
        <p:grpSpPr bwMode="auto">
          <a:xfrm>
            <a:off x="1066800" y="2895600"/>
            <a:ext cx="7543800" cy="1295400"/>
            <a:chOff x="1066800" y="2895600"/>
            <a:chExt cx="7543800" cy="1295400"/>
          </a:xfrm>
        </p:grpSpPr>
        <p:sp>
          <p:nvSpPr>
            <p:cNvPr id="6" name="Содержимое 2"/>
            <p:cNvSpPr txBox="1">
              <a:spLocks/>
            </p:cNvSpPr>
            <p:nvPr/>
          </p:nvSpPr>
          <p:spPr bwMode="auto">
            <a:xfrm>
              <a:off x="2362200" y="2895600"/>
              <a:ext cx="6248400" cy="129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8" name="Десятиугольник 7"/>
            <p:cNvSpPr/>
            <p:nvPr/>
          </p:nvSpPr>
          <p:spPr bwMode="auto">
            <a:xfrm>
              <a:off x="1066800" y="30480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В</a:t>
              </a: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381000"/>
            <a:ext cx="553998" cy="1295400"/>
          </a:xfrm>
          <a:prstGeom prst="rect">
            <a:avLst/>
          </a:prstGeom>
          <a:noFill/>
        </p:spPr>
        <p:txBody>
          <a:bodyPr vert="vert27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Тест:</a:t>
            </a:r>
            <a:endParaRPr lang="ru-RU" sz="2400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24447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Группа 34"/>
          <p:cNvGrpSpPr>
            <a:grpSpLocks/>
          </p:cNvGrpSpPr>
          <p:nvPr/>
        </p:nvGrpSpPr>
        <p:grpSpPr bwMode="auto">
          <a:xfrm>
            <a:off x="1066800" y="4191000"/>
            <a:ext cx="7696200" cy="990600"/>
            <a:chOff x="1066800" y="4191000"/>
            <a:chExt cx="7696200" cy="990600"/>
          </a:xfrm>
        </p:grpSpPr>
        <p:sp>
          <p:nvSpPr>
            <p:cNvPr id="9" name="Десятиугольник 8"/>
            <p:cNvSpPr/>
            <p:nvPr/>
          </p:nvSpPr>
          <p:spPr bwMode="auto">
            <a:xfrm>
              <a:off x="1066800" y="42672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С</a:t>
              </a:r>
            </a:p>
          </p:txBody>
        </p:sp>
        <p:sp>
          <p:nvSpPr>
            <p:cNvPr id="21" name="Содержимое 2"/>
            <p:cNvSpPr txBox="1">
              <a:spLocks/>
            </p:cNvSpPr>
            <p:nvPr/>
          </p:nvSpPr>
          <p:spPr bwMode="auto">
            <a:xfrm>
              <a:off x="2514600" y="4191000"/>
              <a:ext cx="6248400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en-US" sz="3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=$A$8*B5</a:t>
              </a:r>
              <a:endParaRPr kumimoji="1" lang="ru-RU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</p:grpSp>
      <p:grpSp>
        <p:nvGrpSpPr>
          <p:cNvPr id="5" name="Группа 31"/>
          <p:cNvGrpSpPr>
            <a:grpSpLocks/>
          </p:cNvGrpSpPr>
          <p:nvPr/>
        </p:nvGrpSpPr>
        <p:grpSpPr bwMode="auto">
          <a:xfrm>
            <a:off x="1066800" y="1828800"/>
            <a:ext cx="7467600" cy="762000"/>
            <a:chOff x="1066800" y="1981200"/>
            <a:chExt cx="7467600" cy="762000"/>
          </a:xfrm>
        </p:grpSpPr>
        <p:sp>
          <p:nvSpPr>
            <p:cNvPr id="30" name="Содержимое 2"/>
            <p:cNvSpPr txBox="1">
              <a:spLocks/>
            </p:cNvSpPr>
            <p:nvPr/>
          </p:nvSpPr>
          <p:spPr bwMode="auto">
            <a:xfrm>
              <a:off x="2286000" y="1981200"/>
              <a:ext cx="62484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en-US" sz="34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=$A$5*B5</a:t>
              </a:r>
              <a:endParaRPr kumimoji="1" lang="ru-RU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10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1" name="Десятиугольник 30"/>
            <p:cNvSpPr/>
            <p:nvPr/>
          </p:nvSpPr>
          <p:spPr bwMode="auto">
            <a:xfrm>
              <a:off x="1066800" y="19812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А</a:t>
              </a:r>
            </a:p>
          </p:txBody>
        </p:sp>
      </p:grpSp>
      <p:pic>
        <p:nvPicPr>
          <p:cNvPr id="36" name="Picture 10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35877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11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46545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" name="Picture 12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58737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" name="Picture 13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70167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2438400" y="3048000"/>
            <a:ext cx="250348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60000"/>
              </a:spcBef>
              <a:buClr>
                <a:schemeClr val="tx1"/>
              </a:buClr>
            </a:pPr>
            <a:r>
              <a:rPr kumimoji="1" lang="en-US" sz="34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=$A$5*B8</a:t>
            </a:r>
            <a:endParaRPr kumimoji="1" lang="ru-RU" sz="3400" b="1"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620000" cy="1524000"/>
          </a:xfrm>
          <a:solidFill>
            <a:srgbClr val="D6F9FE"/>
          </a:solidFill>
          <a:effectLst>
            <a:softEdge rad="635000"/>
          </a:effectLst>
        </p:spPr>
        <p:txBody>
          <a:bodyPr/>
          <a:lstStyle/>
          <a:p>
            <a:pPr algn="ctr"/>
            <a:r>
              <a:rPr lang="en-US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ru-RU" sz="3200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Как нужно записать формулу суммирования диапазона ячеек от В2 до В8?</a:t>
            </a:r>
          </a:p>
        </p:txBody>
      </p:sp>
      <p:grpSp>
        <p:nvGrpSpPr>
          <p:cNvPr id="3" name="Группа 33"/>
          <p:cNvGrpSpPr>
            <a:grpSpLocks/>
          </p:cNvGrpSpPr>
          <p:nvPr/>
        </p:nvGrpSpPr>
        <p:grpSpPr bwMode="auto">
          <a:xfrm>
            <a:off x="685800" y="3810000"/>
            <a:ext cx="4419600" cy="762000"/>
            <a:chOff x="1066800" y="3810000"/>
            <a:chExt cx="3657600" cy="762000"/>
          </a:xfrm>
        </p:grpSpPr>
        <p:sp>
          <p:nvSpPr>
            <p:cNvPr id="6" name="Содержимое 2"/>
            <p:cNvSpPr txBox="1">
              <a:spLocks/>
            </p:cNvSpPr>
            <p:nvPr/>
          </p:nvSpPr>
          <p:spPr bwMode="auto">
            <a:xfrm>
              <a:off x="2286000" y="3810000"/>
              <a:ext cx="24384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ru-RU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=сумм(В2-В8)</a:t>
              </a: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8" name="Десятиугольник 7"/>
            <p:cNvSpPr/>
            <p:nvPr/>
          </p:nvSpPr>
          <p:spPr bwMode="auto">
            <a:xfrm>
              <a:off x="1066800" y="38100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В</a:t>
              </a: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381000"/>
            <a:ext cx="553998" cy="1295400"/>
          </a:xfrm>
          <a:prstGeom prst="rect">
            <a:avLst/>
          </a:prstGeom>
          <a:noFill/>
        </p:spPr>
        <p:txBody>
          <a:bodyPr vert="vert27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Тест:</a:t>
            </a:r>
            <a:endParaRPr lang="ru-RU" sz="2400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25209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Группа 34"/>
          <p:cNvGrpSpPr>
            <a:grpSpLocks/>
          </p:cNvGrpSpPr>
          <p:nvPr/>
        </p:nvGrpSpPr>
        <p:grpSpPr bwMode="auto">
          <a:xfrm>
            <a:off x="5105400" y="2514600"/>
            <a:ext cx="4038600" cy="762000"/>
            <a:chOff x="5486400" y="2590800"/>
            <a:chExt cx="3505200" cy="762000"/>
          </a:xfrm>
        </p:grpSpPr>
        <p:sp>
          <p:nvSpPr>
            <p:cNvPr id="9" name="Десятиугольник 8"/>
            <p:cNvSpPr/>
            <p:nvPr/>
          </p:nvSpPr>
          <p:spPr bwMode="auto">
            <a:xfrm>
              <a:off x="5486400" y="25908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С</a:t>
              </a:r>
            </a:p>
          </p:txBody>
        </p:sp>
        <p:sp>
          <p:nvSpPr>
            <p:cNvPr id="24" name="Содержимое 2"/>
            <p:cNvSpPr txBox="1">
              <a:spLocks/>
            </p:cNvSpPr>
            <p:nvPr/>
          </p:nvSpPr>
          <p:spPr bwMode="auto">
            <a:xfrm>
              <a:off x="6552841" y="2590800"/>
              <a:ext cx="2438759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ru-RU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=сумм(В2;В8)</a:t>
              </a: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</p:grpSp>
      <p:grpSp>
        <p:nvGrpSpPr>
          <p:cNvPr id="5" name="Группа 35"/>
          <p:cNvGrpSpPr>
            <a:grpSpLocks/>
          </p:cNvGrpSpPr>
          <p:nvPr/>
        </p:nvGrpSpPr>
        <p:grpSpPr bwMode="auto">
          <a:xfrm>
            <a:off x="5181600" y="3733800"/>
            <a:ext cx="3962400" cy="762000"/>
            <a:chOff x="5486400" y="3733800"/>
            <a:chExt cx="3429000" cy="762000"/>
          </a:xfrm>
        </p:grpSpPr>
        <p:sp>
          <p:nvSpPr>
            <p:cNvPr id="23" name="Десятиугольник 22"/>
            <p:cNvSpPr/>
            <p:nvPr/>
          </p:nvSpPr>
          <p:spPr bwMode="auto">
            <a:xfrm>
              <a:off x="5486400" y="37338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en-US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D</a:t>
              </a:r>
              <a:endParaRPr kumimoji="1" lang="ru-RU" sz="4200" dirty="0">
                <a:solidFill>
                  <a:srgbClr val="FFFF00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5" name="Содержимое 2"/>
            <p:cNvSpPr txBox="1">
              <a:spLocks/>
            </p:cNvSpPr>
            <p:nvPr/>
          </p:nvSpPr>
          <p:spPr bwMode="auto">
            <a:xfrm>
              <a:off x="6476909" y="3733800"/>
              <a:ext cx="2438491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ru-RU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=сумм(В2:В8)</a:t>
              </a: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</p:grpSp>
      <p:grpSp>
        <p:nvGrpSpPr>
          <p:cNvPr id="7" name="Группа 31"/>
          <p:cNvGrpSpPr>
            <a:grpSpLocks/>
          </p:cNvGrpSpPr>
          <p:nvPr/>
        </p:nvGrpSpPr>
        <p:grpSpPr bwMode="auto">
          <a:xfrm>
            <a:off x="609600" y="2514600"/>
            <a:ext cx="4267200" cy="762000"/>
            <a:chOff x="1066800" y="2438400"/>
            <a:chExt cx="3962400" cy="762000"/>
          </a:xfrm>
        </p:grpSpPr>
        <p:sp>
          <p:nvSpPr>
            <p:cNvPr id="30" name="Содержимое 2"/>
            <p:cNvSpPr txBox="1">
              <a:spLocks/>
            </p:cNvSpPr>
            <p:nvPr/>
          </p:nvSpPr>
          <p:spPr bwMode="auto">
            <a:xfrm>
              <a:off x="2285887" y="2514600"/>
              <a:ext cx="2743313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ru-RU" sz="2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=сумм(В2,В8)</a:t>
              </a: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1" name="Десятиугольник 30"/>
            <p:cNvSpPr/>
            <p:nvPr/>
          </p:nvSpPr>
          <p:spPr bwMode="auto">
            <a:xfrm>
              <a:off x="1066800" y="24384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А</a:t>
              </a:r>
            </a:p>
          </p:txBody>
        </p:sp>
      </p:grpSp>
      <p:pic>
        <p:nvPicPr>
          <p:cNvPr id="38" name="Picture 12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38163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14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5032375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16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6251575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" name="Picture 18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73977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8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38200" y="152400"/>
            <a:ext cx="8001000" cy="1676400"/>
          </a:xfrm>
          <a:solidFill>
            <a:srgbClr val="D6F9FE"/>
          </a:solidFill>
          <a:effectLst>
            <a:softEdge rad="635000"/>
          </a:effectLst>
        </p:spPr>
        <p:txBody>
          <a:bodyPr/>
          <a:lstStyle/>
          <a:p>
            <a:pPr algn="ctr"/>
            <a:r>
              <a:rPr lang="en-US" sz="3200" b="1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ru-RU" sz="3200" b="1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Для активизации инструмента ПОИСК РЕШЕНИЯ, </a:t>
            </a:r>
            <a:br>
              <a:rPr lang="ru-RU" sz="3200" b="1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ru-RU" sz="3200" b="1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нужно ввести команду</a:t>
            </a:r>
          </a:p>
        </p:txBody>
      </p:sp>
      <p:grpSp>
        <p:nvGrpSpPr>
          <p:cNvPr id="3" name="Группа 27"/>
          <p:cNvGrpSpPr>
            <a:grpSpLocks/>
          </p:cNvGrpSpPr>
          <p:nvPr/>
        </p:nvGrpSpPr>
        <p:grpSpPr bwMode="auto">
          <a:xfrm>
            <a:off x="609600" y="3200400"/>
            <a:ext cx="8534400" cy="914400"/>
            <a:chOff x="1066800" y="3124200"/>
            <a:chExt cx="7696200" cy="914400"/>
          </a:xfrm>
        </p:grpSpPr>
        <p:sp>
          <p:nvSpPr>
            <p:cNvPr id="6" name="Содержимое 2"/>
            <p:cNvSpPr txBox="1">
              <a:spLocks/>
            </p:cNvSpPr>
            <p:nvPr/>
          </p:nvSpPr>
          <p:spPr bwMode="auto">
            <a:xfrm>
              <a:off x="2209205" y="3124200"/>
              <a:ext cx="6553795" cy="914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en-US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[</a:t>
              </a:r>
              <a:r>
                <a:rPr kumimoji="1" lang="ru-RU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СЕРВИ</a:t>
              </a:r>
              <a:r>
                <a:rPr kumimoji="1" lang="en-US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C</a:t>
              </a:r>
              <a:r>
                <a:rPr kumimoji="1" lang="ru-RU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– НАДСТРОЙКИ – ПОИСК РЕШЕНИЯ</a:t>
              </a:r>
              <a:r>
                <a:rPr kumimoji="1" lang="en-US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];</a:t>
              </a:r>
              <a:endParaRPr kumimoji="1" lang="ru-RU" sz="26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8" name="Десятиугольник 7"/>
            <p:cNvSpPr/>
            <p:nvPr/>
          </p:nvSpPr>
          <p:spPr bwMode="auto">
            <a:xfrm>
              <a:off x="1066800" y="32004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В</a:t>
              </a: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381000"/>
            <a:ext cx="553998" cy="1295400"/>
          </a:xfrm>
          <a:prstGeom prst="rect">
            <a:avLst/>
          </a:prstGeom>
          <a:noFill/>
        </p:spPr>
        <p:txBody>
          <a:bodyPr vert="vert27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Тест:</a:t>
            </a:r>
            <a:endParaRPr lang="ru-RU" sz="2400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1371600" y="609600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Группа 28"/>
          <p:cNvGrpSpPr>
            <a:grpSpLocks/>
          </p:cNvGrpSpPr>
          <p:nvPr/>
        </p:nvGrpSpPr>
        <p:grpSpPr bwMode="auto">
          <a:xfrm>
            <a:off x="685800" y="4114800"/>
            <a:ext cx="8229600" cy="1676400"/>
            <a:chOff x="1066800" y="4267200"/>
            <a:chExt cx="7848600" cy="1676400"/>
          </a:xfrm>
        </p:grpSpPr>
        <p:sp>
          <p:nvSpPr>
            <p:cNvPr id="9" name="Десятиугольник 8"/>
            <p:cNvSpPr/>
            <p:nvPr/>
          </p:nvSpPr>
          <p:spPr bwMode="auto">
            <a:xfrm>
              <a:off x="1066800" y="44196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С</a:t>
              </a:r>
            </a:p>
          </p:txBody>
        </p:sp>
        <p:sp>
          <p:nvSpPr>
            <p:cNvPr id="21" name="Содержимое 2"/>
            <p:cNvSpPr txBox="1">
              <a:spLocks/>
            </p:cNvSpPr>
            <p:nvPr/>
          </p:nvSpPr>
          <p:spPr bwMode="auto">
            <a:xfrm>
              <a:off x="2134174" y="4267200"/>
              <a:ext cx="6781226" cy="167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ru-RU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/>
              </a:r>
              <a:br>
                <a:rPr kumimoji="1" lang="ru-RU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</a:br>
              <a:r>
                <a:rPr kumimoji="1" lang="ru-RU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  </a:t>
              </a:r>
              <a:r>
                <a:rPr kumimoji="1" lang="en-US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[</a:t>
              </a:r>
              <a:r>
                <a:rPr kumimoji="1" lang="ru-RU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ПОИСК РЕШЕНИЯ</a:t>
              </a:r>
              <a:r>
                <a:rPr kumimoji="1" lang="en-US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].</a:t>
              </a:r>
              <a:endParaRPr kumimoji="1" lang="ru-RU" sz="26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</p:grpSp>
      <p:grpSp>
        <p:nvGrpSpPr>
          <p:cNvPr id="5" name="Группа 25"/>
          <p:cNvGrpSpPr>
            <a:grpSpLocks/>
          </p:cNvGrpSpPr>
          <p:nvPr/>
        </p:nvGrpSpPr>
        <p:grpSpPr bwMode="auto">
          <a:xfrm>
            <a:off x="533400" y="2133600"/>
            <a:ext cx="8610600" cy="762000"/>
            <a:chOff x="1295400" y="1600200"/>
            <a:chExt cx="6705600" cy="762000"/>
          </a:xfrm>
        </p:grpSpPr>
        <p:sp>
          <p:nvSpPr>
            <p:cNvPr id="24" name="Содержимое 2"/>
            <p:cNvSpPr txBox="1">
              <a:spLocks/>
            </p:cNvSpPr>
            <p:nvPr/>
          </p:nvSpPr>
          <p:spPr bwMode="auto">
            <a:xfrm>
              <a:off x="2438962" y="1676400"/>
              <a:ext cx="5562038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en-US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[</a:t>
              </a:r>
              <a:r>
                <a:rPr kumimoji="1" lang="ru-RU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СЕРВИС – НАСТРОЙКИ – ПОИСК РЕШЕНИЯ</a:t>
              </a:r>
              <a:r>
                <a:rPr kumimoji="1" lang="en-US" sz="2600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];</a:t>
              </a:r>
              <a:endParaRPr kumimoji="1" lang="ru-RU" sz="26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25" name="Десятиугольник 24"/>
            <p:cNvSpPr/>
            <p:nvPr/>
          </p:nvSpPr>
          <p:spPr bwMode="auto">
            <a:xfrm>
              <a:off x="1295400" y="16002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А</a:t>
              </a:r>
            </a:p>
          </p:txBody>
        </p:sp>
      </p:grpSp>
      <p:pic>
        <p:nvPicPr>
          <p:cNvPr id="31" name="Picture 22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2819400" y="609600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" name="Picture 23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4191000" y="609600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24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5562600" y="609600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25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6934200" y="609600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9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5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35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43000" y="152400"/>
            <a:ext cx="7620000" cy="1524000"/>
          </a:xfrm>
          <a:solidFill>
            <a:srgbClr val="D6F9FE"/>
          </a:solidFill>
          <a:effectLst>
            <a:softEdge rad="635000"/>
          </a:effectLst>
        </p:spPr>
        <p:txBody>
          <a:bodyPr anchor="b"/>
          <a:lstStyle/>
          <a:p>
            <a:pPr algn="ctr"/>
            <a:r>
              <a:rPr lang="ru-RU" sz="3200" b="1" smtClean="0">
                <a:solidFill>
                  <a:srgbClr val="7F7F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5. Ввод формул в таблицу начинается обычно со знака:</a:t>
            </a:r>
          </a:p>
        </p:txBody>
      </p:sp>
      <p:grpSp>
        <p:nvGrpSpPr>
          <p:cNvPr id="3" name="Группа 33"/>
          <p:cNvGrpSpPr>
            <a:grpSpLocks/>
          </p:cNvGrpSpPr>
          <p:nvPr/>
        </p:nvGrpSpPr>
        <p:grpSpPr bwMode="auto">
          <a:xfrm>
            <a:off x="1066800" y="3810000"/>
            <a:ext cx="3657600" cy="762000"/>
            <a:chOff x="1066800" y="3810000"/>
            <a:chExt cx="3657600" cy="762000"/>
          </a:xfrm>
        </p:grpSpPr>
        <p:sp>
          <p:nvSpPr>
            <p:cNvPr id="6" name="Содержимое 2"/>
            <p:cNvSpPr txBox="1">
              <a:spLocks/>
            </p:cNvSpPr>
            <p:nvPr/>
          </p:nvSpPr>
          <p:spPr bwMode="auto">
            <a:xfrm>
              <a:off x="2286000" y="3810000"/>
              <a:ext cx="24384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en-US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f</a:t>
              </a:r>
              <a:endParaRPr kumimoji="1" lang="ru-RU" sz="26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8" name="Десятиугольник 7"/>
            <p:cNvSpPr/>
            <p:nvPr/>
          </p:nvSpPr>
          <p:spPr bwMode="auto">
            <a:xfrm>
              <a:off x="1066800" y="38100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В</a:t>
              </a: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0" y="381000"/>
            <a:ext cx="553998" cy="1295400"/>
          </a:xfrm>
          <a:prstGeom prst="rect">
            <a:avLst/>
          </a:prstGeom>
          <a:noFill/>
        </p:spPr>
        <p:txBody>
          <a:bodyPr vert="vert27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+mn-lt"/>
                <a:cs typeface="+mn-cs"/>
              </a:rPr>
              <a:t>Тест:</a:t>
            </a:r>
            <a:endParaRPr lang="ru-RU" sz="2400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25209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" name="Группа 34"/>
          <p:cNvGrpSpPr>
            <a:grpSpLocks/>
          </p:cNvGrpSpPr>
          <p:nvPr/>
        </p:nvGrpSpPr>
        <p:grpSpPr bwMode="auto">
          <a:xfrm>
            <a:off x="5486400" y="2590800"/>
            <a:ext cx="3505200" cy="762000"/>
            <a:chOff x="5486400" y="2590800"/>
            <a:chExt cx="3505200" cy="762000"/>
          </a:xfrm>
        </p:grpSpPr>
        <p:sp>
          <p:nvSpPr>
            <p:cNvPr id="9" name="Десятиугольник 8"/>
            <p:cNvSpPr/>
            <p:nvPr/>
          </p:nvSpPr>
          <p:spPr bwMode="auto">
            <a:xfrm>
              <a:off x="5486400" y="25908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С</a:t>
              </a:r>
            </a:p>
          </p:txBody>
        </p:sp>
        <p:sp>
          <p:nvSpPr>
            <p:cNvPr id="24" name="Содержимое 2"/>
            <p:cNvSpPr txBox="1">
              <a:spLocks/>
            </p:cNvSpPr>
            <p:nvPr/>
          </p:nvSpPr>
          <p:spPr bwMode="auto">
            <a:xfrm>
              <a:off x="6553200" y="2590800"/>
              <a:ext cx="24384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en-US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  *</a:t>
              </a:r>
              <a:endParaRPr kumimoji="1" lang="ru-RU" sz="26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</p:grpSp>
      <p:grpSp>
        <p:nvGrpSpPr>
          <p:cNvPr id="5" name="Группа 35"/>
          <p:cNvGrpSpPr>
            <a:grpSpLocks/>
          </p:cNvGrpSpPr>
          <p:nvPr/>
        </p:nvGrpSpPr>
        <p:grpSpPr bwMode="auto">
          <a:xfrm>
            <a:off x="5486400" y="3733800"/>
            <a:ext cx="3429000" cy="762000"/>
            <a:chOff x="5486400" y="3733800"/>
            <a:chExt cx="3429000" cy="762000"/>
          </a:xfrm>
        </p:grpSpPr>
        <p:sp>
          <p:nvSpPr>
            <p:cNvPr id="23" name="Десятиугольник 22"/>
            <p:cNvSpPr/>
            <p:nvPr/>
          </p:nvSpPr>
          <p:spPr bwMode="auto">
            <a:xfrm>
              <a:off x="5486400" y="37338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en-US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D</a:t>
              </a:r>
              <a:endParaRPr kumimoji="1" lang="ru-RU" sz="4200" dirty="0">
                <a:solidFill>
                  <a:srgbClr val="FFFF00"/>
                </a:solidFill>
                <a:latin typeface="Tahoma" pitchFamily="34" charset="0"/>
                <a:cs typeface="+mn-cs"/>
              </a:endParaRPr>
            </a:p>
          </p:txBody>
        </p:sp>
        <p:sp>
          <p:nvSpPr>
            <p:cNvPr id="25" name="Содержимое 2"/>
            <p:cNvSpPr txBox="1">
              <a:spLocks/>
            </p:cNvSpPr>
            <p:nvPr/>
          </p:nvSpPr>
          <p:spPr bwMode="auto">
            <a:xfrm>
              <a:off x="6477000" y="3733800"/>
              <a:ext cx="2438400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en-US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  =</a:t>
              </a:r>
              <a:endParaRPr kumimoji="1" lang="ru-RU" sz="26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800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</p:grpSp>
      <p:grpSp>
        <p:nvGrpSpPr>
          <p:cNvPr id="7" name="Группа 31"/>
          <p:cNvGrpSpPr>
            <a:grpSpLocks/>
          </p:cNvGrpSpPr>
          <p:nvPr/>
        </p:nvGrpSpPr>
        <p:grpSpPr bwMode="auto">
          <a:xfrm>
            <a:off x="1066800" y="2514600"/>
            <a:ext cx="3962400" cy="762000"/>
            <a:chOff x="1066800" y="2438400"/>
            <a:chExt cx="3962400" cy="762000"/>
          </a:xfrm>
        </p:grpSpPr>
        <p:sp>
          <p:nvSpPr>
            <p:cNvPr id="30" name="Содержимое 2"/>
            <p:cNvSpPr txBox="1">
              <a:spLocks/>
            </p:cNvSpPr>
            <p:nvPr/>
          </p:nvSpPr>
          <p:spPr bwMode="auto">
            <a:xfrm>
              <a:off x="2286000" y="2514600"/>
              <a:ext cx="27432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r>
                <a:rPr kumimoji="1" lang="en-US" sz="40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ahoma" pitchFamily="34" charset="0"/>
                </a:rPr>
                <a:t>$</a:t>
              </a:r>
              <a:endParaRPr kumimoji="1"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  <a:p>
              <a:pPr algn="l">
                <a:spcBef>
                  <a:spcPct val="60000"/>
                </a:spcBef>
                <a:buClr>
                  <a:schemeClr val="tx1"/>
                </a:buClr>
              </a:pPr>
              <a:endParaRPr kumimoji="1" lang="ru-RU" sz="4000" b="1"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endParaRPr>
            </a:p>
          </p:txBody>
        </p:sp>
        <p:sp>
          <p:nvSpPr>
            <p:cNvPr id="31" name="Десятиугольник 30"/>
            <p:cNvSpPr/>
            <p:nvPr/>
          </p:nvSpPr>
          <p:spPr bwMode="auto">
            <a:xfrm>
              <a:off x="1066800" y="2438400"/>
              <a:ext cx="838200" cy="762000"/>
            </a:xfrm>
            <a:prstGeom prst="decagon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anchor="ctr"/>
            <a:lstStyle/>
            <a:p>
              <a:pPr algn="ctr" eaLnBrk="0" hangingPunct="0">
                <a:defRPr/>
              </a:pPr>
              <a:r>
                <a:rPr kumimoji="1" lang="ru-RU" sz="4200" dirty="0">
                  <a:solidFill>
                    <a:srgbClr val="FFFF00"/>
                  </a:solidFill>
                  <a:latin typeface="Tahoma" pitchFamily="34" charset="0"/>
                  <a:cs typeface="+mn-cs"/>
                </a:rPr>
                <a:t>А</a:t>
              </a:r>
            </a:p>
          </p:txBody>
        </p:sp>
      </p:grpSp>
      <p:pic>
        <p:nvPicPr>
          <p:cNvPr id="38" name="Picture 27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38163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" name="Picture 28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5032375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9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6251575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" name="Picture 30"/>
          <p:cNvPicPr>
            <a:picLocks noChangeAspect="1" noChangeArrowheads="1"/>
          </p:cNvPicPr>
          <p:nvPr/>
        </p:nvPicPr>
        <p:blipFill>
          <a:blip r:embed="rId6" cstate="print">
            <a:lum contrast="10000"/>
          </a:blip>
          <a:srcRect/>
          <a:stretch>
            <a:fillRect/>
          </a:stretch>
        </p:blipFill>
        <p:spPr bwMode="auto">
          <a:xfrm>
            <a:off x="7473950" y="6102350"/>
            <a:ext cx="457200" cy="543827"/>
          </a:xfrm>
          <a:prstGeom prst="flowChartConnector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8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1.тетрадь">
  <a:themeElements>
    <a:clrScheme name="Тетрадь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Тетрад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Тетрадь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Воодушевляя сотрудников - Dale Carnegie Training (R)">
  <a:themeElements>
    <a:clrScheme name="Воодушевляя сотрудников - Dale Carnegie Training (R) 7">
      <a:dk1>
        <a:srgbClr val="010000"/>
      </a:dk1>
      <a:lt1>
        <a:srgbClr val="99CCFF"/>
      </a:lt1>
      <a:dk2>
        <a:srgbClr val="666633"/>
      </a:dk2>
      <a:lt2>
        <a:srgbClr val="969696"/>
      </a:lt2>
      <a:accent1>
        <a:srgbClr val="666633"/>
      </a:accent1>
      <a:accent2>
        <a:srgbClr val="FFCC00"/>
      </a:accent2>
      <a:accent3>
        <a:srgbClr val="CAE2FF"/>
      </a:accent3>
      <a:accent4>
        <a:srgbClr val="010000"/>
      </a:accent4>
      <a:accent5>
        <a:srgbClr val="B8B8AD"/>
      </a:accent5>
      <a:accent6>
        <a:srgbClr val="E7B900"/>
      </a:accent6>
      <a:hlink>
        <a:srgbClr val="FFFFFF"/>
      </a:hlink>
      <a:folHlink>
        <a:srgbClr val="CCECFF"/>
      </a:folHlink>
    </a:clrScheme>
    <a:fontScheme name="Воодушевляя сотрудников - Dale Carnegie Training (R)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2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Воодушевляя сотрудников - Dale Carnegie Training (R) 1">
        <a:dk1>
          <a:srgbClr val="4D4D4D"/>
        </a:dk1>
        <a:lt1>
          <a:srgbClr val="FFFFFF"/>
        </a:lt1>
        <a:dk2>
          <a:srgbClr val="006666"/>
        </a:dk2>
        <a:lt2>
          <a:srgbClr val="CC9900"/>
        </a:lt2>
        <a:accent1>
          <a:srgbClr val="CC9900"/>
        </a:accent1>
        <a:accent2>
          <a:srgbClr val="800000"/>
        </a:accent2>
        <a:accent3>
          <a:srgbClr val="AAB8B8"/>
        </a:accent3>
        <a:accent4>
          <a:srgbClr val="DADADA"/>
        </a:accent4>
        <a:accent5>
          <a:srgbClr val="E2CAAA"/>
        </a:accent5>
        <a:accent6>
          <a:srgbClr val="730000"/>
        </a:accent6>
        <a:hlink>
          <a:srgbClr val="C0C0C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одушевляя сотрудников - Dale Carnegie Training (R) 2">
        <a:dk1>
          <a:srgbClr val="4D4D4D"/>
        </a:dk1>
        <a:lt1>
          <a:srgbClr val="99CCFF"/>
        </a:lt1>
        <a:dk2>
          <a:srgbClr val="4D4D4D"/>
        </a:dk2>
        <a:lt2>
          <a:srgbClr val="000000"/>
        </a:lt2>
        <a:accent1>
          <a:srgbClr val="990099"/>
        </a:accent1>
        <a:accent2>
          <a:srgbClr val="FFCC00"/>
        </a:accent2>
        <a:accent3>
          <a:srgbClr val="CAE2FF"/>
        </a:accent3>
        <a:accent4>
          <a:srgbClr val="404040"/>
        </a:accent4>
        <a:accent5>
          <a:srgbClr val="CAAACA"/>
        </a:accent5>
        <a:accent6>
          <a:srgbClr val="E7B900"/>
        </a:accent6>
        <a:hlink>
          <a:srgbClr val="FFFF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одушевляя сотрудников - Dale Carnegie Training (R) 3">
        <a:dk1>
          <a:srgbClr val="010000"/>
        </a:dk1>
        <a:lt1>
          <a:srgbClr val="C0C0C0"/>
        </a:lt1>
        <a:dk2>
          <a:srgbClr val="010000"/>
        </a:dk2>
        <a:lt2>
          <a:srgbClr val="C0C0C0"/>
        </a:lt2>
        <a:accent1>
          <a:srgbClr val="969696"/>
        </a:accent1>
        <a:accent2>
          <a:srgbClr val="000000"/>
        </a:accent2>
        <a:accent3>
          <a:srgbClr val="DCDCDC"/>
        </a:accent3>
        <a:accent4>
          <a:srgbClr val="010000"/>
        </a:accent4>
        <a:accent5>
          <a:srgbClr val="C9C9C9"/>
        </a:accent5>
        <a:accent6>
          <a:srgbClr val="000000"/>
        </a:accent6>
        <a:hlink>
          <a:srgbClr val="FFFF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одушевляя сотрудников - Dale Carnegie Training (R) 4">
        <a:dk1>
          <a:srgbClr val="000000"/>
        </a:dk1>
        <a:lt1>
          <a:srgbClr val="FFFF00"/>
        </a:lt1>
        <a:dk2>
          <a:srgbClr val="000066"/>
        </a:dk2>
        <a:lt2>
          <a:srgbClr val="99CC00"/>
        </a:lt2>
        <a:accent1>
          <a:srgbClr val="99CC00"/>
        </a:accent1>
        <a:accent2>
          <a:srgbClr val="FFFF00"/>
        </a:accent2>
        <a:accent3>
          <a:srgbClr val="AAAAB8"/>
        </a:accent3>
        <a:accent4>
          <a:srgbClr val="DADA00"/>
        </a:accent4>
        <a:accent5>
          <a:srgbClr val="CAE2AA"/>
        </a:accent5>
        <a:accent6>
          <a:srgbClr val="E7E700"/>
        </a:accent6>
        <a:hlink>
          <a:srgbClr val="9999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одушевляя сотрудников - Dale Carnegie Training (R) 5">
        <a:dk1>
          <a:srgbClr val="969696"/>
        </a:dk1>
        <a:lt1>
          <a:srgbClr val="FFCC00"/>
        </a:lt1>
        <a:dk2>
          <a:srgbClr val="FF6600"/>
        </a:dk2>
        <a:lt2>
          <a:srgbClr val="009900"/>
        </a:lt2>
        <a:accent1>
          <a:srgbClr val="FFCC00"/>
        </a:accent1>
        <a:accent2>
          <a:srgbClr val="009900"/>
        </a:accent2>
        <a:accent3>
          <a:srgbClr val="FFB8AA"/>
        </a:accent3>
        <a:accent4>
          <a:srgbClr val="DAAE00"/>
        </a:accent4>
        <a:accent5>
          <a:srgbClr val="FFE2AA"/>
        </a:accent5>
        <a:accent6>
          <a:srgbClr val="008A00"/>
        </a:accent6>
        <a:hlink>
          <a:srgbClr val="FFFFFF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одушевляя сотрудников - Dale Carnegie Training (R) 6">
        <a:dk1>
          <a:srgbClr val="000000"/>
        </a:dk1>
        <a:lt1>
          <a:srgbClr val="FFCC00"/>
        </a:lt1>
        <a:dk2>
          <a:srgbClr val="336600"/>
        </a:dk2>
        <a:lt2>
          <a:srgbClr val="969696"/>
        </a:lt2>
        <a:accent1>
          <a:srgbClr val="336600"/>
        </a:accent1>
        <a:accent2>
          <a:srgbClr val="CCCC00"/>
        </a:accent2>
        <a:accent3>
          <a:srgbClr val="FFE2AA"/>
        </a:accent3>
        <a:accent4>
          <a:srgbClr val="000000"/>
        </a:accent4>
        <a:accent5>
          <a:srgbClr val="ADB8AA"/>
        </a:accent5>
        <a:accent6>
          <a:srgbClr val="B9B900"/>
        </a:accent6>
        <a:hlink>
          <a:srgbClr val="FFFFFF"/>
        </a:hlink>
        <a:folHlink>
          <a:srgbClr val="FFFFA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одушевляя сотрудников - Dale Carnegie Training (R) 7">
        <a:dk1>
          <a:srgbClr val="010000"/>
        </a:dk1>
        <a:lt1>
          <a:srgbClr val="99CCFF"/>
        </a:lt1>
        <a:dk2>
          <a:srgbClr val="666633"/>
        </a:dk2>
        <a:lt2>
          <a:srgbClr val="969696"/>
        </a:lt2>
        <a:accent1>
          <a:srgbClr val="666633"/>
        </a:accent1>
        <a:accent2>
          <a:srgbClr val="FFCC00"/>
        </a:accent2>
        <a:accent3>
          <a:srgbClr val="CAE2FF"/>
        </a:accent3>
        <a:accent4>
          <a:srgbClr val="010000"/>
        </a:accent4>
        <a:accent5>
          <a:srgbClr val="B8B8AD"/>
        </a:accent5>
        <a:accent6>
          <a:srgbClr val="E7B900"/>
        </a:accent6>
        <a:hlink>
          <a:srgbClr val="FFFFFF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одушевляя сотрудников - Dale Carnegie Training (R) 8">
        <a:dk1>
          <a:srgbClr val="9900CC"/>
        </a:dk1>
        <a:lt1>
          <a:srgbClr val="FFCC00"/>
        </a:lt1>
        <a:dk2>
          <a:srgbClr val="FF3300"/>
        </a:dk2>
        <a:lt2>
          <a:srgbClr val="969696"/>
        </a:lt2>
        <a:accent1>
          <a:srgbClr val="FF3300"/>
        </a:accent1>
        <a:accent2>
          <a:srgbClr val="FFCC00"/>
        </a:accent2>
        <a:accent3>
          <a:srgbClr val="FFE2AA"/>
        </a:accent3>
        <a:accent4>
          <a:srgbClr val="8200AE"/>
        </a:accent4>
        <a:accent5>
          <a:srgbClr val="FFADAA"/>
        </a:accent5>
        <a:accent6>
          <a:srgbClr val="E7B900"/>
        </a:accent6>
        <a:hlink>
          <a:srgbClr val="FFFFFF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2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3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FFFFFF"/>
    </a:accent3>
    <a:accent4>
      <a:srgbClr val="000000"/>
    </a:accent4>
    <a:accent5>
      <a:srgbClr val="F6C0AA"/>
    </a:accent5>
    <a:accent6>
      <a:srgbClr val="902430"/>
    </a:accent6>
    <a:hlink>
      <a:srgbClr val="6B9F25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FFFFFF"/>
    </a:accent3>
    <a:accent4>
      <a:srgbClr val="000000"/>
    </a:accent4>
    <a:accent5>
      <a:srgbClr val="F6C0AA"/>
    </a:accent5>
    <a:accent6>
      <a:srgbClr val="902430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1696</TotalTime>
  <Words>178</Words>
  <Application>Microsoft Office PowerPoint</Application>
  <PresentationFormat>Экран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Times New Roman</vt:lpstr>
      <vt:lpstr>Arial</vt:lpstr>
      <vt:lpstr>Calibri</vt:lpstr>
      <vt:lpstr>Tahoma</vt:lpstr>
      <vt:lpstr>Тема1.тетрадь</vt:lpstr>
      <vt:lpstr>Воодушевляя сотрудников - Dale Carnegie Training (R)</vt:lpstr>
      <vt:lpstr>ФРОНТАЛЬНЫЙ ОПРОС</vt:lpstr>
      <vt:lpstr>1. Чем отличаются ссылки на ячейку    В2   и   В$2  при копировании формул?</vt:lpstr>
      <vt:lpstr>2. В ячейку E5 ввели формулу =$A$5*B5. Затем эту формулу распространили вниз. Какая формула содержится в ячейке Е8? </vt:lpstr>
      <vt:lpstr>3. Как нужно записать формулу суммирования диапазона ячеек от В2 до В8?</vt:lpstr>
      <vt:lpstr>4. Для активизации инструмента ПОИСК РЕШЕНИЯ,  нужно ввести команду</vt:lpstr>
      <vt:lpstr>5. Ввод формул в таблицу начинается обычно со знака: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Математика + информатика</dc:title>
  <dc:creator>revaz</dc:creator>
  <cp:lastModifiedBy>re</cp:lastModifiedBy>
  <cp:revision>252</cp:revision>
  <dcterms:modified xsi:type="dcterms:W3CDTF">2014-05-04T17:24:47Z</dcterms:modified>
</cp:coreProperties>
</file>