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3" r:id="rId2"/>
    <p:sldId id="256" r:id="rId3"/>
    <p:sldId id="282" r:id="rId4"/>
    <p:sldId id="278" r:id="rId5"/>
    <p:sldId id="257" r:id="rId6"/>
    <p:sldId id="258" r:id="rId7"/>
    <p:sldId id="259" r:id="rId8"/>
    <p:sldId id="260" r:id="rId9"/>
    <p:sldId id="279" r:id="rId10"/>
    <p:sldId id="261" r:id="rId11"/>
    <p:sldId id="264" r:id="rId12"/>
    <p:sldId id="262" r:id="rId13"/>
    <p:sldId id="280" r:id="rId14"/>
    <p:sldId id="274" r:id="rId15"/>
    <p:sldId id="277" r:id="rId16"/>
    <p:sldId id="276" r:id="rId17"/>
    <p:sldId id="275" r:id="rId18"/>
    <p:sldId id="283" r:id="rId19"/>
    <p:sldId id="265" r:id="rId20"/>
    <p:sldId id="281" r:id="rId21"/>
    <p:sldId id="268" r:id="rId22"/>
    <p:sldId id="267" r:id="rId23"/>
    <p:sldId id="266" r:id="rId24"/>
    <p:sldId id="269" r:id="rId25"/>
    <p:sldId id="272" r:id="rId26"/>
    <p:sldId id="271" r:id="rId27"/>
    <p:sldId id="270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B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38614B-F8EC-41B2-B2E3-2FCEA01C9B66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77CB06-3F41-4853-A7EB-88705B37F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23B-B82E-4C21-BD6F-D969CBBF11B2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2FD6-3EB8-4E99-8558-D50719F078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13E3-CEEF-4477-91FB-89DA7B60238C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020E-4069-4E4F-818A-B5BA53607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CA3C-E628-4D5F-A7C6-27A3E7A7CE00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05F8-FD7C-4867-A769-16768076A9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CBE1-5C14-4641-8FEB-F172409DB2DF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9F83-6C1D-490F-8AA9-C7CCF1B11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618D-3041-4BE1-8AE1-0368F9828826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76BE-8EA2-44DB-8063-A15C7CB861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C284-916F-48F4-B070-FFB06C3BB6A1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3060-B323-4AA5-B8D8-EF0E03FD8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4141-9499-4478-8932-18383D899FD1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7B2C-1223-4BA0-AB34-1EF1C0234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03F-FE98-4CCC-B63B-396B0F29A9E3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C891-1627-45E8-A59A-86A9CE650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1A4B-6E14-4075-8964-9F00A31348B9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9D62-5D7B-4AFE-BD99-6CB577D26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25CF-2122-4DE6-B763-24E589E68CD2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D8D5-A65B-48BF-B2B6-65EFAB443A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CEEB-788A-4DEB-A078-724F2CE12696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C156-D0A4-4A98-B305-A5B9DA55C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6CE48-1BA8-413D-9199-69A439E4F68C}" type="datetimeFigureOut">
              <a:rPr lang="ru-RU"/>
              <a:pPr>
                <a:defRPr/>
              </a:pPr>
              <a:t>03.05.2014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97397-63C4-4A6C-A93A-9724DD63A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  <a:t>МИНИСТЕРСТВО    ПРОСВЕЩЕНИЯ    ПМР</a:t>
            </a:r>
            <a:b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i="1" smtClean="0">
                <a:solidFill>
                  <a:srgbClr val="C00000"/>
                </a:solidFill>
                <a:latin typeface="Arial Black" pitchFamily="34" charset="0"/>
              </a:rPr>
              <a:t>ГОУ СПО «КАМЕНСКИЙ    ПОЛИТЕХНИЧЕСКИЙ    ТЕХНИКУМ»</a:t>
            </a: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Учебно-исследовательская    работа    </a:t>
            </a:r>
            <a:b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   предмету:  </a:t>
            </a:r>
            <a:b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«Математика» </a:t>
            </a:r>
            <a:r>
              <a:rPr lang="en-US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&amp; </a:t>
            </a: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Информатика</a:t>
            </a:r>
            <a: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</a:t>
            </a:r>
            <a:br>
              <a:rPr lang="ru-RU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solidFill>
                  <a:srgbClr val="7030A0"/>
                </a:solidFill>
                <a:latin typeface="Arial Black" pitchFamily="34" charset="0"/>
              </a:rPr>
              <a:t>Выполнили    студенты </a:t>
            </a:r>
            <a:br>
              <a:rPr lang="ru-RU" sz="2000" i="1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i="1" smtClean="0">
                <a:solidFill>
                  <a:srgbClr val="7030A0"/>
                </a:solidFill>
                <a:latin typeface="Arial Black" pitchFamily="34" charset="0"/>
              </a:rPr>
              <a:t>Стахурская О. В.   Ротарь О. В.</a:t>
            </a:r>
            <a:br>
              <a:rPr lang="ru-RU" sz="2000" i="1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i="1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000" i="1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7030A0"/>
                </a:solidFill>
                <a:latin typeface="Arial" charset="0"/>
              </a:rPr>
              <a:t>Руководитель: преподаватель Кушнир А. И.</a:t>
            </a: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2000" i="1" smtClean="0">
                <a:latin typeface="Arial Black" pitchFamily="34" charset="0"/>
              </a:rPr>
              <a:t/>
            </a:r>
            <a:br>
              <a:rPr lang="ru-RU" sz="2000" i="1" smtClean="0">
                <a:latin typeface="Arial Black" pitchFamily="34" charset="0"/>
              </a:rPr>
            </a:br>
            <a:r>
              <a:rPr lang="ru-RU" sz="1600" i="1" smtClean="0">
                <a:solidFill>
                  <a:srgbClr val="00B050"/>
                </a:solidFill>
                <a:latin typeface="Arial Black" pitchFamily="34" charset="0"/>
              </a:rPr>
              <a:t>КАМЕНКА,  </a:t>
            </a:r>
            <a:r>
              <a:rPr lang="ru-RU" sz="1600" b="1" i="1" smtClean="0">
                <a:solidFill>
                  <a:srgbClr val="00B050"/>
                </a:solidFill>
                <a:latin typeface="Arial Unicode MS" pitchFamily="34" charset="-128"/>
              </a:rPr>
              <a:t>2013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75"/>
          </a:xfrm>
        </p:spPr>
        <p:txBody>
          <a:bodyPr/>
          <a:lstStyle/>
          <a:p>
            <a:pPr eaLnBrk="1" hangingPunct="1"/>
            <a:r>
              <a:rPr lang="ru-RU" sz="1800" b="1" smtClean="0"/>
              <a:t>ЗАДАЧА №2.</a:t>
            </a:r>
            <a:br>
              <a:rPr lang="ru-RU" sz="1800" b="1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Для пошива юбок и платьев швейный цех имеет 96 м. ткани. На пошив одной юбки тратят 3 м. ткани и 1,8 ч. работы оборудования, а на пошив одного платья – 2 м. ткани и 0,6 ч. работы оборудования. Время работы оборудования ограниченно 45 ч/неделю.</a:t>
            </a:r>
            <a:br>
              <a:rPr lang="ru-RU" sz="1800" smtClean="0"/>
            </a:br>
            <a:r>
              <a:rPr lang="ru-RU" sz="1800" smtClean="0"/>
              <a:t>Прибыль от продажи 1 юбки – 18 рублей, а одного платья – 10 руб. Определить еженедельный план производства, который обеспечит наибольшую прибыль от реализации готовой продукции, если платьев необходимо изготовить больше  20, а юбок больше 30.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7188" y="2000250"/>
            <a:ext cx="5572125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88" y="2428875"/>
            <a:ext cx="5500687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7188" y="2857500"/>
            <a:ext cx="5572125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88" y="3214688"/>
            <a:ext cx="5572125" cy="15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мка 19"/>
          <p:cNvSpPr/>
          <p:nvPr/>
        </p:nvSpPr>
        <p:spPr>
          <a:xfrm>
            <a:off x="285720" y="3214686"/>
            <a:ext cx="2286016" cy="428628"/>
          </a:xfrm>
          <a:prstGeom prst="frame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5929313" y="3286125"/>
            <a:ext cx="3214687" cy="35718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11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3500438"/>
            <a:ext cx="8286750" cy="3143250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42875"/>
            <a:ext cx="82534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2714625" y="4500563"/>
            <a:ext cx="3214688" cy="1000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2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LESIA\Рабочий стол\1267775633_78320252_2--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Documents and Settings\LESIA\Рабочий стол\seamless_pip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0"/>
            <a:ext cx="4500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Documents and Settings\LESIA\Рабочий стол\1231917656foto1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4000500"/>
            <a:ext cx="4643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3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50"/>
          </a:xfrm>
        </p:spPr>
        <p:txBody>
          <a:bodyPr/>
          <a:lstStyle/>
          <a:p>
            <a:r>
              <a:rPr lang="ru-RU" sz="1800" b="1" smtClean="0"/>
              <a:t>ЗАДАЧА № 3.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800" smtClean="0"/>
              <a:t>В ходе производственного процесса из листов материала получают заготовки деталей двух типов А и Б тремя различными способами, при этом количество получаемых заготовок при каждом методе различается.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   Необходимо выбрать оптимальное сочетание способов раскроя, для того чтобы получить 500 заготовок первого типа и 300 заготовок второго типа при расходовании наименьшего количества листов материала.</a:t>
            </a:r>
            <a:br>
              <a:rPr lang="ru-RU" sz="1800" smtClean="0"/>
            </a:br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500" y="2571750"/>
          <a:ext cx="5857916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479"/>
                <a:gridCol w="1464479"/>
                <a:gridCol w="1464479"/>
                <a:gridCol w="1464479"/>
              </a:tblGrid>
              <a:tr h="2288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заготовок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заготовок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Способ 1 раскроя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Способ 2 раскроя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Способ 3 раскроя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4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88" y="2143125"/>
            <a:ext cx="700087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625" y="2643188"/>
            <a:ext cx="7000875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мка 7"/>
          <p:cNvSpPr/>
          <p:nvPr/>
        </p:nvSpPr>
        <p:spPr>
          <a:xfrm>
            <a:off x="357188" y="2714625"/>
            <a:ext cx="2286000" cy="428625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7429500" y="2714625"/>
            <a:ext cx="1571625" cy="428625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5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071688"/>
            <a:ext cx="7358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643063" y="3429000"/>
            <a:ext cx="2143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6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3286125" y="4857750"/>
            <a:ext cx="4429125" cy="42862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43813" y="2143125"/>
            <a:ext cx="1500187" cy="428625"/>
          </a:xfrm>
          <a:prstGeom prst="frame">
            <a:avLst/>
          </a:prstGeom>
          <a:solidFill>
            <a:srgbClr val="F66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7643813" y="2643188"/>
            <a:ext cx="1500187" cy="357187"/>
          </a:xfrm>
          <a:prstGeom prst="frame">
            <a:avLst/>
          </a:prstGeom>
          <a:solidFill>
            <a:srgbClr val="F66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7643813" y="6143625"/>
            <a:ext cx="1500187" cy="571500"/>
          </a:xfrm>
          <a:prstGeom prst="frame">
            <a:avLst/>
          </a:prstGeom>
          <a:solidFill>
            <a:srgbClr val="F66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17"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r>
              <a:rPr lang="ru-RU" sz="2400" b="1" i="1" smtClean="0">
                <a:latin typeface="Arial" charset="0"/>
              </a:rPr>
              <a:t>ЗАДАЧА ТРАНСПОРТОГО ТИПА.</a:t>
            </a:r>
            <a:r>
              <a:rPr lang="ru-RU" sz="3200" b="1" i="1" smtClean="0">
                <a:latin typeface="Arial" charset="0"/>
              </a:rPr>
              <a:t/>
            </a:r>
            <a:br>
              <a:rPr lang="ru-RU" sz="3200" b="1" i="1" smtClean="0">
                <a:latin typeface="Arial" charset="0"/>
              </a:rPr>
            </a:br>
            <a:r>
              <a:rPr lang="ru-RU" sz="3200" b="1" i="1" smtClean="0">
                <a:latin typeface="Arial" charset="0"/>
              </a:rPr>
              <a:t/>
            </a:r>
            <a:br>
              <a:rPr lang="ru-RU" sz="3200" b="1" i="1" smtClean="0">
                <a:latin typeface="Arial" charset="0"/>
              </a:rPr>
            </a:br>
            <a:r>
              <a:rPr lang="ru-RU" sz="2400" b="1" i="1" smtClean="0">
                <a:latin typeface="Arial" charset="0"/>
              </a:rPr>
              <a:t>  </a:t>
            </a:r>
            <a:r>
              <a:rPr lang="ru-RU" sz="1800" b="1" i="1" smtClean="0">
                <a:latin typeface="Arial" charset="0"/>
              </a:rPr>
              <a:t> </a:t>
            </a:r>
            <a:r>
              <a:rPr lang="ru-RU" sz="1800" i="1" smtClean="0">
                <a:latin typeface="Arial" charset="0"/>
              </a:rPr>
              <a:t>Одной из типичных задач ЛП является транспортная задача. Она возникает при планировании наиболее рациональных перевозок грузов. В одних случаях это обозначает определение такого типа плана перевозок, при котором стоимость или путь были бы минимальны, а в других более важным является выигрыш во времени.</a:t>
            </a:r>
            <a:endParaRPr lang="ru-RU" sz="1800" smtClean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8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/>
          <a:lstStyle/>
          <a:p>
            <a:pPr eaLnBrk="1" hangingPunct="1"/>
            <a:r>
              <a:rPr lang="ru-RU" sz="1800" b="1" smtClean="0"/>
              <a:t>ЗАДАЧА №4.</a:t>
            </a:r>
            <a:br>
              <a:rPr lang="ru-RU" sz="1800" b="1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   В хозяйстве в заданный агротехнический срок (20 дней) нужно одновременно выполнить следующие виды и объемы работ: вспашка зяби – 13000 усл. га., лущение стерни – 2000 усл. га., сволакивание соломы – 2400 усл. га. </a:t>
            </a:r>
            <a:br>
              <a:rPr lang="ru-RU" sz="1800" smtClean="0"/>
            </a:br>
            <a:r>
              <a:rPr lang="ru-RU" sz="1800" smtClean="0"/>
              <a:t>   Необходимо найти оптимальное распределен работ по маркам тракторам, если известно, что средняя дневная выработка с учетом надежности и сменности тракторов составляет усл. га.: К-700А – 25, Т-4А – 20, ДТ-75М – 6, МТЗ-80 – 35. Число тракторов в хозяйстве, шт.: К-700А – 5, Т-4А – 20, ДТ-75М – 40, МТЗ-80 – 3. Затраты на выполнение работ: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3643313"/>
            <a:ext cx="5500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Решение транспортных задач </a:t>
            </a:r>
            <a:br>
              <a:rPr lang="ru-RU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и их практическое применение </a:t>
            </a:r>
            <a:br>
              <a:rPr lang="ru-RU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в современном производственном процессе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C:\Documents and Settings\LESIA\Рабочий стол\514139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928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C:\Documents and Settings\LESIA\Рабочий стол\optimer_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000125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C:\Documents and Settings\LESIA\Рабочий стол\503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0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C:\Documents and Settings\LESIA\Рабочий стол\7e6305c81ba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7563"/>
            <a:ext cx="29289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C:\Documents and Settings\LESIA\Рабочий стол\477292_421543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75" y="3643313"/>
            <a:ext cx="2786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C:\Documents and Settings\LESIA\Рабочий стол\dt75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50" y="2428875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C:\Documents and Settings\LESIA\Рабочий стол\mtz8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50" y="4452938"/>
            <a:ext cx="29051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214313" y="2143125"/>
            <a:ext cx="7643812" cy="500063"/>
          </a:xfrm>
          <a:prstGeom prst="frame">
            <a:avLst/>
          </a:prstGeom>
          <a:solidFill>
            <a:srgbClr val="002060"/>
          </a:solidFill>
          <a:ln w="3175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313" y="2571750"/>
            <a:ext cx="7643812" cy="3571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214313" y="2928938"/>
            <a:ext cx="7643812" cy="357187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1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090738"/>
            <a:ext cx="8786812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57313" y="3714750"/>
            <a:ext cx="25003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2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2608262" y="5392738"/>
            <a:ext cx="1071563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43250" y="5929313"/>
            <a:ext cx="4786313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357269" y="5358607"/>
            <a:ext cx="114458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143250" y="4786313"/>
            <a:ext cx="4786313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3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eaLnBrk="1" hangingPunct="1"/>
            <a:r>
              <a:rPr lang="ru-RU" sz="1800" b="1" smtClean="0"/>
              <a:t>ЗАДАЧА №5.</a:t>
            </a:r>
            <a:br>
              <a:rPr lang="ru-RU" sz="1800" b="1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В хозяйстве общая площадь пашни 500 га. Посевы зерновых должны занимать ≤ 60% пашни; культуры на зеленый корм ≤ 4%. Запас кормов – 30 ц корм.ед.В соответствии с планом поставок с/х продукции хозяйство должно произвести не менее 3000 ц молока. Цена на реализацию продукции: на зерно – 90 руб; молоко – 150 руб; свеклу – 5 руб за 1 ц; на свиноматок – 4500 руб за 1 голову.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Необходимо определить сочетание отраслей хозяйств, обеспечивающие максимум чистого дохода.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2500313"/>
            <a:ext cx="6929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4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42875" y="1214438"/>
            <a:ext cx="714375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313" y="1428750"/>
            <a:ext cx="714375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875" y="1643063"/>
            <a:ext cx="7215188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4313" y="1857375"/>
            <a:ext cx="707231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5" y="2143125"/>
            <a:ext cx="714375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3" y="2357438"/>
            <a:ext cx="7072312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4313" y="2571750"/>
            <a:ext cx="707231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2875" y="2786063"/>
            <a:ext cx="714375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2875" y="3000375"/>
            <a:ext cx="721518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4313" y="3214688"/>
            <a:ext cx="7072312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/>
          <p:cNvSpPr/>
          <p:nvPr/>
        </p:nvSpPr>
        <p:spPr>
          <a:xfrm>
            <a:off x="142875" y="3214688"/>
            <a:ext cx="1500188" cy="28575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7286625" y="3214688"/>
            <a:ext cx="1714500" cy="28575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5"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428625"/>
            <a:ext cx="635793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3500438"/>
            <a:ext cx="6357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28875" y="1143000"/>
            <a:ext cx="18573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26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500" y="4286250"/>
            <a:ext cx="5715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29000" y="4286250"/>
            <a:ext cx="64293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71938" y="4286250"/>
            <a:ext cx="5715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3438" y="4286250"/>
            <a:ext cx="50006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43500" y="4286250"/>
            <a:ext cx="500063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43563" y="4286250"/>
            <a:ext cx="5715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15063" y="4286250"/>
            <a:ext cx="50006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15125" y="4286250"/>
            <a:ext cx="64293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58063" y="6715125"/>
            <a:ext cx="78581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76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7" showWhenStopped="0"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1800" i="1" smtClean="0">
                <a:latin typeface="Arial" charset="0"/>
              </a:rPr>
              <a:t> Таким образом, можно сделать следующий вывод, что оптимизационные задачи решают вопросы производства, как сократить расходы и увеличить прибыль. Представленные задачи для примера в нашей презентации показывают, что программа </a:t>
            </a:r>
            <a:r>
              <a:rPr lang="en-US" sz="1800" i="1" smtClean="0">
                <a:latin typeface="Arial" charset="0"/>
              </a:rPr>
              <a:t>Excel</a:t>
            </a:r>
            <a:r>
              <a:rPr lang="ru-RU" sz="1800" i="1" smtClean="0">
                <a:latin typeface="Arial" charset="0"/>
              </a:rPr>
              <a:t> может с легкостью быть использована как в с/х, так и в металлургической промышленности и в швейном производстве и в многих других отраслях производства. При этом уже нет необходимости в трудоемком расчете математических алгоритмов.   </a:t>
            </a:r>
            <a:br>
              <a:rPr lang="ru-RU" sz="1800" i="1" smtClean="0">
                <a:latin typeface="Arial" charset="0"/>
              </a:rPr>
            </a:br>
            <a:r>
              <a:rPr lang="ru-RU" sz="1800" i="1" smtClean="0">
                <a:latin typeface="Arial" charset="0"/>
              </a:rPr>
              <a:t>Данная работа содержит как математическую теорию, необходимую для решения задач, так и описаний программных средств решения задач. Но стоит заметить, что не следует применять компьютерные средства не зная математической теории – это путь к ошибочным решениям. Ни один компьютер не заменит человека!</a:t>
            </a:r>
            <a:endParaRPr lang="ru-RU" sz="1800" i="1" smtClean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8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37"/>
          </a:xfrm>
        </p:spPr>
        <p:txBody>
          <a:bodyPr/>
          <a:lstStyle/>
          <a:p>
            <a:r>
              <a:rPr lang="ru-RU" sz="2400" b="1" i="1" smtClean="0">
                <a:latin typeface="Arial" charset="0"/>
              </a:rPr>
              <a:t>ЗАДАЧИ РАСПРЕДЕЛИТЕЛЬНОГО  ТИПА.</a:t>
            </a:r>
            <a:br>
              <a:rPr lang="ru-RU" sz="2400" b="1" i="1" smtClean="0">
                <a:latin typeface="Arial" charset="0"/>
              </a:rPr>
            </a:br>
            <a:r>
              <a:rPr lang="ru-RU" sz="2400" b="1" i="1" smtClean="0">
                <a:latin typeface="Arial" charset="0"/>
              </a:rPr>
              <a:t/>
            </a:r>
            <a:br>
              <a:rPr lang="ru-RU" sz="2400" b="1" i="1" smtClean="0">
                <a:latin typeface="Arial" charset="0"/>
              </a:rPr>
            </a:br>
            <a:r>
              <a:rPr lang="ru-RU" sz="1800" i="1" smtClean="0">
                <a:latin typeface="Arial" charset="0"/>
              </a:rPr>
              <a:t>Задачи распределительного типа применяются для распределения ресурсов.</a:t>
            </a:r>
            <a:endParaRPr lang="ru-RU" sz="1800" smtClean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LESIA\Рабочий стол\2b0ad33bbb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Documents and Settings\LESIA\Рабочий стол\p1010051_mediu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14813"/>
            <a:ext cx="4500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:\Documents and Settings\LESIA\Рабочий стол\132679_image_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4214813"/>
            <a:ext cx="46434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4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12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2060"/>
                </a:solidFill>
              </a:rPr>
              <a:t>ЗАДАЧА №1.</a:t>
            </a:r>
            <a:r>
              <a:rPr lang="ru-RU" sz="1400" smtClean="0">
                <a:solidFill>
                  <a:srgbClr val="002060"/>
                </a:solidFill>
              </a:rPr>
              <a:t/>
            </a:r>
            <a:br>
              <a:rPr lang="ru-RU" sz="1400" smtClean="0">
                <a:solidFill>
                  <a:srgbClr val="002060"/>
                </a:solidFill>
              </a:rPr>
            </a:br>
            <a:r>
              <a:rPr lang="ru-RU" sz="1400" smtClean="0">
                <a:solidFill>
                  <a:srgbClr val="002060"/>
                </a:solidFill>
              </a:rPr>
              <a:t/>
            </a:r>
            <a:br>
              <a:rPr lang="ru-RU" sz="14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Крестьянское хозяйство имеет посевную площадь 100 га. На этой площади планируется посеять две культуры </a:t>
            </a:r>
            <a:r>
              <a:rPr lang="en-US" sz="1800" smtClean="0">
                <a:solidFill>
                  <a:srgbClr val="002060"/>
                </a:solidFill>
              </a:rPr>
              <a:t>P1 </a:t>
            </a:r>
            <a:r>
              <a:rPr lang="ru-RU" sz="1800" smtClean="0">
                <a:solidFill>
                  <a:srgbClr val="002060"/>
                </a:solidFill>
              </a:rPr>
              <a:t>и</a:t>
            </a:r>
            <a:r>
              <a:rPr lang="en-US" sz="1800" smtClean="0">
                <a:solidFill>
                  <a:srgbClr val="002060"/>
                </a:solidFill>
              </a:rPr>
              <a:t> P2</a:t>
            </a:r>
            <a:r>
              <a:rPr lang="ru-RU" sz="1800" smtClean="0">
                <a:solidFill>
                  <a:srgbClr val="002060"/>
                </a:solidFill>
              </a:rPr>
              <a:t> (сахарную свеклу и картофель). На период сева хозяйство располагает трудовыми ресурсами в 2100 чел/дней. Хозяйство заключило договор на поставку заводу культур </a:t>
            </a:r>
            <a:r>
              <a:rPr lang="en-US" sz="1800" smtClean="0">
                <a:solidFill>
                  <a:srgbClr val="002060"/>
                </a:solidFill>
              </a:rPr>
              <a:t> P</a:t>
            </a:r>
            <a:r>
              <a:rPr lang="ru-RU" sz="1800" smtClean="0">
                <a:solidFill>
                  <a:srgbClr val="002060"/>
                </a:solidFill>
              </a:rPr>
              <a:t>1 массой 1800 т.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Удельные затраты труда на посев культур </a:t>
            </a:r>
            <a:r>
              <a:rPr lang="en-US" sz="1800" smtClean="0">
                <a:solidFill>
                  <a:srgbClr val="002060"/>
                </a:solidFill>
              </a:rPr>
              <a:t>P1 </a:t>
            </a:r>
            <a:r>
              <a:rPr lang="ru-RU" sz="1800" smtClean="0">
                <a:solidFill>
                  <a:srgbClr val="002060"/>
                </a:solidFill>
              </a:rPr>
              <a:t>и</a:t>
            </a:r>
            <a:r>
              <a:rPr lang="en-US" sz="1800" smtClean="0">
                <a:solidFill>
                  <a:srgbClr val="002060"/>
                </a:solidFill>
              </a:rPr>
              <a:t> P2</a:t>
            </a:r>
            <a:r>
              <a:rPr lang="ru-RU" sz="1800" smtClean="0">
                <a:solidFill>
                  <a:srgbClr val="002060"/>
                </a:solidFill>
              </a:rPr>
              <a:t> составляет 0,7 и 3,5 чел-дней/га. Предполагаемый удельный доход от продажи продукции культур </a:t>
            </a:r>
            <a:r>
              <a:rPr lang="en-US" sz="1800" smtClean="0">
                <a:solidFill>
                  <a:srgbClr val="002060"/>
                </a:solidFill>
              </a:rPr>
              <a:t>P</a:t>
            </a:r>
            <a:r>
              <a:rPr lang="ru-RU" sz="1800" smtClean="0">
                <a:solidFill>
                  <a:srgbClr val="002060"/>
                </a:solidFill>
              </a:rPr>
              <a:t>1 – 100000 руб/га и </a:t>
            </a:r>
            <a:r>
              <a:rPr lang="en-US" sz="1800" smtClean="0">
                <a:solidFill>
                  <a:srgbClr val="002060"/>
                </a:solidFill>
              </a:rPr>
              <a:t>P</a:t>
            </a:r>
            <a:r>
              <a:rPr lang="ru-RU" sz="1800" smtClean="0">
                <a:solidFill>
                  <a:srgbClr val="002060"/>
                </a:solidFill>
              </a:rPr>
              <a:t>2 – 250000 руб/га. Урожайность культуры </a:t>
            </a:r>
            <a:r>
              <a:rPr lang="en-US" sz="1800" smtClean="0">
                <a:solidFill>
                  <a:srgbClr val="002060"/>
                </a:solidFill>
              </a:rPr>
              <a:t>P1</a:t>
            </a:r>
            <a:r>
              <a:rPr lang="ru-RU" sz="1800" smtClean="0">
                <a:solidFill>
                  <a:srgbClr val="002060"/>
                </a:solidFill>
              </a:rPr>
              <a:t> – 12 т/га. Требуется определить какую часть площади нужно засеять культурой </a:t>
            </a:r>
            <a:r>
              <a:rPr lang="en-US" sz="1800" smtClean="0">
                <a:solidFill>
                  <a:srgbClr val="002060"/>
                </a:solidFill>
              </a:rPr>
              <a:t>P</a:t>
            </a:r>
            <a:r>
              <a:rPr lang="ru-RU" sz="1800" smtClean="0">
                <a:solidFill>
                  <a:srgbClr val="002060"/>
                </a:solidFill>
              </a:rPr>
              <a:t>1, а какую – культурой </a:t>
            </a:r>
            <a:r>
              <a:rPr lang="en-US" sz="1800" smtClean="0">
                <a:solidFill>
                  <a:srgbClr val="002060"/>
                </a:solidFill>
              </a:rPr>
              <a:t>P</a:t>
            </a:r>
            <a:r>
              <a:rPr lang="ru-RU" sz="1800" smtClean="0">
                <a:solidFill>
                  <a:srgbClr val="002060"/>
                </a:solidFill>
              </a:rPr>
              <a:t>2, чтобы доход хозяйства был максимальным.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357188" y="2500313"/>
            <a:ext cx="5286375" cy="357187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57188" y="2857500"/>
            <a:ext cx="5286375" cy="357188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57188" y="3214688"/>
            <a:ext cx="5286375" cy="3571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57188" y="3571875"/>
            <a:ext cx="1785937" cy="357188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5572125" y="3571875"/>
            <a:ext cx="3571875" cy="357188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6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557338"/>
            <a:ext cx="8207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00188" y="2786063"/>
            <a:ext cx="2500312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2071688" y="5072063"/>
            <a:ext cx="3571875" cy="35718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572125" y="6500813"/>
            <a:ext cx="1857375" cy="3571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8"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LESIA\Рабочий стол\01b0cd0e1663bd8fda9f05a2bdd4ab63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Documents and Settings\LESIA\Рабочий стол\13000267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6125"/>
            <a:ext cx="4143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Documents and Settings\LESIA\Рабочий стол\1220273559_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5" y="3286125"/>
            <a:ext cx="5000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3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123</Words>
  <Application>Microsoft Office PowerPoint</Application>
  <PresentationFormat>Экран (4:3)</PresentationFormat>
  <Paragraphs>23</Paragraphs>
  <Slides>28</Slides>
  <Notes>0</Notes>
  <HiddenSlides>0</HiddenSlides>
  <MMClips>25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Arial Black</vt:lpstr>
      <vt:lpstr>Comic Sans MS</vt:lpstr>
      <vt:lpstr>Arial Unicode MS</vt:lpstr>
      <vt:lpstr>Monotype Corsiva</vt:lpstr>
      <vt:lpstr>Тема Office</vt:lpstr>
      <vt:lpstr>  МИНИСТЕРСТВО    ПРОСВЕЩЕНИЯ    ПМР ГОУ СПО «КАМЕНСКИЙ    ПОЛИТЕХНИЧЕСКИЙ    ТЕХНИКУМ»     Учебно-исследовательская    работа     по   предмету:   «Математика» &amp; «Информатика»   Выполнили    студенты  Стахурская О. В.   Ротарь О. В.  Руководитель: преподаватель Кушнир А. И.   КАМЕНКА,  2013</vt:lpstr>
      <vt:lpstr>Решение транспортных задач  и их практическое применение  в современном производственном процессе</vt:lpstr>
      <vt:lpstr>ЗАДАЧИ РАСПРЕДЕЛИТЕЛЬНОГО  ТИПА.  Задачи распределительного типа применяются для распределения ресурсов.</vt:lpstr>
      <vt:lpstr>Слайд 4</vt:lpstr>
      <vt:lpstr>ЗАДАЧА №1.  Крестьянское хозяйство имеет посевную площадь 100 га. На этой площади планируется посеять две культуры P1 и P2 (сахарную свеклу и картофель). На период сева хозяйство располагает трудовыми ресурсами в 2100 чел/дней. Хозяйство заключило договор на поставку заводу культур  P1 массой 1800 т. Удельные затраты труда на посев культур P1 и P2 составляет 0,7 и 3,5 чел-дней/га. Предполагаемый удельный доход от продажи продукции культур P1 – 100000 руб/га и P2 – 250000 руб/га. Урожайность культуры P1 – 12 т/га. Требуется определить какую часть площади нужно засеять культурой P1, а какую – культурой P2, чтобы доход хозяйства был максимальным.</vt:lpstr>
      <vt:lpstr>Слайд 6</vt:lpstr>
      <vt:lpstr>Слайд 7</vt:lpstr>
      <vt:lpstr>Слайд 8</vt:lpstr>
      <vt:lpstr>Слайд 9</vt:lpstr>
      <vt:lpstr>ЗАДАЧА №2.  Для пошива юбок и платьев швейный цех имеет 96 м. ткани. На пошив одной юбки тратят 3 м. ткани и 1,8 ч. работы оборудования, а на пошив одного платья – 2 м. ткани и 0,6 ч. работы оборудования. Время работы оборудования ограниченно 45 ч/неделю. Прибыль от продажи 1 юбки – 18 рублей, а одного платья – 10 руб. Определить еженедельный план производства, который обеспечит наибольшую прибыль от реализации готовой продукции, если платьев необходимо изготовить больше  20, а юбок больше 30.</vt:lpstr>
      <vt:lpstr>Слайд 11</vt:lpstr>
      <vt:lpstr>Слайд 12</vt:lpstr>
      <vt:lpstr>Слайд 13</vt:lpstr>
      <vt:lpstr>ЗАДАЧА № 3. В ходе производственного процесса из листов материала получают заготовки деталей двух типов А и Б тремя различными способами, при этом количество получаемых заготовок при каждом методе различается.            Необходимо выбрать оптимальное сочетание способов раскроя, для того чтобы получить 500 заготовок первого типа и 300 заготовок второго типа при расходовании наименьшего количества листов материала. </vt:lpstr>
      <vt:lpstr>Слайд 15</vt:lpstr>
      <vt:lpstr>Слайд 16</vt:lpstr>
      <vt:lpstr>Слайд 17</vt:lpstr>
      <vt:lpstr>ЗАДАЧА ТРАНСПОРТОГО ТИПА.     Одной из типичных задач ЛП является транспортная задача. Она возникает при планировании наиболее рациональных перевозок грузов. В одних случаях это обозначает определение такого типа плана перевозок, при котором стоимость или путь были бы минимальны, а в других более важным является выигрыш во времени.</vt:lpstr>
      <vt:lpstr>ЗАДАЧА №4.     В хозяйстве в заданный агротехнический срок (20 дней) нужно одновременно выполнить следующие виды и объемы работ: вспашка зяби – 13000 усл. га., лущение стерни – 2000 усл. га., сволакивание соломы – 2400 усл. га.     Необходимо найти оптимальное распределен работ по маркам тракторам, если известно, что средняя дневная выработка с учетом надежности и сменности тракторов составляет усл. га.: К-700А – 25, Т-4А – 20, ДТ-75М – 6, МТЗ-80 – 35. Число тракторов в хозяйстве, шт.: К-700А – 5, Т-4А – 20, ДТ-75М – 40, МТЗ-80 – 3. Затраты на выполнение работ:          </vt:lpstr>
      <vt:lpstr>Слайд 20</vt:lpstr>
      <vt:lpstr>Слайд 21</vt:lpstr>
      <vt:lpstr>Слайд 22</vt:lpstr>
      <vt:lpstr>Слайд 23</vt:lpstr>
      <vt:lpstr>ЗАДАЧА №5.  В хозяйстве общая площадь пашни 500 га. Посевы зерновых должны занимать ≤ 60% пашни; культуры на зеленый корм ≤ 4%. Запас кормов – 30 ц корм.ед.В соответствии с планом поставок с/х продукции хозяйство должно произвести не менее 3000 ц молока. Цена на реализацию продукции: на зерно – 90 руб; молоко – 150 руб; свеклу – 5 руб за 1 ц; на свиноматок – 4500 руб за 1 голову.             Необходимо определить сочетание отраслей хозяйств, обеспечивающие максимум чистого дохода.</vt:lpstr>
      <vt:lpstr>Слайд 25</vt:lpstr>
      <vt:lpstr>Слайд 26</vt:lpstr>
      <vt:lpstr>Слайд 27</vt:lpstr>
      <vt:lpstr> Таким образом, можно сделать следующий вывод, что оптимизационные задачи решают вопросы производства, как сократить расходы и увеличить прибыль. Представленные задачи для примера в нашей презентации показывают, что программа Excel может с легкостью быть использована как в с/х, так и в металлургической промышленности и в швейном производстве и в многих других отраслях производства. При этом уже нет необходимости в трудоемком расчете математических алгоритмов.    Данная работа содержит как математическую теорию, необходимую для решения задач, так и описаний программных средств решения задач. Но стоит заметить, что не следует применять компьютерные средства не зная математической теории – это путь к ошибочным решениям. Ни один компьютер не заменит человека!</vt:lpstr>
    </vt:vector>
  </TitlesOfParts>
  <Company>BLACK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распределительного типа и их практическое применение в современном производственном процессе.</dc:title>
  <dc:creator>SPA</dc:creator>
  <cp:lastModifiedBy>re</cp:lastModifiedBy>
  <cp:revision>121</cp:revision>
  <dcterms:created xsi:type="dcterms:W3CDTF">2010-04-13T15:49:27Z</dcterms:created>
  <dcterms:modified xsi:type="dcterms:W3CDTF">2014-05-02T21:19:54Z</dcterms:modified>
</cp:coreProperties>
</file>