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wma" ContentType="audio/x-ms-wma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6" r:id="rId2"/>
    <p:sldId id="350" r:id="rId3"/>
    <p:sldId id="331" r:id="rId4"/>
    <p:sldId id="303" r:id="rId5"/>
    <p:sldId id="334" r:id="rId6"/>
    <p:sldId id="336" r:id="rId7"/>
    <p:sldId id="337" r:id="rId8"/>
    <p:sldId id="338" r:id="rId9"/>
    <p:sldId id="339" r:id="rId10"/>
    <p:sldId id="340" r:id="rId11"/>
    <p:sldId id="341" r:id="rId12"/>
    <p:sldId id="335" r:id="rId13"/>
    <p:sldId id="345" r:id="rId14"/>
    <p:sldId id="346" r:id="rId15"/>
    <p:sldId id="344" r:id="rId16"/>
    <p:sldId id="342" r:id="rId17"/>
    <p:sldId id="343" r:id="rId18"/>
    <p:sldId id="347" r:id="rId19"/>
    <p:sldId id="352" r:id="rId20"/>
    <p:sldId id="262" r:id="rId21"/>
    <p:sldId id="264" r:id="rId22"/>
    <p:sldId id="353" r:id="rId23"/>
    <p:sldId id="266" r:id="rId24"/>
    <p:sldId id="269" r:id="rId25"/>
    <p:sldId id="272" r:id="rId26"/>
    <p:sldId id="316" r:id="rId27"/>
    <p:sldId id="273" r:id="rId28"/>
    <p:sldId id="332" r:id="rId29"/>
    <p:sldId id="320" r:id="rId30"/>
    <p:sldId id="322" r:id="rId31"/>
    <p:sldId id="276" r:id="rId32"/>
    <p:sldId id="325" r:id="rId33"/>
    <p:sldId id="324" r:id="rId34"/>
    <p:sldId id="323" r:id="rId35"/>
    <p:sldId id="333" r:id="rId36"/>
    <p:sldId id="326" r:id="rId37"/>
    <p:sldId id="277" r:id="rId38"/>
    <p:sldId id="278" r:id="rId39"/>
    <p:sldId id="279" r:id="rId40"/>
    <p:sldId id="280" r:id="rId41"/>
    <p:sldId id="281" r:id="rId42"/>
    <p:sldId id="282" r:id="rId43"/>
    <p:sldId id="283" r:id="rId44"/>
    <p:sldId id="284" r:id="rId45"/>
    <p:sldId id="285" r:id="rId46"/>
    <p:sldId id="286" r:id="rId47"/>
    <p:sldId id="287" r:id="rId48"/>
    <p:sldId id="288" r:id="rId49"/>
    <p:sldId id="268" r:id="rId50"/>
    <p:sldId id="290" r:id="rId51"/>
    <p:sldId id="327" r:id="rId52"/>
    <p:sldId id="354" r:id="rId53"/>
    <p:sldId id="293" r:id="rId54"/>
    <p:sldId id="291" r:id="rId55"/>
    <p:sldId id="295" r:id="rId56"/>
    <p:sldId id="297" r:id="rId57"/>
    <p:sldId id="351" r:id="rId58"/>
    <p:sldId id="302" r:id="rId5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754" y="5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360DC-69C7-4B3E-9A53-3A6D48411A9C}" type="datetimeFigureOut">
              <a:rPr lang="ru-RU" smtClean="0"/>
              <a:t>11.01.2026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27D7E-C07D-4908-8ED0-BCE8BF6225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983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360DC-69C7-4B3E-9A53-3A6D48411A9C}" type="datetimeFigureOut">
              <a:rPr lang="ru-RU" smtClean="0"/>
              <a:t>11.01.2026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27D7E-C07D-4908-8ED0-BCE8BF6225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369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360DC-69C7-4B3E-9A53-3A6D48411A9C}" type="datetimeFigureOut">
              <a:rPr lang="ru-RU" smtClean="0"/>
              <a:t>11.01.2026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27D7E-C07D-4908-8ED0-BCE8BF6225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8497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360DC-69C7-4B3E-9A53-3A6D48411A9C}" type="datetimeFigureOut">
              <a:rPr lang="ru-RU" smtClean="0"/>
              <a:t>11.01.2026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27D7E-C07D-4908-8ED0-BCE8BF6225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072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360DC-69C7-4B3E-9A53-3A6D48411A9C}" type="datetimeFigureOut">
              <a:rPr lang="ru-RU" smtClean="0"/>
              <a:t>11.01.2026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27D7E-C07D-4908-8ED0-BCE8BF6225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197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360DC-69C7-4B3E-9A53-3A6D48411A9C}" type="datetimeFigureOut">
              <a:rPr lang="ru-RU" smtClean="0"/>
              <a:t>11.01.2026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27D7E-C07D-4908-8ED0-BCE8BF6225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2196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360DC-69C7-4B3E-9A53-3A6D48411A9C}" type="datetimeFigureOut">
              <a:rPr lang="ru-RU" smtClean="0"/>
              <a:t>11.01.2026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27D7E-C07D-4908-8ED0-BCE8BF6225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250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360DC-69C7-4B3E-9A53-3A6D48411A9C}" type="datetimeFigureOut">
              <a:rPr lang="ru-RU" smtClean="0"/>
              <a:t>11.01.2026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27D7E-C07D-4908-8ED0-BCE8BF6225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0478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360DC-69C7-4B3E-9A53-3A6D48411A9C}" type="datetimeFigureOut">
              <a:rPr lang="ru-RU" smtClean="0"/>
              <a:t>11.01.2026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27D7E-C07D-4908-8ED0-BCE8BF6225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457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360DC-69C7-4B3E-9A53-3A6D48411A9C}" type="datetimeFigureOut">
              <a:rPr lang="ru-RU" smtClean="0"/>
              <a:t>11.01.2026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27D7E-C07D-4908-8ED0-BCE8BF6225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992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360DC-69C7-4B3E-9A53-3A6D48411A9C}" type="datetimeFigureOut">
              <a:rPr lang="ru-RU" smtClean="0"/>
              <a:t>11.01.2026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27D7E-C07D-4908-8ED0-BCE8BF6225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507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7360DC-69C7-4B3E-9A53-3A6D48411A9C}" type="datetimeFigureOut">
              <a:rPr lang="ru-RU" smtClean="0"/>
              <a:t>11.01.2026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227D7E-C07D-4908-8ED0-BCE8BF6225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068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8.png"/><Relationship Id="rId4" Type="http://schemas.openxmlformats.org/officeDocument/2006/relationships/image" Target="../media/image16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8.png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8.png"/><Relationship Id="rId4" Type="http://schemas.openxmlformats.org/officeDocument/2006/relationships/image" Target="../media/image2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8.png"/><Relationship Id="rId4" Type="http://schemas.openxmlformats.org/officeDocument/2006/relationships/image" Target="../media/image16.gi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8.png"/><Relationship Id="rId5" Type="http://schemas.openxmlformats.org/officeDocument/2006/relationships/image" Target="../media/image38.png"/><Relationship Id="rId4" Type="http://schemas.openxmlformats.org/officeDocument/2006/relationships/image" Target="../media/image39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7.wma"/><Relationship Id="rId1" Type="http://schemas.microsoft.com/office/2007/relationships/media" Target="../media/media7.wma"/><Relationship Id="rId5" Type="http://schemas.openxmlformats.org/officeDocument/2006/relationships/image" Target="../media/image18.png"/><Relationship Id="rId4" Type="http://schemas.openxmlformats.org/officeDocument/2006/relationships/image" Target="../media/image4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wma"/><Relationship Id="rId1" Type="http://schemas.microsoft.com/office/2007/relationships/media" Target="../media/media8.wma"/><Relationship Id="rId5" Type="http://schemas.openxmlformats.org/officeDocument/2006/relationships/image" Target="../media/image18.png"/><Relationship Id="rId4" Type="http://schemas.openxmlformats.org/officeDocument/2006/relationships/image" Target="../media/image42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5218" y="804718"/>
            <a:ext cx="9060873" cy="3112810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Похищение букв.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Дифференциация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[В] [В‘] [Ф] [Ф‘]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36079" y="5652822"/>
            <a:ext cx="7766936" cy="1096899"/>
          </a:xfrm>
        </p:spPr>
        <p:txBody>
          <a:bodyPr>
            <a:normAutofit/>
          </a:bodyPr>
          <a:lstStyle/>
          <a:p>
            <a:pPr algn="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Макарова Татьяна Владимировна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546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В'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2115" y="0"/>
            <a:ext cx="651988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6254" y="366623"/>
            <a:ext cx="4715371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</a:t>
            </a:r>
            <a:r>
              <a:rPr lang="ru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артикуляции:</a:t>
            </a:r>
          </a:p>
          <a:p>
            <a:pPr algn="ctr"/>
            <a:endParaRPr lang="ru-RU" sz="280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Нижняя 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губа немного втянута и прижата к верхним зубам, верхняя губа слегка приподнята. Верхние зубы видны. Кончик языка прижат к нижним зубам, спинка языка выгнута. Выдыхаемый воздух прорывается в щель между верхними зубами и нижней губой. Голосовые связки работают, горло дрожит (есть голос).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808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В'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4764" y="0"/>
            <a:ext cx="648723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047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Блок-схема: узел 7"/>
          <p:cNvSpPr/>
          <p:nvPr/>
        </p:nvSpPr>
        <p:spPr>
          <a:xfrm>
            <a:off x="2475754" y="533722"/>
            <a:ext cx="945396" cy="869248"/>
          </a:xfrm>
          <a:prstGeom prst="flowChartConnector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8948382" y="533722"/>
            <a:ext cx="945396" cy="869248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187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80380" y="2313603"/>
            <a:ext cx="5373631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Хоровое чтение</a:t>
            </a:r>
          </a:p>
          <a:p>
            <a:pPr algn="ctr" fontAlgn="base"/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Буква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«Ф» надула щёки</a:t>
            </a:r>
          </a:p>
          <a:p>
            <a:pPr algn="ctr" fontAlgn="base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встала руки в боки.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63553" y="1628801"/>
            <a:ext cx="4562061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500" dirty="0">
                <a:latin typeface="Arial" panose="020B0604020202020204" pitchFamily="34" charset="0"/>
              </a:rPr>
              <a:t>Ф</a:t>
            </a:r>
            <a:endParaRPr lang="ru-RU" sz="22500" dirty="0"/>
          </a:p>
        </p:txBody>
      </p:sp>
    </p:spTree>
    <p:extLst>
      <p:ext uri="{BB962C8B-B14F-4D97-AF65-F5344CB8AC3E}">
        <p14:creationId xmlns:p14="http://schemas.microsoft.com/office/powerpoint/2010/main" val="75475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7629" y="100480"/>
            <a:ext cx="116478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Обозначение цветом:</a:t>
            </a:r>
            <a:r>
              <a:rPr lang="ru-RU" sz="2800" b="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6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синий.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Характеристика:</a:t>
            </a:r>
            <a:r>
              <a:rPr lang="ru-RU" sz="2800" b="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6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звук [Ф] — твердый глухой согласный.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1311" y="2482603"/>
            <a:ext cx="3110147" cy="47089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0" dirty="0">
                <a:solidFill>
                  <a:srgbClr val="0070C0"/>
                </a:solidFill>
                <a:latin typeface="arial" panose="020B0604020202020204" pitchFamily="34" charset="0"/>
              </a:rPr>
              <a:t>Ф</a:t>
            </a:r>
            <a:endParaRPr lang="ru-RU" sz="30000" dirty="0">
              <a:solidFill>
                <a:srgbClr val="0070C0"/>
              </a:solidFill>
            </a:endParaRPr>
          </a:p>
        </p:txBody>
      </p:sp>
      <p:sp>
        <p:nvSpPr>
          <p:cNvPr id="6" name="Блок-схема: узел 5"/>
          <p:cNvSpPr/>
          <p:nvPr/>
        </p:nvSpPr>
        <p:spPr>
          <a:xfrm>
            <a:off x="9303760" y="4462952"/>
            <a:ext cx="1873623" cy="1757082"/>
          </a:xfrm>
          <a:prstGeom prst="flowChartConnector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Картинки уха с сережкой, Стоковые Фотографии и Роялти-Фри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52" y="1774696"/>
            <a:ext cx="2280851" cy="1757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Лед | Клуб Вольных Ледорубо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3328" y="4154178"/>
            <a:ext cx="4059697" cy="2703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054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Ф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0173" y="0"/>
            <a:ext cx="66554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7256" y="797510"/>
            <a:ext cx="483618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</a:t>
            </a:r>
            <a:r>
              <a:rPr lang="ru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артикуляции:</a:t>
            </a:r>
            <a:endParaRPr lang="ru-RU" sz="280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Нижняя 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губа немного втянута и прижата к верхним зубам, верхняя губа слегка приподнята. Верхние зубы видны. Выдыхаемый воздух прорывается в щель между верхними зубами и нижней губой. Голосовые связки отдыхают, горло не дрожит (нет голоса).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94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81453" y="1424355"/>
            <a:ext cx="687558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0" dirty="0">
                <a:solidFill>
                  <a:srgbClr val="92D050"/>
                </a:solidFill>
                <a:latin typeface="arial" panose="020B0604020202020204" pitchFamily="34" charset="0"/>
              </a:rPr>
              <a:t>Ф</a:t>
            </a:r>
            <a:r>
              <a:rPr lang="ru-RU" sz="9600" dirty="0" smtClean="0">
                <a:latin typeface="arial" panose="020B0604020202020204" pitchFamily="34" charset="0"/>
              </a:rPr>
              <a:t>Ь</a:t>
            </a:r>
            <a:endParaRPr lang="ru-RU" sz="96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7148397" y="0"/>
            <a:ext cx="107433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  <a:latin typeface="arial" panose="020B0604020202020204" pitchFamily="34" charset="0"/>
              </a:rPr>
              <a:t>Я</a:t>
            </a:r>
            <a:endParaRPr lang="ru-RU" sz="96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16928" y="1245737"/>
            <a:ext cx="142859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  <a:latin typeface="arial" panose="020B0604020202020204" pitchFamily="34" charset="0"/>
              </a:rPr>
              <a:t>Ю</a:t>
            </a:r>
            <a:endParaRPr lang="ru-RU" sz="96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327722" y="4311087"/>
            <a:ext cx="100540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  <a:latin typeface="arial" panose="020B0604020202020204" pitchFamily="34" charset="0"/>
              </a:rPr>
              <a:t>Е</a:t>
            </a:r>
            <a:endParaRPr lang="ru-RU" sz="9600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327722" y="2778412"/>
            <a:ext cx="100700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  <a:latin typeface="arial" panose="020B0604020202020204" pitchFamily="34" charset="0"/>
              </a:rPr>
              <a:t>Ё</a:t>
            </a:r>
            <a:endParaRPr lang="ru-RU" sz="9600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295661" y="5474801"/>
            <a:ext cx="106952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  <a:latin typeface="arial" panose="020B0604020202020204" pitchFamily="34" charset="0"/>
              </a:rPr>
              <a:t>И</a:t>
            </a:r>
            <a:endParaRPr lang="ru-RU" sz="9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845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Почему трава зелёная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435" y="3834209"/>
            <a:ext cx="5532962" cy="3023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4463" y="289624"/>
            <a:ext cx="114389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/>
            <a:r>
              <a:rPr lang="ru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Обозначение цветом:</a:t>
            </a:r>
            <a:r>
              <a:rPr lang="ru-RU" sz="36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зеленый.</a:t>
            </a:r>
            <a:endParaRPr lang="en-US" sz="36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t"/>
            <a:r>
              <a:rPr lang="ru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Характеристика:</a:t>
            </a:r>
            <a:r>
              <a:rPr lang="ru-RU" sz="2800" b="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6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звук [Ф'] — мягкий глухой согласный.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6663" y="2584484"/>
            <a:ext cx="3110147" cy="47089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0" dirty="0" smtClean="0">
                <a:solidFill>
                  <a:srgbClr val="00B050"/>
                </a:solidFill>
                <a:latin typeface="arial" panose="020B0604020202020204" pitchFamily="34" charset="0"/>
              </a:rPr>
              <a:t>Ф</a:t>
            </a:r>
            <a:endParaRPr lang="ru-RU" sz="9600" dirty="0">
              <a:solidFill>
                <a:srgbClr val="00B050"/>
              </a:solidFill>
            </a:endParaRPr>
          </a:p>
        </p:txBody>
      </p:sp>
      <p:sp>
        <p:nvSpPr>
          <p:cNvPr id="7" name="Блок-схема: узел 6"/>
          <p:cNvSpPr/>
          <p:nvPr/>
        </p:nvSpPr>
        <p:spPr>
          <a:xfrm>
            <a:off x="9137023" y="4597780"/>
            <a:ext cx="2158843" cy="1757082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Картинки уха с сережкой, Стоковые Фотографии и Роялти-Фри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490" y="1965765"/>
            <a:ext cx="2280851" cy="1757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2154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Ф'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0919" y="1"/>
            <a:ext cx="5971082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35359" y="366623"/>
            <a:ext cx="4956169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ru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</a:t>
            </a:r>
            <a:r>
              <a:rPr lang="ru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артикуляции:</a:t>
            </a:r>
            <a:endParaRPr lang="ru-RU" sz="280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t"/>
            <a:endParaRPr lang="ru-RU" sz="2800" b="0" i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t"/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Нижняя 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губа немного втянута и прижата к верхним зубам, верхняя губа слегка приподнята. Верхние зубы видны. Кончик языка прижат к нижним зубам, спинка языка выгнута. Выдыхаемый воздух прорывается в щель между верхними зубами и нижней губой. Голосовые связки отдыхают, горло не дрожит (нет голоса).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0159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Ф'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007" y="1"/>
            <a:ext cx="6234994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Ф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0050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Блок-схема: узел 7"/>
          <p:cNvSpPr/>
          <p:nvPr/>
        </p:nvSpPr>
        <p:spPr>
          <a:xfrm>
            <a:off x="2505806" y="370860"/>
            <a:ext cx="945396" cy="834080"/>
          </a:xfrm>
          <a:prstGeom prst="flowChartConnector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9074504" y="370860"/>
            <a:ext cx="945396" cy="834080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0349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Ф'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3900" y="3318345"/>
            <a:ext cx="3218101" cy="3539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Ф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019" y="3318344"/>
            <a:ext cx="2851038" cy="3539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Блок-схема: узел 7"/>
          <p:cNvSpPr/>
          <p:nvPr/>
        </p:nvSpPr>
        <p:spPr>
          <a:xfrm>
            <a:off x="7380401" y="3366013"/>
            <a:ext cx="693012" cy="620324"/>
          </a:xfrm>
          <a:prstGeom prst="flowChartConnector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10231439" y="3366013"/>
            <a:ext cx="764498" cy="691687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В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57993" cy="3676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Блок-схема: узел 6"/>
          <p:cNvSpPr/>
          <p:nvPr/>
        </p:nvSpPr>
        <p:spPr>
          <a:xfrm>
            <a:off x="1145015" y="215734"/>
            <a:ext cx="693012" cy="620324"/>
          </a:xfrm>
          <a:prstGeom prst="flowChartConnector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 descr="В'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2231" y="0"/>
            <a:ext cx="2842644" cy="3676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Блок-схема: узел 12"/>
          <p:cNvSpPr/>
          <p:nvPr/>
        </p:nvSpPr>
        <p:spPr>
          <a:xfrm>
            <a:off x="4125759" y="144371"/>
            <a:ext cx="764498" cy="691687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562538" y="565712"/>
            <a:ext cx="2980303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[В] [В</a:t>
            </a:r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‘]</a:t>
            </a:r>
          </a:p>
          <a:p>
            <a:pPr algn="ctr"/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Ф] [Ф‘]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251880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838200" y="365126"/>
            <a:ext cx="6433038" cy="7514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Артикуляционная гимнастика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Артикуляционная гимнастика (360p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48000" y="1714500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254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s44.radikal.ru/i104/0909/77/3a987a37b84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886" y="0"/>
            <a:ext cx="5167615" cy="8866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8848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img0.liveinternet.ru/images/attach/c/2/68/929/68929136_steklyannuyy_snezhnuyy_sha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2771" y="224853"/>
            <a:ext cx="6943636" cy="6407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http://img-fotki.yandex.ru/get/6719/16969765.1b1/0_8770d_ffd239e3_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691" y="1433964"/>
            <a:ext cx="2698230" cy="316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3446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Стрелка вправо 25"/>
          <p:cNvSpPr/>
          <p:nvPr/>
        </p:nvSpPr>
        <p:spPr>
          <a:xfrm>
            <a:off x="1186414" y="3834307"/>
            <a:ext cx="10655816" cy="518132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pic>
        <p:nvPicPr>
          <p:cNvPr id="25" name="Picture 4" descr="http://img-fotki.yandex.ru/get/6719/16969765.1b1/0_8770d_ffd239e3_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158" y="2008682"/>
            <a:ext cx="4138085" cy="4849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-24607"/>
            <a:ext cx="3359152" cy="18176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 err="1">
                <a:solidFill>
                  <a:srgbClr val="FFFF00"/>
                </a:solidFill>
                <a:latin typeface="Arial Black" pitchFamily="34" charset="0"/>
              </a:rPr>
              <a:t>ва</a:t>
            </a:r>
            <a:endParaRPr lang="ru-RU" sz="4800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376614" y="0"/>
            <a:ext cx="1819275" cy="17986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 smtClean="0">
                <a:solidFill>
                  <a:srgbClr val="FFFF00"/>
                </a:solidFill>
                <a:latin typeface="Arial Black" pitchFamily="34" charset="0"/>
              </a:rPr>
              <a:t>фа</a:t>
            </a:r>
            <a:endParaRPr lang="ru-RU" sz="4800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5203825" y="-19050"/>
            <a:ext cx="1900238" cy="18176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>
                <a:solidFill>
                  <a:srgbClr val="FFFF00"/>
                </a:solidFill>
                <a:latin typeface="Arial Black" pitchFamily="34" charset="0"/>
              </a:rPr>
              <a:t>вэ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7104064" y="0"/>
            <a:ext cx="1785937" cy="17986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 err="1" smtClean="0">
                <a:solidFill>
                  <a:srgbClr val="FFFF00"/>
                </a:solidFill>
                <a:latin typeface="Arial Black" pitchFamily="34" charset="0"/>
              </a:rPr>
              <a:t>фэ</a:t>
            </a:r>
            <a:endParaRPr lang="ru-RU" sz="4800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8889999" y="19050"/>
            <a:ext cx="3302001" cy="17795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 err="1">
                <a:solidFill>
                  <a:srgbClr val="FFFF00"/>
                </a:solidFill>
                <a:latin typeface="Arial Black" pitchFamily="34" charset="0"/>
              </a:rPr>
              <a:t>ву</a:t>
            </a:r>
            <a:endParaRPr lang="ru-RU" sz="4800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0" y="1804989"/>
            <a:ext cx="3376613" cy="18192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 smtClean="0">
                <a:solidFill>
                  <a:srgbClr val="FFFF00"/>
                </a:solidFill>
                <a:latin typeface="Arial Black" pitchFamily="34" charset="0"/>
              </a:rPr>
              <a:t>фу</a:t>
            </a:r>
            <a:endParaRPr lang="ru-RU" sz="4800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386139" y="1798639"/>
            <a:ext cx="1817687" cy="18002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 err="1">
                <a:solidFill>
                  <a:srgbClr val="FFFF00"/>
                </a:solidFill>
                <a:latin typeface="Arial Black" pitchFamily="34" charset="0"/>
              </a:rPr>
              <a:t>ыв</a:t>
            </a:r>
            <a:endParaRPr lang="ru-RU" sz="4800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5203825" y="1798639"/>
            <a:ext cx="1900238" cy="18192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 err="1" smtClean="0">
                <a:solidFill>
                  <a:srgbClr val="FFFF00"/>
                </a:solidFill>
                <a:latin typeface="Arial Black" pitchFamily="34" charset="0"/>
              </a:rPr>
              <a:t>ыф</a:t>
            </a:r>
            <a:endParaRPr lang="ru-RU" sz="4800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7121525" y="1798639"/>
            <a:ext cx="1785938" cy="18002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 err="1">
                <a:solidFill>
                  <a:srgbClr val="FFFF00"/>
                </a:solidFill>
                <a:latin typeface="Arial Black" pitchFamily="34" charset="0"/>
              </a:rPr>
              <a:t>ов</a:t>
            </a:r>
            <a:endParaRPr lang="ru-RU" sz="4800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8907462" y="1804989"/>
            <a:ext cx="3284538" cy="17795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 smtClean="0">
                <a:solidFill>
                  <a:srgbClr val="FFFF00"/>
                </a:solidFill>
                <a:latin typeface="Arial Black" pitchFamily="34" charset="0"/>
              </a:rPr>
              <a:t>оф</a:t>
            </a:r>
            <a:endParaRPr lang="ru-RU" sz="4800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0" y="3556000"/>
            <a:ext cx="3376613" cy="18176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 err="1">
                <a:solidFill>
                  <a:srgbClr val="FFFF00"/>
                </a:solidFill>
                <a:latin typeface="Arial Black" pitchFamily="34" charset="0"/>
              </a:rPr>
              <a:t>ава</a:t>
            </a:r>
            <a:endParaRPr lang="ru-RU" sz="4800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3386139" y="3565525"/>
            <a:ext cx="1817687" cy="17986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 err="1" smtClean="0">
                <a:solidFill>
                  <a:srgbClr val="FFFF00"/>
                </a:solidFill>
                <a:latin typeface="Arial Black" pitchFamily="34" charset="0"/>
              </a:rPr>
              <a:t>афа</a:t>
            </a:r>
            <a:endParaRPr lang="ru-RU" sz="4800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5195888" y="3527425"/>
            <a:ext cx="1941512" cy="18176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 err="1">
                <a:solidFill>
                  <a:srgbClr val="FFFF00"/>
                </a:solidFill>
                <a:latin typeface="Arial Black" pitchFamily="34" charset="0"/>
              </a:rPr>
              <a:t>эвэ</a:t>
            </a:r>
            <a:endParaRPr lang="ru-RU" sz="4800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7137400" y="3546475"/>
            <a:ext cx="1785938" cy="17986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 err="1" smtClean="0">
                <a:solidFill>
                  <a:srgbClr val="FFFF00"/>
                </a:solidFill>
                <a:latin typeface="Arial Black" pitchFamily="34" charset="0"/>
              </a:rPr>
              <a:t>эфэ</a:t>
            </a:r>
            <a:endParaRPr lang="ru-RU" sz="4800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8914607" y="3551238"/>
            <a:ext cx="3302000" cy="18192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 err="1">
                <a:solidFill>
                  <a:srgbClr val="FFFF00"/>
                </a:solidFill>
                <a:latin typeface="Arial Black" pitchFamily="34" charset="0"/>
              </a:rPr>
              <a:t>уву</a:t>
            </a:r>
            <a:endParaRPr lang="ru-RU" sz="4800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0" y="5324476"/>
            <a:ext cx="3389313" cy="18192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 err="1" smtClean="0">
                <a:solidFill>
                  <a:srgbClr val="FFFF00"/>
                </a:solidFill>
                <a:latin typeface="Arial Black" pitchFamily="34" charset="0"/>
              </a:rPr>
              <a:t>уфу</a:t>
            </a:r>
            <a:endParaRPr lang="ru-RU" sz="4800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3376613" y="5324476"/>
            <a:ext cx="1860550" cy="18002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 err="1" smtClean="0">
                <a:solidFill>
                  <a:srgbClr val="FFFF00"/>
                </a:solidFill>
                <a:latin typeface="Arial Black" pitchFamily="34" charset="0"/>
              </a:rPr>
              <a:t>вов</a:t>
            </a:r>
            <a:endParaRPr lang="ru-RU" sz="4800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5195888" y="5324476"/>
            <a:ext cx="1955800" cy="18192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 err="1" smtClean="0">
                <a:solidFill>
                  <a:srgbClr val="FFFF00"/>
                </a:solidFill>
                <a:latin typeface="Arial Black" pitchFamily="34" charset="0"/>
              </a:rPr>
              <a:t>фоф</a:t>
            </a:r>
            <a:endParaRPr lang="ru-RU" sz="4800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7151689" y="5324476"/>
            <a:ext cx="1787525" cy="18002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 err="1" smtClean="0">
                <a:solidFill>
                  <a:srgbClr val="FFFF00"/>
                </a:solidFill>
                <a:latin typeface="Arial Black" pitchFamily="34" charset="0"/>
              </a:rPr>
              <a:t>вав</a:t>
            </a:r>
            <a:endParaRPr lang="ru-RU" sz="4800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923338" y="5303839"/>
            <a:ext cx="3268661" cy="18002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 err="1" smtClean="0">
                <a:solidFill>
                  <a:srgbClr val="FFFF00"/>
                </a:solidFill>
                <a:latin typeface="Arial Black" pitchFamily="34" charset="0"/>
              </a:rPr>
              <a:t>фаф</a:t>
            </a:r>
            <a:endParaRPr lang="ru-RU" sz="4800" dirty="0">
              <a:solidFill>
                <a:srgbClr val="FFFF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662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 nodeType="clickPar">
                      <p:stCondLst>
                        <p:cond delay="indefinite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3.7037E-6 L 1.00859 -0.03797 " pathEditMode="relative" rAng="0" ptsTypes="AA">
                                      <p:cBhvr>
                                        <p:cTn id="14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430" y="-1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2" grpId="0" animBg="1"/>
      <p:bldP spid="33" grpId="0" animBg="1"/>
      <p:bldP spid="34" grpId="0" animBg="1"/>
      <p:bldP spid="35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img0.liveinternet.ru/images/attach/c/2/68/929/68929136_steklyannuyy_snezhnuyy_sha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650" y="-7883"/>
            <a:ext cx="7439810" cy="6865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://img-fotki.yandex.ru/get/6821/16969765.23b/0_910ff_fd6e34f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755" y="440206"/>
            <a:ext cx="2923082" cy="4580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5093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Стрелка вправо 24"/>
          <p:cNvSpPr/>
          <p:nvPr/>
        </p:nvSpPr>
        <p:spPr>
          <a:xfrm rot="10800000">
            <a:off x="565509" y="4266681"/>
            <a:ext cx="10655816" cy="518132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pic>
        <p:nvPicPr>
          <p:cNvPr id="24" name="Picture 2" descr="http://img-fotki.yandex.ru/get/6821/16969765.23b/0_910ff_fd6e34f_or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4610" y="1226884"/>
            <a:ext cx="3425517" cy="5367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6800" y="-1367"/>
            <a:ext cx="2887336" cy="18176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 smtClean="0">
                <a:solidFill>
                  <a:schemeClr val="bg1"/>
                </a:solidFill>
                <a:latin typeface="Arial Black" pitchFamily="34" charset="0"/>
              </a:rPr>
              <a:t>волк</a:t>
            </a:r>
            <a:endParaRPr lang="ru-RU" sz="4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912671" y="-12699"/>
            <a:ext cx="2781885" cy="17986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 smtClean="0">
                <a:solidFill>
                  <a:schemeClr val="bg1"/>
                </a:solidFill>
                <a:latin typeface="Arial Black" pitchFamily="34" charset="0"/>
              </a:rPr>
              <a:t>вилка</a:t>
            </a:r>
            <a:endParaRPr lang="ru-RU" sz="4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5694556" y="0"/>
            <a:ext cx="3059700" cy="17832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 smtClean="0">
                <a:solidFill>
                  <a:schemeClr val="bg1"/>
                </a:solidFill>
                <a:latin typeface="Arial Black" pitchFamily="34" charset="0"/>
              </a:rPr>
              <a:t>венок</a:t>
            </a:r>
            <a:endParaRPr lang="ru-RU" sz="4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8642154" y="22226"/>
            <a:ext cx="3549845" cy="17795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 smtClean="0">
                <a:solidFill>
                  <a:schemeClr val="bg1"/>
                </a:solidFill>
                <a:latin typeface="Arial Black" pitchFamily="34" charset="0"/>
              </a:rPr>
              <a:t>воин</a:t>
            </a:r>
            <a:endParaRPr lang="ru-RU" sz="4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6800" y="1708945"/>
            <a:ext cx="2887337" cy="18192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 smtClean="0">
                <a:solidFill>
                  <a:schemeClr val="bg1"/>
                </a:solidFill>
                <a:latin typeface="Arial Black" pitchFamily="34" charset="0"/>
              </a:rPr>
              <a:t>фары</a:t>
            </a:r>
            <a:endParaRPr lang="ru-RU" sz="4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912671" y="1783244"/>
            <a:ext cx="2756551" cy="18192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 smtClean="0">
                <a:solidFill>
                  <a:schemeClr val="bg1"/>
                </a:solidFill>
                <a:latin typeface="Arial Black" pitchFamily="34" charset="0"/>
              </a:rPr>
              <a:t>фокус</a:t>
            </a:r>
            <a:endParaRPr lang="ru-RU" sz="4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5694557" y="1798639"/>
            <a:ext cx="2947598" cy="18002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 smtClean="0">
                <a:solidFill>
                  <a:schemeClr val="bg1"/>
                </a:solidFill>
                <a:latin typeface="Arial Black" pitchFamily="34" charset="0"/>
              </a:rPr>
              <a:t>филин</a:t>
            </a:r>
            <a:endParaRPr lang="ru-RU" sz="4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8642154" y="1804989"/>
            <a:ext cx="3549846" cy="17795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 smtClean="0">
                <a:solidFill>
                  <a:schemeClr val="bg1"/>
                </a:solidFill>
                <a:latin typeface="Arial Black" pitchFamily="34" charset="0"/>
              </a:rPr>
              <a:t>кофта</a:t>
            </a:r>
            <a:endParaRPr lang="ru-RU" sz="4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0" y="3496356"/>
            <a:ext cx="2920743" cy="18176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 smtClean="0">
                <a:solidFill>
                  <a:schemeClr val="bg1"/>
                </a:solidFill>
                <a:latin typeface="Arial Black" pitchFamily="34" charset="0"/>
              </a:rPr>
              <a:t>вход</a:t>
            </a:r>
            <a:endParaRPr lang="ru-RU" sz="4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2859553" y="3580717"/>
            <a:ext cx="2805694" cy="17986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 smtClean="0">
                <a:solidFill>
                  <a:schemeClr val="bg1"/>
                </a:solidFill>
                <a:latin typeface="Arial Black" pitchFamily="34" charset="0"/>
              </a:rPr>
              <a:t>выход</a:t>
            </a:r>
            <a:endParaRPr lang="ru-RU" sz="4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5672520" y="3575051"/>
            <a:ext cx="2953884" cy="17986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 smtClean="0">
                <a:solidFill>
                  <a:schemeClr val="bg1"/>
                </a:solidFill>
                <a:latin typeface="Arial Black" pitchFamily="34" charset="0"/>
              </a:rPr>
              <a:t>флаг</a:t>
            </a:r>
            <a:endParaRPr lang="ru-RU" sz="4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8633677" y="3568596"/>
            <a:ext cx="3542572" cy="18192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 smtClean="0">
                <a:solidFill>
                  <a:schemeClr val="bg1"/>
                </a:solidFill>
                <a:latin typeface="Arial Black" pitchFamily="34" charset="0"/>
              </a:rPr>
              <a:t>факел</a:t>
            </a:r>
            <a:endParaRPr lang="ru-RU" sz="4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1" y="5324476"/>
            <a:ext cx="2869874" cy="18192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 smtClean="0">
                <a:solidFill>
                  <a:schemeClr val="bg1"/>
                </a:solidFill>
                <a:latin typeface="Arial Black" pitchFamily="34" charset="0"/>
              </a:rPr>
              <a:t>ваза</a:t>
            </a:r>
            <a:endParaRPr lang="ru-RU" sz="4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2893686" y="5333999"/>
            <a:ext cx="2863526" cy="18192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 smtClean="0">
                <a:solidFill>
                  <a:schemeClr val="bg1"/>
                </a:solidFill>
                <a:latin typeface="Arial Black" pitchFamily="34" charset="0"/>
              </a:rPr>
              <a:t>фаза</a:t>
            </a:r>
            <a:endParaRPr lang="ru-RU" sz="4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5710494" y="5334000"/>
            <a:ext cx="2931660" cy="18002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 smtClean="0">
                <a:solidFill>
                  <a:schemeClr val="bg1"/>
                </a:solidFill>
                <a:latin typeface="Arial Black" pitchFamily="34" charset="0"/>
              </a:rPr>
              <a:t>сова</a:t>
            </a:r>
            <a:endParaRPr lang="ru-RU" sz="4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664379" y="5316539"/>
            <a:ext cx="3527622" cy="18002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 smtClean="0">
                <a:solidFill>
                  <a:schemeClr val="bg1"/>
                </a:solidFill>
                <a:latin typeface="Arial Black" pitchFamily="34" charset="0"/>
              </a:rPr>
              <a:t>софа</a:t>
            </a:r>
            <a:endParaRPr lang="ru-RU" sz="48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1296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1.11111E-6 L -1.01341 -0.00625 " pathEditMode="relative" rAng="0" ptsTypes="AA">
                                      <p:cBhvr>
                                        <p:cTn id="11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677" y="-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2" grpId="0" animBg="1"/>
      <p:bldP spid="33" grpId="0" animBg="1"/>
      <p:bldP spid="35" grpId="0" animBg="1"/>
      <p:bldP spid="38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6" grpId="0" animBg="1"/>
      <p:bldP spid="47" grpId="0" animBg="1"/>
      <p:bldP spid="48" grpId="0" animBg="1"/>
      <p:bldP spid="50" grpId="0" animBg="1"/>
      <p:bldP spid="51" grpId="0" animBg="1"/>
      <p:bldP spid="2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mirgif.com/predmety/animaciya3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51292" y="2216605"/>
            <a:ext cx="6380662" cy="4905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img0.liveinternet.ru/images/attach/c/2/68/929/68929136_steklyannuyy_snezhnuyy_sha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932" y="0"/>
            <a:ext cx="5896286" cy="5441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achalka.com/sites/default/userpic/karusel/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79316" y="460213"/>
            <a:ext cx="2442979" cy="3512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4498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mirgif.com/predmety/animaciya30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49" y="119921"/>
            <a:ext cx="10882859" cy="6892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13 Звуки самолета - Шум турбин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92662" y="2346435"/>
            <a:ext cx="609600" cy="6096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38122" y="387882"/>
            <a:ext cx="32665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Динамическая пауза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895652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8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coollib.com/i/5/149705/gurevicm3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6221" y="0"/>
            <a:ext cx="6592529" cy="7042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mirgif.com/predmety/animaciya30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36792">
            <a:off x="2866232" y="-385683"/>
            <a:ext cx="6736649" cy="4266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674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87764" y="204015"/>
            <a:ext cx="606589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Aft>
                <a:spcPts val="0"/>
              </a:spcAft>
              <a:tabLst>
                <a:tab pos="228600" algn="l"/>
              </a:tabLst>
            </a:pPr>
            <a:r>
              <a:rPr lang="ru-RU" sz="9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ВЕЛИКАН</a:t>
            </a:r>
            <a:endParaRPr lang="ru-RU" sz="9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Блок-схема: узел 3"/>
          <p:cNvSpPr/>
          <p:nvPr/>
        </p:nvSpPr>
        <p:spPr>
          <a:xfrm>
            <a:off x="2647293" y="1957706"/>
            <a:ext cx="457200" cy="457200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узел 4"/>
          <p:cNvSpPr/>
          <p:nvPr/>
        </p:nvSpPr>
        <p:spPr>
          <a:xfrm>
            <a:off x="3407272" y="1957706"/>
            <a:ext cx="457200" cy="45720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узел 5"/>
          <p:cNvSpPr/>
          <p:nvPr/>
        </p:nvSpPr>
        <p:spPr>
          <a:xfrm>
            <a:off x="4167251" y="1957706"/>
            <a:ext cx="457200" cy="457200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5077395" y="1957706"/>
            <a:ext cx="457200" cy="45720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5987539" y="1957706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6897683" y="1957706"/>
            <a:ext cx="457200" cy="45720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7706184" y="1957706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682188" y="5151297"/>
            <a:ext cx="1704814" cy="144134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9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5388562"/>
              </p:ext>
            </p:extLst>
          </p:nvPr>
        </p:nvGraphicFramePr>
        <p:xfrm>
          <a:off x="2835357" y="3048447"/>
          <a:ext cx="5398476" cy="15487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9492">
                  <a:extLst>
                    <a:ext uri="{9D8B030D-6E8A-4147-A177-3AD203B41FA5}">
                      <a16:colId xmlns="" xmlns:a16="http://schemas.microsoft.com/office/drawing/2014/main" val="3571816183"/>
                    </a:ext>
                  </a:extLst>
                </a:gridCol>
                <a:gridCol w="1799492">
                  <a:extLst>
                    <a:ext uri="{9D8B030D-6E8A-4147-A177-3AD203B41FA5}">
                      <a16:colId xmlns="" xmlns:a16="http://schemas.microsoft.com/office/drawing/2014/main" val="1772141028"/>
                    </a:ext>
                  </a:extLst>
                </a:gridCol>
                <a:gridCol w="1799492">
                  <a:extLst>
                    <a:ext uri="{9D8B030D-6E8A-4147-A177-3AD203B41FA5}">
                      <a16:colId xmlns="" xmlns:a16="http://schemas.microsoft.com/office/drawing/2014/main" val="481364446"/>
                    </a:ext>
                  </a:extLst>
                </a:gridCol>
              </a:tblGrid>
              <a:tr h="154874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94409670"/>
                  </a:ext>
                </a:extLst>
              </a:tr>
            </a:tbl>
          </a:graphicData>
        </a:graphic>
      </p:graphicFrame>
      <p:sp>
        <p:nvSpPr>
          <p:cNvPr id="14" name="Блок-схема: узел 13"/>
          <p:cNvSpPr/>
          <p:nvPr/>
        </p:nvSpPr>
        <p:spPr>
          <a:xfrm>
            <a:off x="3178672" y="3365620"/>
            <a:ext cx="1111974" cy="986571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843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s41.radikal.ru/i091/1010/e5/855b24ec131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5420" y="413372"/>
            <a:ext cx="6317593" cy="614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04. Track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84217" y="3334174"/>
            <a:ext cx="609600" cy="6096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07945" y="552773"/>
            <a:ext cx="17418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Потешка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58194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54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н алфавит_ Учим буквы русского алфавита (480p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28825" y="1143000"/>
            <a:ext cx="8134350" cy="4572000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644769" y="313164"/>
            <a:ext cx="6222023" cy="750705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Алфавит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364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selapopa.ru/phh/2/vetki_elki_filin_sova_zheltye_glaza_bolshoy_zrachek_1680x105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10" y="0"/>
            <a:ext cx="1219431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23. Track 2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90807" y="4838040"/>
            <a:ext cx="609600" cy="6096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07945" y="552773"/>
            <a:ext cx="1741887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Потешка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917480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39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85022" y="237146"/>
            <a:ext cx="4203491" cy="1325563"/>
          </a:xfrm>
        </p:spPr>
        <p:txBody>
          <a:bodyPr>
            <a:normAutofit/>
          </a:bodyPr>
          <a:lstStyle/>
          <a:p>
            <a:pPr lvl="0" algn="ctr"/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Словотворчество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http://coollib.com/i/5/149705/gurevicm3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37147"/>
            <a:ext cx="6956695" cy="6620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http://kira-scrap.ru/KATALOG/ZHIVOTNYE/1/0_8c0b2_718acd31_M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814" y="0"/>
            <a:ext cx="4678914" cy="4242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0580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coollib.com/i/5/149705/gurevicm3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720586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://stphotoshop.ru/_nw/0/6956346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5995" y="-509666"/>
            <a:ext cx="5169666" cy="4131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650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coollib.com/i/5/149705/gurevicm3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720586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http://kira-scrap.ru/KATALOG/ZHIVOTNYE/1/0_8c0b2_718acd31_M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571" y="1"/>
            <a:ext cx="4727229" cy="4077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650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coollib.com/i/5/149705/gurevicm3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6986"/>
            <a:ext cx="7255239" cy="6904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://stphotoshop.ru/_nw/0/6956346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6443" y="-633319"/>
            <a:ext cx="5312862" cy="447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650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coollib.com/i/5/149705/gurevicm3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7178785" cy="6832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mirgif.com/predmety/animaciya30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36792">
            <a:off x="3514029" y="-190972"/>
            <a:ext cx="6946514" cy="3727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497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mirgif.com/predmety/animaciya30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9067"/>
            <a:ext cx="11017770" cy="6977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13 Звуки самолета - Шум турбин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92662" y="2346435"/>
            <a:ext cx="609600" cy="6096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618411" y="477921"/>
            <a:ext cx="32665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Динамическая пауза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2808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8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http://s4.pic4you.ru/y2014/06-02/12216/4427508-thum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229" y="-653819"/>
            <a:ext cx="12321321" cy="832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http://www.nachalka.com/sites/default/userpic/karusel/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283" y="2211589"/>
            <a:ext cx="3231366" cy="4646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843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alfaday.net/uploads/posts/2013-05/1369306807_zhvyunn9rxck2z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116" y="794478"/>
            <a:ext cx="7805805" cy="4888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599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www.kamelek.com/Gallery_konkurs/Lisa/af94f4ae9c1e3da0dd9829ccf566c9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8641" y="672686"/>
            <a:ext cx="7764905" cy="5574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208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grafo77.ru/telegramme-0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73" y="218364"/>
            <a:ext cx="12192000" cy="6530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305535" y="3345489"/>
            <a:ext cx="809011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lnSpc>
                <a:spcPct val="150000"/>
              </a:lnSpc>
              <a:spcAft>
                <a:spcPts val="0"/>
              </a:spcAft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«Де*очки и мальчики, нас похитила злая *</a:t>
            </a:r>
            <a:r>
              <a:rPr lang="ru-RU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едьма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Помогите! *</a:t>
            </a:r>
            <a:r>
              <a:rPr lang="ru-RU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аши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друзья глухие и з*</a:t>
            </a:r>
            <a:r>
              <a:rPr lang="ru-RU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онкие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з*</a:t>
            </a:r>
            <a:r>
              <a:rPr lang="ru-RU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уки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из </a:t>
            </a:r>
            <a:r>
              <a:rPr lang="ru-RU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сло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* *оробей и *</a:t>
            </a:r>
            <a:r>
              <a:rPr lang="ru-RU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илин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5203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8" name="Picture 6" descr="http://pixelbrush.ru/uploads/posts/2013-05/1368963206_bqbyzp6w2gsdmj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842" y="1320118"/>
            <a:ext cx="3819928" cy="3552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4" name="Picture 2" descr="http://pixelbrush.ru/uploads/posts/2013-05/1368963206_bqbyzp6w2gsdmj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6416" y="1320119"/>
            <a:ext cx="4270332" cy="3971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http://pixelbrush.ru/uploads/posts/2013-05/1368963206_bqbyzp6w2gsdmj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9770" y="3870768"/>
            <a:ext cx="3300400" cy="3069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897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fs01.enter.ru/1/1/500/3a/3094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802" y="652250"/>
            <a:ext cx="11833660" cy="8211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http://s57.radikal.ru/i156/1307/e3/32aa6c0ec6a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980630" y="1439056"/>
            <a:ext cx="2712946" cy="3052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6" name="Picture 10" descr="http://pngimg.com/upload/apple_PNG257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3855" y="3115076"/>
            <a:ext cx="2809163" cy="2752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8" name="Picture 12" descr="http://img-fotki.yandex.ru/get/6622/16969765.97/0_6a7aa_d99dfc76_M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544853">
            <a:off x="5844381" y="1606930"/>
            <a:ext cx="4103367" cy="2790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9288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fs01.enter.ru/1/1/500/3a/3094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7541" y="2936980"/>
            <a:ext cx="6863255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http://s57.radikal.ru/i156/1307/e3/32aa6c0ec6a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23292" y="4072465"/>
            <a:ext cx="1811602" cy="203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6" name="Picture 10" descr="http://pngimg.com/upload/apple_PNG257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353" y="4201882"/>
            <a:ext cx="1799363" cy="176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8" name="Picture 12" descr="http://img-fotki.yandex.ru/get/6622/16969765.97/0_6a7aa_d99dfc76_M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544853">
            <a:off x="8920966" y="3552347"/>
            <a:ext cx="2857500" cy="194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31239" y="144653"/>
            <a:ext cx="689964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 Р У К Т Ы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узел 4"/>
          <p:cNvSpPr/>
          <p:nvPr/>
        </p:nvSpPr>
        <p:spPr>
          <a:xfrm>
            <a:off x="721907" y="1868446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1661990" y="1868446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2764167" y="1868446"/>
            <a:ext cx="457200" cy="45720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020992" y="1884078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5105712" y="1884078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6378726" y="1884078"/>
            <a:ext cx="457200" cy="45720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692838" y="5083570"/>
            <a:ext cx="1704814" cy="144134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9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7358012"/>
              </p:ext>
            </p:extLst>
          </p:nvPr>
        </p:nvGraphicFramePr>
        <p:xfrm>
          <a:off x="848540" y="2849798"/>
          <a:ext cx="5208249" cy="15333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970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2970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4884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53335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5" name="Блок-схема: узел 14"/>
          <p:cNvSpPr/>
          <p:nvPr/>
        </p:nvSpPr>
        <p:spPr>
          <a:xfrm>
            <a:off x="1179107" y="3087974"/>
            <a:ext cx="1148666" cy="984491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442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www.calorizator.ru/sites/default/files/product/juice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3446" y="182563"/>
            <a:ext cx="5292777" cy="746827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прилагательных</a:t>
            </a:r>
          </a:p>
        </p:txBody>
      </p:sp>
    </p:spTree>
    <p:extLst>
      <p:ext uri="{BB962C8B-B14F-4D97-AF65-F5344CB8AC3E}">
        <p14:creationId xmlns:p14="http://schemas.microsoft.com/office/powerpoint/2010/main" val="1711635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www.cocktailing.ru/img/u_ingredients/img_primary/ingredient_cherry_juic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242" y="611907"/>
            <a:ext cx="9004514" cy="6246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490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hq-wallpapers.ru/wallpapers/5/hq-wallpapers_ru_food_21597_1920x12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06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4052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encrypted-tbn3.gstatic.com/images?q=tbn:ANd9GcS1sF5skDxqzGR8Oo1hAdOPoD5x_qeSX_oErAPnMwXWsjJ-Ti2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80" name="Picture 4" descr="http://www.goodhouse.ru/sokipolz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198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i.allday.ru/97/67/af/1354900258_1-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7520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cookrezept.ru/wp-content/uploads/2012/11/%D0%9A%D0%B0%D0%BA-%D1%81%D0%B4%D0%B5%D0%BB%D0%B0%D1%82%D1%8C-%D1%82%D1%8B%D0%BA%D0%B2%D0%B5%D0%BD%D0%BD%D1%8B%D0%B9-%D1%81%D0%BE%D0%B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413" y="1284050"/>
            <a:ext cx="8356128" cy="5126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792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трелка вправо 6"/>
          <p:cNvSpPr/>
          <p:nvPr/>
        </p:nvSpPr>
        <p:spPr>
          <a:xfrm>
            <a:off x="1186414" y="3834307"/>
            <a:ext cx="10655816" cy="518132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pic>
        <p:nvPicPr>
          <p:cNvPr id="4" name="Picture 4" descr="http://www.nachalka.com/sites/default/userpic/karusel/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961" y="479685"/>
            <a:ext cx="4231871" cy="6085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0234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07407E-6 L 1.1651 -0.0108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255" y="-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4597" y="572408"/>
            <a:ext cx="8136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Хоровое чтение</a:t>
            </a:r>
          </a:p>
          <a:p>
            <a:pPr algn="ctr"/>
            <a:endParaRPr lang="ru-RU" sz="3600" i="1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3600" i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US" sz="3600" i="1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— буква очень важная,</a:t>
            </a:r>
          </a:p>
          <a:p>
            <a:pPr algn="ctr"/>
            <a: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Воображала страшная.</a:t>
            </a:r>
          </a:p>
          <a:p>
            <a:pPr algn="ctr"/>
            <a: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Грудь колесом, живот надут,</a:t>
            </a:r>
          </a:p>
          <a:p>
            <a:pPr algn="ctr"/>
            <a: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 будто нет важнее тут.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345862" y="1275192"/>
            <a:ext cx="2751074" cy="47089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0" dirty="0">
                <a:solidFill>
                  <a:prstClr val="black"/>
                </a:solidFill>
                <a:latin typeface="arial" panose="020B0604020202020204" pitchFamily="34" charset="0"/>
              </a:rPr>
              <a:t>В</a:t>
            </a:r>
            <a:endParaRPr lang="ru-RU" sz="30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79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img0.liveinternet.ru/images/attach/c/2/68/929/68929136_steklyannuyy_snezhnuyy_sha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196" y="187298"/>
            <a:ext cx="6524752" cy="6273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nachalo4ka.ru/wp-content/uploads/2014/08/Ivanushka-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198" y="1425459"/>
            <a:ext cx="2496747" cy="3536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5084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img1.liveinternet.ru/images/attach/c/1/63/515/63515745_1283419128_07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69" y="552773"/>
            <a:ext cx="7921159" cy="6212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nachalo4ka.ru/wp-content/uploads/2014/08/Ivanushka-0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489" y="1162373"/>
            <a:ext cx="4019089" cy="569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11. Track 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935221" y="552773"/>
            <a:ext cx="609600" cy="6096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07945" y="552773"/>
            <a:ext cx="17418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Потешка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644941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9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трелка вправо 6"/>
          <p:cNvSpPr/>
          <p:nvPr/>
        </p:nvSpPr>
        <p:spPr>
          <a:xfrm rot="10800000">
            <a:off x="463083" y="3615942"/>
            <a:ext cx="10655816" cy="518132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pic>
        <p:nvPicPr>
          <p:cNvPr id="5" name="Picture 2" descr="http://nachalo4ka.ru/wp-content/uploads/2014/08/Ivanushka-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1915" y="241703"/>
            <a:ext cx="4671106" cy="6616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081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59259E-6 L -1.10443 0.0097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221" y="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umniesistemy.ru/images/3%2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7600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34147" y="2853784"/>
            <a:ext cx="1917104" cy="3154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endParaRPr lang="ru-RU" sz="200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18669" y="3340724"/>
            <a:ext cx="1146468" cy="24006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5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</a:t>
            </a:r>
            <a:endParaRPr lang="ru-RU" sz="150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628596" y="3306001"/>
            <a:ext cx="1146468" cy="24006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5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endParaRPr lang="ru-RU" sz="150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109901" y="3230704"/>
            <a:ext cx="1164101" cy="24006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5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</a:t>
            </a:r>
            <a:endParaRPr lang="ru-RU" sz="15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464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ooorpd.ru/assets/template/image/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648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4.bp.blogspot.com/-Mk7ChgwBDbc/UjcqmYRUQmI/AAAAAAAAFAs/-p7oaZPJYKg/s1600/forumgazel-cadipngler+(22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7966" y="539646"/>
            <a:ext cx="8239934" cy="6633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673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4.bp.blogspot.com/-Mk7ChgwBDbc/UjcqmYRUQmI/AAAAAAAAFAs/-p7oaZPJYKg/s1600/forumgazel-cadipngler+(22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096" y="104931"/>
            <a:ext cx="8388904" cy="6753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70235" y="3202728"/>
            <a:ext cx="1632861" cy="14389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endParaRPr lang="ru-RU" sz="9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2635" y="2057492"/>
            <a:ext cx="1485988" cy="139644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</a:p>
        </p:txBody>
      </p:sp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883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96296E-6 L 2.91667E-6 2.96296E-6 C -0.00287 -0.0132 -0.00664 -0.02593 -0.00834 -0.03959 C -0.01029 -0.05417 -0.00873 -0.06991 -0.0112 -0.08403 C -0.01341 -0.09676 -0.01862 -0.10718 -0.02227 -0.11852 C -0.02774 -0.15695 -0.02305 -0.13264 -0.04167 -0.18774 C -0.04453 -0.19607 -0.04623 -0.20579 -0.05 -0.2125 C -0.05287 -0.21737 -0.05612 -0.22153 -0.05834 -0.22732 C -0.06354 -0.23982 -0.06615 -0.25579 -0.07227 -0.26667 L -0.0862 -0.29144 C -0.09076 -0.28496 -0.09623 -0.27987 -0.1 -0.27176 C -0.12006 -0.22917 -0.10821 -0.24468 -0.11953 -0.2125 C -0.12201 -0.20556 -0.12539 -0.19954 -0.12787 -0.1926 C -0.13373 -0.17662 -0.13685 -0.15695 -0.14453 -0.14329 C -0.14636 -0.14005 -0.14766 -0.13519 -0.15 -0.13334 C -0.15443 -0.1301 -0.15938 -0.1301 -0.16394 -0.12848 C -0.17162 -0.14213 -0.17266 -0.14213 -0.17787 -0.15811 C -0.17995 -0.16459 -0.18125 -0.17176 -0.18334 -0.17778 C -0.18933 -0.19468 -0.19245 -0.19908 -0.2 -0.2125 C -0.20196 -0.22061 -0.2043 -0.22871 -0.2056 -0.23704 C -0.22058 -0.33496 -0.19922 -0.21528 -0.2112 -0.28658 C -0.21289 -0.29653 -0.21472 -0.30625 -0.21667 -0.31621 C -0.2194 -0.3294 -0.22279 -0.34213 -0.225 -0.35556 C -0.22748 -0.37014 -0.22865 -0.38542 -0.2306 -0.4 C -0.23243 -0.41343 -0.23438 -0.42639 -0.2362 -0.43959 C -0.23815 -0.4544 -0.23894 -0.46968 -0.24167 -0.48403 C -0.24453 -0.49792 -0.24909 -0.51042 -0.25287 -0.52362 C -0.25469 -0.53843 -0.25625 -0.55324 -0.25834 -0.56806 C -0.26446 -0.60834 -0.26276 -0.58612 -0.26953 -0.62223 C -0.27071 -0.62871 -0.26993 -0.63681 -0.27227 -0.64213 C -0.27409 -0.64607 -0.27787 -0.64537 -0.2806 -0.64699 C -0.28334 -0.63727 -0.28672 -0.62778 -0.28894 -0.61737 C -0.29479 -0.59074 -0.29571 -0.56621 -0.3 -0.53843 C -0.30248 -0.52338 -0.30586 -0.50903 -0.30834 -0.49399 C -0.31576 -0.44977 -0.3125 -0.45232 -0.32227 -0.4051 C -0.32539 -0.38982 -0.32982 -0.37547 -0.33334 -0.36065 C -0.33724 -0.34422 -0.33881 -0.3257 -0.34453 -0.31112 C -0.35209 -0.29213 -0.36302 -0.27824 -0.37227 -0.26181 C -0.375 -0.25695 -0.37865 -0.25301 -0.3806 -0.24699 L -0.38894 -0.22223 C -0.38985 -0.21574 -0.38907 -0.20741 -0.39167 -0.20255 C -0.39831 -0.19098 -0.40873 -0.2 -0.41394 -0.20741 C -0.42006 -0.21621 -0.425 -0.22732 -0.4306 -0.23704 C -0.49154 -0.34561 -0.41302 -0.2044 -0.475 -0.32107 C -0.48321 -0.33635 -0.49245 -0.34954 -0.5 -0.36551 C -0.54675 -0.46459 -0.55495 -0.49422 -0.59453 -0.60741 C -0.59805 -0.6176 -0.62188 -0.6875 -0.625 -0.70139 L -0.63894 -0.76065 C -0.65026 -0.71065 -0.64271 -0.75116 -0.64727 -0.66181 C -0.64883 -0.63218 -0.65118 -0.60255 -0.65287 -0.57292 C -0.65469 -0.54005 -0.65664 -0.50718 -0.65834 -0.47408 C -0.65938 -0.45602 -0.6612 -0.41991 -0.6612 -0.41991 C -0.66211 -0.32431 -0.66224 -0.22894 -0.66394 -0.13334 C -0.66407 -0.12824 -0.66511 -0.11436 -0.66667 -0.11852 C -0.66979 -0.12686 -0.66875 -0.13843 -0.66953 -0.14815 C -0.67175 -0.17616 -0.67305 -0.21042 -0.67787 -0.23704 C -0.68607 -0.28218 -0.69792 -0.325 -0.7056 -0.37037 C -0.71667 -0.43635 -0.72305 -0.50533 -0.73894 -0.56806 C -0.75977 -0.65 -0.76628 -0.66875 -0.7806 -0.7507 C -0.78399 -0.77014 -0.78607 -0.79028 -0.78894 -0.80996 C -0.79063 -0.8213 -0.79271 -0.83287 -0.79453 -0.84445 C -0.79727 -0.83936 -0.80091 -0.83565 -0.80287 -0.8294 C -0.80469 -0.82362 -0.80443 -0.81644 -0.8056 -0.80996 C -0.81016 -0.78588 -0.8099 -0.78866 -0.81667 -0.77037 C -0.81888 -0.73264 -0.81927 -0.70857 -0.825 -0.67176 C -0.82722 -0.65811 -0.83099 -0.64561 -0.83334 -0.63218 C -0.83568 -0.61922 -0.83685 -0.60579 -0.83894 -0.5926 C -0.84141 -0.57778 -0.84466 -0.5632 -0.84727 -0.54815 C -0.85026 -0.53195 -0.85313 -0.51551 -0.8556 -0.49885 C -0.8586 -0.47917 -0.86029 -0.45903 -0.86394 -0.43959 C -0.86966 -0.40949 -0.87735 -0.38056 -0.88334 -0.3507 C -0.89089 -0.31436 -0.89089 -0.28843 -0.90274 -0.26181 C -0.9043 -0.25811 -0.90638 -0.25533 -0.90834 -0.25186 C -0.91198 -0.25695 -0.91706 -0.25973 -0.9194 -0.26667 C -0.92279 -0.27709 -0.92279 -0.29005 -0.925 -0.30139 C -0.92657 -0.30973 -0.92878 -0.3176 -0.93047 -0.32593 C -0.93347 -0.34074 -0.93542 -0.35602 -0.93881 -0.37037 C -0.94284 -0.3875 -0.94883 -0.40278 -0.95274 -0.41991 C -0.96172 -0.4588 -0.97071 -0.49815 -0.97774 -0.53843 C -0.98138 -0.55973 -0.98425 -0.58172 -0.98881 -0.60255 C -0.99258 -0.61968 -0.99896 -0.63473 -1.00274 -0.65186 C -1.03125 -0.78473 -1.00782 -0.74005 -1.03047 -0.78033 C -1.0668 -0.73195 -1.03295 -0.77987 -1.09714 -0.63704 C -1.10391 -0.62199 -1.18308 -0.45649 -1.18881 -0.44445 C -1.2043 -0.41297 -1.22058 -0.38241 -1.23607 -0.3507 C -1.25118 -0.31991 -1.26589 -0.28866 -1.28047 -0.25695 C -1.29089 -0.23426 -1.29805 -0.20579 -1.31107 -0.18774 L -1.33607 -0.15324 C -1.34258 -0.15649 -1.34987 -0.15672 -1.35547 -0.16297 C -1.36315 -0.17199 -1.36927 -0.18496 -1.375 -0.19769 C -1.39519 -0.2426 -1.41485 -0.28866 -1.43334 -0.33588 C -1.51029 -0.53334 -1.49909 -0.50093 -1.53881 -0.63218 C -1.54258 -0.6257 -1.54675 -0.61968 -1.55 -0.6125 C -1.56433 -0.5801 -1.57774 -0.54676 -1.59167 -0.51366 C -1.60183 -0.48912 -1.6112 -0.4632 -1.62214 -0.43959 L -1.68881 -0.2963 C -1.70013 -0.27176 -1.69193 -0.27963 -1.70547 -0.27176 C -1.7073 -0.27662 -1.70951 -0.28125 -1.71107 -0.28658 C -1.73763 -0.38102 -1.72565 -0.36505 -1.75274 -0.51366 L -1.78334 -0.68149 C -1.78972 -0.67014 -1.79727 -0.66019 -1.80274 -0.64699 C -1.81016 -0.62894 -1.81641 -0.60926 -1.825 -0.5926 C -1.83868 -0.56621 -1.85508 -0.54422 -1.8694 -0.51852 C -1.89792 -0.46806 -1.89623 -0.4632 -1.92214 -0.40996 C -1.92565 -0.40301 -1.92956 -0.39676 -1.93334 -0.39028 C -1.93021 -0.41158 -1.93425 -0.40996 -1.92774 -0.40996 L -1.92214 -0.41482 " pathEditMode="relative" ptsTypes="AAAAAAAAAAAAAAAAAAAAAAAAAAAAAAAAAAAAAAAAAAAAAAAAAAAAAAAAAAAAAAAAAAAAAAAAAAAAAAAAAAAAAAAAAAAAAAAAAAAAAAAAAAA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25616"/>
          </a:xfrm>
        </p:spPr>
        <p:txBody>
          <a:bodyPr>
            <a:normAutofit/>
          </a:bodyPr>
          <a:lstStyle/>
          <a:p>
            <a:pPr algn="ctr"/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</a:t>
            </a:r>
            <a:b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Выучи скороговорку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бы выросли на ветке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Две фруктовые конфетки!</a:t>
            </a:r>
          </a:p>
        </p:txBody>
      </p:sp>
    </p:spTree>
    <p:extLst>
      <p:ext uri="{BB962C8B-B14F-4D97-AF65-F5344CB8AC3E}">
        <p14:creationId xmlns:p14="http://schemas.microsoft.com/office/powerpoint/2010/main" val="1059733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nachalo4ka.ru/wp-content/uploads/2014/07/3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413" y="241530"/>
            <a:ext cx="5055174" cy="6374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794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49214" y="265060"/>
            <a:ext cx="114015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Обозначение цветом:</a:t>
            </a:r>
            <a:r>
              <a:rPr lang="ru-RU" sz="2800" b="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6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синий.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Характеристика:</a:t>
            </a:r>
            <a:r>
              <a:rPr lang="ru-RU" sz="2800" b="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6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звук [В] — твердый звонкий согласный.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1107" y="2736255"/>
            <a:ext cx="4570545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0" dirty="0">
                <a:solidFill>
                  <a:srgbClr val="0070C0"/>
                </a:solidFill>
                <a:latin typeface="arial" panose="020B0604020202020204" pitchFamily="34" charset="0"/>
              </a:rPr>
              <a:t>В</a:t>
            </a:r>
            <a:endParaRPr lang="ru-RU" sz="30000" dirty="0">
              <a:solidFill>
                <a:srgbClr val="0070C0"/>
              </a:solidFill>
            </a:endParaRPr>
          </a:p>
        </p:txBody>
      </p:sp>
      <p:sp>
        <p:nvSpPr>
          <p:cNvPr id="7" name="Блок-схема: узел 6"/>
          <p:cNvSpPr/>
          <p:nvPr/>
        </p:nvSpPr>
        <p:spPr>
          <a:xfrm>
            <a:off x="9284170" y="4470910"/>
            <a:ext cx="2304256" cy="2093794"/>
          </a:xfrm>
          <a:prstGeom prst="flowChartConnector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4" descr="ᐈ Колокольчик школьный фото, вектор школьный колокольчик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1073" y="1590301"/>
            <a:ext cx="1822408" cy="242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Лед | Клуб Вольных Ледорубо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3625" y="4033826"/>
            <a:ext cx="4059697" cy="2703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880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4890" y="0"/>
            <a:ext cx="633711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0186" y="922395"/>
            <a:ext cx="511126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</a:t>
            </a:r>
            <a:r>
              <a:rPr lang="ru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артикуляции:</a:t>
            </a:r>
          </a:p>
          <a:p>
            <a:pPr algn="ctr"/>
            <a:endParaRPr lang="ru-RU" sz="280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Нижняя 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губа немного втянута и прижата к верхним зубам, верхняя губа слегка приподнята. Верхние зубы видны. Выдыхаемый воздух прорывается в щель между верхними зубами и нижней губой. Голосовые связки работают, горло дрожит (есть голос).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9526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51792" y="123093"/>
            <a:ext cx="687558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0" dirty="0" smtClean="0">
                <a:solidFill>
                  <a:srgbClr val="00B050"/>
                </a:solidFill>
                <a:latin typeface="arial" panose="020B0604020202020204" pitchFamily="34" charset="0"/>
              </a:rPr>
              <a:t>В</a:t>
            </a:r>
            <a:r>
              <a:rPr lang="ru-RU" sz="9600" dirty="0" smtClean="0">
                <a:latin typeface="arial" panose="020B0604020202020204" pitchFamily="34" charset="0"/>
              </a:rPr>
              <a:t>Ь</a:t>
            </a:r>
            <a:endParaRPr lang="ru-RU" sz="96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564573" y="123093"/>
            <a:ext cx="37608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  <a:latin typeface="arial" panose="020B0604020202020204" pitchFamily="34" charset="0"/>
              </a:rPr>
              <a:t>Я</a:t>
            </a:r>
            <a:endParaRPr lang="ru-RU" sz="96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02630" y="1346302"/>
            <a:ext cx="142859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  <a:latin typeface="arial" panose="020B0604020202020204" pitchFamily="34" charset="0"/>
              </a:rPr>
              <a:t>Ю</a:t>
            </a:r>
            <a:endParaRPr lang="ru-RU" sz="96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437958" y="3925305"/>
            <a:ext cx="100540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  <a:latin typeface="arial" panose="020B0604020202020204" pitchFamily="34" charset="0"/>
              </a:rPr>
              <a:t>Е</a:t>
            </a:r>
            <a:endParaRPr lang="ru-RU" sz="9600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16716" y="2619443"/>
            <a:ext cx="100700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  <a:latin typeface="arial" panose="020B0604020202020204" pitchFamily="34" charset="0"/>
              </a:rPr>
              <a:t>Ё</a:t>
            </a:r>
            <a:endParaRPr lang="ru-RU" sz="9600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05898" y="5115793"/>
            <a:ext cx="106952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  <a:latin typeface="arial" panose="020B0604020202020204" pitchFamily="34" charset="0"/>
              </a:rPr>
              <a:t>И</a:t>
            </a:r>
            <a:endParaRPr lang="ru-RU" sz="9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353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6589" y="266910"/>
            <a:ext cx="114687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Обозначение цветом:</a:t>
            </a:r>
            <a:r>
              <a:rPr lang="ru-RU" sz="36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зеленый.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Характеристика:</a:t>
            </a:r>
            <a:r>
              <a:rPr lang="ru-RU" sz="2800" b="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6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звук [В'] — мягкий звонкий согласный.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Блок-схема: узел 5"/>
          <p:cNvSpPr/>
          <p:nvPr/>
        </p:nvSpPr>
        <p:spPr>
          <a:xfrm>
            <a:off x="9366523" y="4604187"/>
            <a:ext cx="2242387" cy="1951988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5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9658" y="2850555"/>
            <a:ext cx="444890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0" dirty="0" smtClean="0">
                <a:solidFill>
                  <a:srgbClr val="00B050"/>
                </a:solidFill>
                <a:latin typeface="arial" panose="020B0604020202020204" pitchFamily="34" charset="0"/>
              </a:rPr>
              <a:t>В</a:t>
            </a:r>
            <a:endParaRPr lang="ru-RU" sz="9600" dirty="0">
              <a:solidFill>
                <a:srgbClr val="92D050"/>
              </a:solidFill>
            </a:endParaRPr>
          </a:p>
        </p:txBody>
      </p:sp>
      <p:pic>
        <p:nvPicPr>
          <p:cNvPr id="7" name="Picture 4" descr="ᐈ Колокольчик школьный фото, вектор школьный колокольчик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891" y="1672188"/>
            <a:ext cx="1822408" cy="242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Почему трава зелёная?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5179" y="3834209"/>
            <a:ext cx="5947824" cy="3023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9804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847</TotalTime>
  <Words>381</Words>
  <Application>Microsoft Office PowerPoint</Application>
  <PresentationFormat>Широкоэкранный</PresentationFormat>
  <Paragraphs>108</Paragraphs>
  <Slides>58</Slides>
  <Notes>0</Notes>
  <HiddenSlides>0</HiddenSlides>
  <MMClips>9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58</vt:i4>
      </vt:variant>
    </vt:vector>
  </HeadingPairs>
  <TitlesOfParts>
    <vt:vector size="65" baseType="lpstr">
      <vt:lpstr>Arial</vt:lpstr>
      <vt:lpstr>Arial</vt:lpstr>
      <vt:lpstr>Arial Black</vt:lpstr>
      <vt:lpstr>Calibri</vt:lpstr>
      <vt:lpstr>Calibri Light</vt:lpstr>
      <vt:lpstr>Times New Roman</vt:lpstr>
      <vt:lpstr>Тема Office</vt:lpstr>
      <vt:lpstr>Похищение букв. Дифференциация [В] [В‘] [Ф] [Ф‘]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Словотворчество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Образование прилагательных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  Выучи скороговорку  Вот бы выросли на ветке Две фруктовые конфетки!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ПОХИЩЕНИЕ БУКВ В Ф</dc:title>
  <dc:creator>Алекс</dc:creator>
  <cp:lastModifiedBy>Tata</cp:lastModifiedBy>
  <cp:revision>103</cp:revision>
  <dcterms:created xsi:type="dcterms:W3CDTF">2014-12-02T18:01:59Z</dcterms:created>
  <dcterms:modified xsi:type="dcterms:W3CDTF">2026-01-11T18:44:32Z</dcterms:modified>
</cp:coreProperties>
</file>