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0" r:id="rId3"/>
    <p:sldId id="351" r:id="rId4"/>
    <p:sldId id="349" r:id="rId5"/>
    <p:sldId id="366" r:id="rId6"/>
    <p:sldId id="365" r:id="rId7"/>
    <p:sldId id="359" r:id="rId8"/>
    <p:sldId id="343" r:id="rId9"/>
    <p:sldId id="345" r:id="rId10"/>
    <p:sldId id="346" r:id="rId11"/>
    <p:sldId id="362" r:id="rId12"/>
    <p:sldId id="312" r:id="rId13"/>
    <p:sldId id="314" r:id="rId14"/>
    <p:sldId id="315" r:id="rId15"/>
    <p:sldId id="316" r:id="rId16"/>
    <p:sldId id="361" r:id="rId17"/>
    <p:sldId id="367" r:id="rId18"/>
    <p:sldId id="33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9E0"/>
    <a:srgbClr val="000066"/>
    <a:srgbClr val="003300"/>
    <a:srgbClr val="F9EE1B"/>
    <a:srgbClr val="000099"/>
    <a:srgbClr val="6F133A"/>
    <a:srgbClr val="7A080B"/>
    <a:srgbClr val="A804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5" autoAdjust="0"/>
    <p:restoredTop sz="94660"/>
  </p:normalViewPr>
  <p:slideViewPr>
    <p:cSldViewPr>
      <p:cViewPr varScale="1">
        <p:scale>
          <a:sx n="42" d="100"/>
          <a:sy n="42" d="100"/>
        </p:scale>
        <p:origin x="-10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DC9749-E0E1-4D1E-A2CC-DCEE13A6198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95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CD56FE-69A2-4C7E-914E-3CFA6942196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FBD34-64C9-41B8-9B4B-DD058F54DB6E}" type="slidenum">
              <a:rPr lang="ru-RU"/>
              <a:pPr/>
              <a:t>1</a:t>
            </a:fld>
            <a:endParaRPr lang="ru-RU"/>
          </a:p>
        </p:txBody>
      </p:sp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50B0F-A492-4401-BA42-B487B1BBC5C3}" type="slidenum">
              <a:rPr lang="ru-RU"/>
              <a:pPr/>
              <a:t>10</a:t>
            </a:fld>
            <a:endParaRPr lang="ru-RU"/>
          </a:p>
        </p:txBody>
      </p:sp>
      <p:sp>
        <p:nvSpPr>
          <p:cNvPr id="239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EACBF-9AF3-48E2-9772-5B62D6C3AA4F}" type="slidenum">
              <a:rPr lang="ru-RU"/>
              <a:pPr/>
              <a:t>11</a:t>
            </a:fld>
            <a:endParaRPr lang="ru-RU"/>
          </a:p>
        </p:txBody>
      </p:sp>
      <p:sp>
        <p:nvSpPr>
          <p:cNvPr id="240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28921-216C-4F4C-A658-6288B09610F2}" type="slidenum">
              <a:rPr lang="ru-RU"/>
              <a:pPr/>
              <a:t>12</a:t>
            </a:fld>
            <a:endParaRPr lang="ru-RU"/>
          </a:p>
        </p:txBody>
      </p:sp>
      <p:sp>
        <p:nvSpPr>
          <p:cNvPr id="241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90335-0324-448A-B211-68322A2821A5}" type="slidenum">
              <a:rPr lang="ru-RU"/>
              <a:pPr/>
              <a:t>13</a:t>
            </a:fld>
            <a:endParaRPr lang="ru-RU"/>
          </a:p>
        </p:txBody>
      </p:sp>
      <p:sp>
        <p:nvSpPr>
          <p:cNvPr id="242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45C2F-FD1A-4CD4-9174-85E3872C459B}" type="slidenum">
              <a:rPr lang="ru-RU"/>
              <a:pPr/>
              <a:t>14</a:t>
            </a:fld>
            <a:endParaRPr lang="ru-RU"/>
          </a:p>
        </p:txBody>
      </p:sp>
      <p:sp>
        <p:nvSpPr>
          <p:cNvPr id="243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FD360-8B4B-4974-A6D6-00E67F3E7BA9}" type="slidenum">
              <a:rPr lang="ru-RU"/>
              <a:pPr/>
              <a:t>15</a:t>
            </a:fld>
            <a:endParaRPr lang="ru-RU"/>
          </a:p>
        </p:txBody>
      </p:sp>
      <p:sp>
        <p:nvSpPr>
          <p:cNvPr id="244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70949-6029-4D47-AD14-37BF7ED2C9C2}" type="slidenum">
              <a:rPr lang="ru-RU"/>
              <a:pPr/>
              <a:t>16</a:t>
            </a:fld>
            <a:endParaRPr lang="ru-RU"/>
          </a:p>
        </p:txBody>
      </p:sp>
      <p:sp>
        <p:nvSpPr>
          <p:cNvPr id="245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B1EB3-A438-445A-8E77-1878BB845057}" type="slidenum">
              <a:rPr lang="ru-RU"/>
              <a:pPr/>
              <a:t>17</a:t>
            </a:fld>
            <a:endParaRPr lang="ru-RU"/>
          </a:p>
        </p:txBody>
      </p:sp>
      <p:sp>
        <p:nvSpPr>
          <p:cNvPr id="246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9D371-01F6-4463-8786-D96E68ABEFEA}" type="slidenum">
              <a:rPr lang="ru-RU"/>
              <a:pPr/>
              <a:t>18</a:t>
            </a:fld>
            <a:endParaRPr lang="ru-RU"/>
          </a:p>
        </p:txBody>
      </p:sp>
      <p:sp>
        <p:nvSpPr>
          <p:cNvPr id="247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A0E81-5757-42E1-9B18-6F66F8BA3598}" type="slidenum">
              <a:rPr lang="ru-RU"/>
              <a:pPr/>
              <a:t>2</a:t>
            </a:fld>
            <a:endParaRPr lang="ru-RU"/>
          </a:p>
        </p:txBody>
      </p:sp>
      <p:sp>
        <p:nvSpPr>
          <p:cNvPr id="231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2B4BA-1DCD-43D4-B599-FFCA3CDBA097}" type="slidenum">
              <a:rPr lang="ru-RU"/>
              <a:pPr/>
              <a:t>3</a:t>
            </a:fld>
            <a:endParaRPr lang="ru-RU"/>
          </a:p>
        </p:txBody>
      </p:sp>
      <p:sp>
        <p:nvSpPr>
          <p:cNvPr id="232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5503A-5756-433B-845E-9DE6321DA35E}" type="slidenum">
              <a:rPr lang="ru-RU"/>
              <a:pPr/>
              <a:t>4</a:t>
            </a:fld>
            <a:endParaRPr lang="ru-RU"/>
          </a:p>
        </p:txBody>
      </p:sp>
      <p:sp>
        <p:nvSpPr>
          <p:cNvPr id="233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0A3B7-8E6C-4519-AAE2-6AAA6B9F8B15}" type="slidenum">
              <a:rPr lang="ru-RU"/>
              <a:pPr/>
              <a:t>5</a:t>
            </a:fld>
            <a:endParaRPr lang="ru-RU"/>
          </a:p>
        </p:txBody>
      </p:sp>
      <p:sp>
        <p:nvSpPr>
          <p:cNvPr id="234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38585-0C72-421F-AC98-DC56056AB809}" type="slidenum">
              <a:rPr lang="ru-RU"/>
              <a:pPr/>
              <a:t>6</a:t>
            </a:fld>
            <a:endParaRPr lang="ru-RU"/>
          </a:p>
        </p:txBody>
      </p:sp>
      <p:sp>
        <p:nvSpPr>
          <p:cNvPr id="235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E4BD6-BC30-4C04-8740-94CF32D5ADFC}" type="slidenum">
              <a:rPr lang="ru-RU"/>
              <a:pPr/>
              <a:t>7</a:t>
            </a:fld>
            <a:endParaRPr lang="ru-RU"/>
          </a:p>
        </p:txBody>
      </p:sp>
      <p:sp>
        <p:nvSpPr>
          <p:cNvPr id="236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3528E-2E43-452C-8DAE-49FB2F2E1667}" type="slidenum">
              <a:rPr lang="ru-RU"/>
              <a:pPr/>
              <a:t>8</a:t>
            </a:fld>
            <a:endParaRPr lang="ru-RU"/>
          </a:p>
        </p:txBody>
      </p:sp>
      <p:sp>
        <p:nvSpPr>
          <p:cNvPr id="237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E73EC-391A-4908-8DF0-EB332CF61849}" type="slidenum">
              <a:rPr lang="ru-RU"/>
              <a:pPr/>
              <a:t>9</a:t>
            </a:fld>
            <a:endParaRPr lang="ru-RU"/>
          </a:p>
        </p:txBody>
      </p:sp>
      <p:sp>
        <p:nvSpPr>
          <p:cNvPr id="238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0FF83-CFB8-45EB-A16E-E7457A93A5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A7389-0785-456E-8AF8-15114AF944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31DBF-298C-49DF-9748-E5371557EE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D0752D-C257-4B86-8DD0-404E2BB4A6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55267-AA5F-46B5-A805-4880F22372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9BA08-0ED5-4E85-9B3F-0C8480C875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B9CE4-0DE6-44CC-8A90-99C9FE1166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F0B8-DE28-44FA-923E-154D391914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00752-E877-44B1-8124-AD9DC9B2E1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C3D90-724E-4D4D-87CC-17F4A3AD7E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C2509-F11E-496F-81EE-BEDBC63F26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96BA0-C9CB-4456-88EA-A0E1DBF99E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00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24D507-FEEE-4F41-AFE0-B5EF359FA7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>
                <a:solidFill>
                  <a:schemeClr val="tx1"/>
                </a:solidFill>
                <a:latin typeface="Times New Roman" pitchFamily="18" charset="0"/>
              </a:rPr>
              <a:t>МНОГОКЛЕТОЧНЫЕ ОРГАНИЗМЫ: ГРИБЫ И РАСТЕНИЯ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89363"/>
            <a:ext cx="6400800" cy="2063750"/>
          </a:xfrm>
        </p:spPr>
        <p:txBody>
          <a:bodyPr/>
          <a:lstStyle/>
          <a:p>
            <a:pPr algn="l"/>
            <a:r>
              <a:rPr lang="ru-RU" sz="1800" b="1">
                <a:latin typeface="Times New Roman" pitchFamily="18" charset="0"/>
              </a:rPr>
              <a:t>Природоведение</a:t>
            </a:r>
          </a:p>
          <a:p>
            <a:pPr algn="l"/>
            <a:r>
              <a:rPr lang="ru-RU" sz="1800" b="1">
                <a:latin typeface="Times New Roman" pitchFamily="18" charset="0"/>
              </a:rPr>
              <a:t>5 класс</a:t>
            </a:r>
          </a:p>
          <a:p>
            <a:pPr algn="l"/>
            <a:r>
              <a:rPr lang="ru-RU" sz="1800" b="1">
                <a:latin typeface="Times New Roman" pitchFamily="18" charset="0"/>
              </a:rPr>
              <a:t>Урок общеметодологической направленности</a:t>
            </a:r>
          </a:p>
          <a:p>
            <a:pPr algn="l"/>
            <a:r>
              <a:rPr lang="ru-RU" sz="1800" b="1">
                <a:latin typeface="Times New Roman" pitchFamily="18" charset="0"/>
              </a:rPr>
              <a:t>Учитель биологии и географии Гусельникова Г.А. </a:t>
            </a:r>
          </a:p>
          <a:p>
            <a:pPr algn="l"/>
            <a:r>
              <a:rPr lang="ru-RU" sz="1800" b="1">
                <a:latin typeface="Times New Roman" pitchFamily="18" charset="0"/>
              </a:rPr>
              <a:t>246-721-628</a:t>
            </a:r>
            <a:r>
              <a:rPr lang="ru-RU" sz="1200">
                <a:latin typeface="Times New Roman" pitchFamily="18" charset="0"/>
              </a:rPr>
              <a:t> </a:t>
            </a:r>
            <a:endParaRPr lang="ru-RU" sz="1200" b="1">
              <a:latin typeface="Times New Roman" pitchFamily="18" charset="0"/>
            </a:endParaRPr>
          </a:p>
          <a:p>
            <a:pPr algn="l"/>
            <a:r>
              <a:rPr lang="ru-RU" sz="1800" b="1">
                <a:latin typeface="Times New Roman" pitchFamily="18" charset="0"/>
              </a:rPr>
              <a:t>МОБУ СОШ №7, пгт. Курагино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55650" y="836613"/>
            <a:ext cx="4608513" cy="1512887"/>
          </a:xfrm>
        </p:spPr>
        <p:txBody>
          <a:bodyPr/>
          <a:lstStyle/>
          <a:p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Несъедобные грибы</a:t>
            </a:r>
            <a:r>
              <a:rPr lang="ru-RU" sz="2800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92530" name="Picture 18" descr="1286125503_6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300788" y="4365625"/>
            <a:ext cx="2376487" cy="1871663"/>
          </a:xfrm>
          <a:noFill/>
          <a:ln/>
        </p:spPr>
      </p:pic>
      <p:sp>
        <p:nvSpPr>
          <p:cNvPr id="192531" name="Rectangle 19"/>
          <p:cNvSpPr>
            <a:spLocks noChangeArrowheads="1"/>
          </p:cNvSpPr>
          <p:nvPr/>
        </p:nvSpPr>
        <p:spPr bwMode="auto">
          <a:xfrm>
            <a:off x="7308850" y="3933825"/>
            <a:ext cx="120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latin typeface="Times New Roman" pitchFamily="18" charset="0"/>
              </a:rPr>
              <a:t>Мухомор</a:t>
            </a:r>
            <a:r>
              <a:rPr lang="ru-RU"/>
              <a:t> </a:t>
            </a:r>
          </a:p>
        </p:txBody>
      </p:sp>
      <p:pic>
        <p:nvPicPr>
          <p:cNvPr id="192532" name="Picture 20" descr="499159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4076700"/>
            <a:ext cx="2519362" cy="2159000"/>
          </a:xfrm>
          <a:prstGeom prst="rect">
            <a:avLst/>
          </a:prstGeom>
          <a:noFill/>
        </p:spPr>
      </p:pic>
      <p:sp>
        <p:nvSpPr>
          <p:cNvPr id="192533" name="Rectangle 21"/>
          <p:cNvSpPr>
            <a:spLocks noChangeArrowheads="1"/>
          </p:cNvSpPr>
          <p:nvPr/>
        </p:nvSpPr>
        <p:spPr bwMode="auto">
          <a:xfrm>
            <a:off x="684213" y="3429000"/>
            <a:ext cx="174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latin typeface="Times New Roman" pitchFamily="18" charset="0"/>
              </a:rPr>
              <a:t>Желчный гриб</a:t>
            </a:r>
          </a:p>
        </p:txBody>
      </p:sp>
      <p:pic>
        <p:nvPicPr>
          <p:cNvPr id="192534" name="Picture 22" descr="368131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475" y="3500438"/>
            <a:ext cx="2668588" cy="1806575"/>
          </a:xfrm>
          <a:prstGeom prst="rect">
            <a:avLst/>
          </a:prstGeom>
          <a:noFill/>
        </p:spPr>
      </p:pic>
      <p:sp>
        <p:nvSpPr>
          <p:cNvPr id="192535" name="Rectangle 23"/>
          <p:cNvSpPr>
            <a:spLocks noChangeArrowheads="1"/>
          </p:cNvSpPr>
          <p:nvPr/>
        </p:nvSpPr>
        <p:spPr bwMode="auto">
          <a:xfrm>
            <a:off x="3348038" y="3068638"/>
            <a:ext cx="1698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latin typeface="Times New Roman" pitchFamily="18" charset="0"/>
              </a:rPr>
              <a:t>Ложные опята</a:t>
            </a:r>
          </a:p>
        </p:txBody>
      </p:sp>
      <p:pic>
        <p:nvPicPr>
          <p:cNvPr id="192536" name="Picture 24" descr="60756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325" y="908050"/>
            <a:ext cx="2543175" cy="2141538"/>
          </a:xfrm>
          <a:prstGeom prst="rect">
            <a:avLst/>
          </a:prstGeom>
          <a:noFill/>
        </p:spPr>
      </p:pic>
      <p:sp>
        <p:nvSpPr>
          <p:cNvPr id="192540" name="Rectangle 28"/>
          <p:cNvSpPr>
            <a:spLocks noChangeArrowheads="1"/>
          </p:cNvSpPr>
          <p:nvPr/>
        </p:nvSpPr>
        <p:spPr bwMode="auto">
          <a:xfrm>
            <a:off x="6659563" y="47625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latin typeface="Times New Roman" pitchFamily="18" charset="0"/>
              </a:rPr>
              <a:t>Бледная поганка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ВОДОРОСЛИ </a:t>
            </a:r>
          </a:p>
        </p:txBody>
      </p:sp>
      <p:pic>
        <p:nvPicPr>
          <p:cNvPr id="212997" name="Picture 5" descr="350x650_If4jVbLr3r61s7LTaDCU(1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3213100"/>
            <a:ext cx="2232025" cy="2808288"/>
          </a:xfrm>
          <a:prstGeom prst="rect">
            <a:avLst/>
          </a:prstGeom>
          <a:noFill/>
        </p:spPr>
      </p:pic>
      <p:pic>
        <p:nvPicPr>
          <p:cNvPr id="212999" name="Picture 7" descr="4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3213100"/>
            <a:ext cx="2305050" cy="2808288"/>
          </a:xfrm>
          <a:prstGeom prst="rect">
            <a:avLst/>
          </a:prstGeom>
          <a:noFill/>
        </p:spPr>
      </p:pic>
      <p:pic>
        <p:nvPicPr>
          <p:cNvPr id="213001" name="Picture 9" descr="27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5" y="3213100"/>
            <a:ext cx="2016125" cy="2808288"/>
          </a:xfrm>
          <a:prstGeom prst="rect">
            <a:avLst/>
          </a:prstGeom>
          <a:noFill/>
        </p:spPr>
      </p:pic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3276600" y="2133600"/>
            <a:ext cx="284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Не имеют органов</a:t>
            </a:r>
            <a:r>
              <a:rPr lang="ru-RU" sz="36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692150"/>
            <a:ext cx="8229600" cy="4530725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>
                <a:solidFill>
                  <a:srgbClr val="FF0066"/>
                </a:solidFill>
                <a:latin typeface="Times New Roman" pitchFamily="18" charset="0"/>
              </a:rPr>
              <a:t>   </a:t>
            </a:r>
            <a:r>
              <a:rPr lang="ru-RU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МХИ</a:t>
            </a:r>
          </a:p>
        </p:txBody>
      </p:sp>
      <p:pic>
        <p:nvPicPr>
          <p:cNvPr id="132100" name="Picture 6" descr="04010202"/>
          <p:cNvPicPr>
            <a:picLocks noChangeAspect="1" noChangeArrowheads="1"/>
          </p:cNvPicPr>
          <p:nvPr/>
        </p:nvPicPr>
        <p:blipFill>
          <a:blip r:embed="rId3" cstate="email">
            <a:lum bright="-18000" contrast="12000"/>
          </a:blip>
          <a:srcRect/>
          <a:stretch>
            <a:fillRect/>
          </a:stretch>
        </p:blipFill>
        <p:spPr bwMode="auto">
          <a:xfrm>
            <a:off x="755650" y="3141663"/>
            <a:ext cx="78486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2843213" y="2060575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Имеют стебли и листья</a:t>
            </a:r>
            <a:r>
              <a:rPr lang="ru-RU" sz="36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76250"/>
            <a:ext cx="8229600" cy="5581650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ПАПОРОТНИКИ</a:t>
            </a:r>
          </a:p>
        </p:txBody>
      </p:sp>
      <p:pic>
        <p:nvPicPr>
          <p:cNvPr id="134147" name="Picture 4" descr="04020208"/>
          <p:cNvPicPr>
            <a:picLocks noChangeAspect="1" noChangeArrowheads="1"/>
          </p:cNvPicPr>
          <p:nvPr/>
        </p:nvPicPr>
        <p:blipFill>
          <a:blip r:embed="rId3" cstate="email">
            <a:lum bright="-6000" contrast="12000"/>
          </a:blip>
          <a:srcRect/>
          <a:stretch>
            <a:fillRect/>
          </a:stretch>
        </p:blipFill>
        <p:spPr bwMode="auto">
          <a:xfrm>
            <a:off x="1258888" y="2133600"/>
            <a:ext cx="69850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2339975" y="1341438"/>
            <a:ext cx="4559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Имеют корни, стебли и листья</a:t>
            </a:r>
            <a:r>
              <a:rPr lang="ru-RU" sz="36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ГОЛОСЕМЕННЫЕ (ХВОЙНЫЕ) РАСТЕНИЯ</a:t>
            </a:r>
          </a:p>
        </p:txBody>
      </p:sp>
      <p:pic>
        <p:nvPicPr>
          <p:cNvPr id="135172" name="Picture 5" descr="04030502"/>
          <p:cNvPicPr>
            <a:picLocks noChangeAspect="1" noChangeArrowheads="1"/>
          </p:cNvPicPr>
          <p:nvPr/>
        </p:nvPicPr>
        <p:blipFill>
          <a:blip r:embed="rId3" cstate="email">
            <a:lum bright="-6000" contrast="12000"/>
          </a:blip>
          <a:srcRect/>
          <a:stretch>
            <a:fillRect/>
          </a:stretch>
        </p:blipFill>
        <p:spPr bwMode="auto">
          <a:xfrm>
            <a:off x="1116013" y="2636838"/>
            <a:ext cx="6985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403350" y="1946275"/>
            <a:ext cx="541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Имеют корни, стебли, листья, семена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04813"/>
            <a:ext cx="8424863" cy="5903912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ПОКРЫТОСЕМЕННЫЕ (ЦВЕТКОВЫЕ) РАСТЕНИЯ</a:t>
            </a:r>
          </a:p>
        </p:txBody>
      </p:sp>
      <p:pic>
        <p:nvPicPr>
          <p:cNvPr id="136195" name="Picture 4" descr="04040218"/>
          <p:cNvPicPr>
            <a:picLocks noChangeAspect="1" noChangeArrowheads="1"/>
          </p:cNvPicPr>
          <p:nvPr/>
        </p:nvPicPr>
        <p:blipFill>
          <a:blip r:embed="rId3" cstate="email">
            <a:lum contrast="18000"/>
          </a:blip>
          <a:srcRect/>
          <a:stretch>
            <a:fillRect/>
          </a:stretch>
        </p:blipFill>
        <p:spPr bwMode="auto">
          <a:xfrm>
            <a:off x="1042988" y="2708275"/>
            <a:ext cx="71294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611188" y="2133600"/>
            <a:ext cx="778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Имеют корни, стебли, листья, цветки, плоды и семена</a:t>
            </a:r>
            <a:r>
              <a:rPr lang="ru-RU" sz="2400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7921625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3600"/>
              <a:t>   </a:t>
            </a:r>
          </a:p>
          <a:p>
            <a:pPr>
              <a:buFontTx/>
              <a:buNone/>
            </a:pPr>
            <a:endParaRPr lang="ru-RU" sz="3600"/>
          </a:p>
          <a:p>
            <a:pPr algn="ctr">
              <a:buFontTx/>
              <a:buNone/>
            </a:pPr>
            <a:r>
              <a:rPr lang="ru-RU" sz="3600"/>
              <a:t>   </a:t>
            </a:r>
            <a:r>
              <a:rPr lang="ru-RU" sz="4000" b="1">
                <a:latin typeface="Times New Roman" pitchFamily="18" charset="0"/>
              </a:rPr>
              <a:t>Назовите 5 способов применения знаний, умений и навыков по этой теме в жизни.</a:t>
            </a:r>
            <a:r>
              <a:rPr lang="ru-RU" sz="40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43813" cy="1143000"/>
          </a:xfrm>
        </p:spPr>
        <p:txBody>
          <a:bodyPr/>
          <a:lstStyle/>
          <a:p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вывод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3600" b="1">
              <a:latin typeface="Times New Roman" pitchFamily="18" charset="0"/>
            </a:endParaRPr>
          </a:p>
          <a:p>
            <a:r>
              <a:rPr lang="ru-RU" sz="3600" b="1">
                <a:latin typeface="Times New Roman" pitchFamily="18" charset="0"/>
              </a:rPr>
              <a:t>Что общего у грибов, растений и животных?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  <a:noFill/>
          <a:ln/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kern="1200" cap="all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7109" name="Picture 5" descr="ЖДОГРОРИО"/>
          <p:cNvPicPr>
            <a:picLocks noChangeAspect="1" noChangeArrowheads="1"/>
          </p:cNvPicPr>
          <p:nvPr/>
        </p:nvPicPr>
        <p:blipFill>
          <a:blip r:embed="rId3" cstate="email"/>
          <a:srcRect r="117" b="-107"/>
          <a:stretch>
            <a:fillRect/>
          </a:stretch>
        </p:blipFill>
        <p:spPr bwMode="auto">
          <a:xfrm>
            <a:off x="468313" y="1557338"/>
            <a:ext cx="1944687" cy="168433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7110" name="Picture 6" descr="30-web"/>
          <p:cNvPicPr>
            <a:picLocks noChangeAspect="1" noChangeArrowheads="1"/>
          </p:cNvPicPr>
          <p:nvPr/>
        </p:nvPicPr>
        <p:blipFill>
          <a:blip r:embed="rId4" cstate="email"/>
          <a:srcRect r="108" b="75"/>
          <a:stretch>
            <a:fillRect/>
          </a:stretch>
        </p:blipFill>
        <p:spPr bwMode="auto">
          <a:xfrm>
            <a:off x="6732588" y="1125538"/>
            <a:ext cx="2160587" cy="28797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7111" name="Picture 7" descr="01060006"/>
          <p:cNvPicPr>
            <a:picLocks noChangeAspect="1" noChangeArrowheads="1"/>
          </p:cNvPicPr>
          <p:nvPr/>
        </p:nvPicPr>
        <p:blipFill>
          <a:blip r:embed="rId5" cstate="email"/>
          <a:srcRect r="55" b="107"/>
          <a:stretch>
            <a:fillRect/>
          </a:stretch>
        </p:blipFill>
        <p:spPr bwMode="auto">
          <a:xfrm>
            <a:off x="6659563" y="4292600"/>
            <a:ext cx="2268537" cy="170021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7112" name="Picture 8" descr="P101069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3500438"/>
            <a:ext cx="1925637" cy="25654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7113" name="Picture 9" descr="23"/>
          <p:cNvPicPr>
            <a:picLocks noChangeAspect="1" noChangeArrowheads="1"/>
          </p:cNvPicPr>
          <p:nvPr/>
        </p:nvPicPr>
        <p:blipFill>
          <a:blip r:embed="rId7" cstate="email"/>
          <a:srcRect r="11" b="11"/>
          <a:stretch>
            <a:fillRect/>
          </a:stretch>
        </p:blipFill>
        <p:spPr bwMode="auto">
          <a:xfrm>
            <a:off x="4572000" y="5084763"/>
            <a:ext cx="1879600" cy="153193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7114" name="Picture 10" descr="ЛОТОС"/>
          <p:cNvPicPr>
            <a:picLocks noChangeAspect="1" noChangeArrowheads="1"/>
          </p:cNvPicPr>
          <p:nvPr/>
        </p:nvPicPr>
        <p:blipFill>
          <a:blip r:embed="rId8" cstate="email"/>
          <a:srcRect r="117" b="172"/>
          <a:stretch>
            <a:fillRect/>
          </a:stretch>
        </p:blipFill>
        <p:spPr bwMode="auto">
          <a:xfrm>
            <a:off x="4716463" y="404813"/>
            <a:ext cx="1871662" cy="1509712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7115" name="Picture 11" descr="ОДГШННПРП"/>
          <p:cNvPicPr>
            <a:picLocks noChangeAspect="1" noChangeArrowheads="1"/>
          </p:cNvPicPr>
          <p:nvPr/>
        </p:nvPicPr>
        <p:blipFill>
          <a:blip r:embed="rId9" cstate="email"/>
          <a:srcRect r="-156" b="49"/>
          <a:stretch>
            <a:fillRect/>
          </a:stretch>
        </p:blipFill>
        <p:spPr bwMode="auto">
          <a:xfrm>
            <a:off x="2555875" y="404813"/>
            <a:ext cx="2000250" cy="148113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7116" name="Picture 12" descr="IMG_0485-web"/>
          <p:cNvPicPr>
            <a:picLocks noChangeAspect="1" noChangeArrowheads="1"/>
          </p:cNvPicPr>
          <p:nvPr/>
        </p:nvPicPr>
        <p:blipFill>
          <a:blip r:embed="rId10" cstate="email"/>
          <a:srcRect r="55" b="99"/>
          <a:stretch>
            <a:fillRect/>
          </a:stretch>
        </p:blipFill>
        <p:spPr bwMode="auto">
          <a:xfrm>
            <a:off x="2555875" y="5084763"/>
            <a:ext cx="1871663" cy="151288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63853" name="Rectangle 13"/>
          <p:cNvSpPr>
            <a:spLocks noChangeArrowheads="1"/>
          </p:cNvSpPr>
          <p:nvPr/>
        </p:nvSpPr>
        <p:spPr bwMode="auto">
          <a:xfrm>
            <a:off x="2916238" y="2924175"/>
            <a:ext cx="3387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</a:rPr>
              <a:t>Домашнее задание: </a:t>
            </a:r>
          </a:p>
          <a:p>
            <a:pPr algn="just"/>
            <a:r>
              <a:rPr lang="ru-RU" sz="2800" b="1">
                <a:latin typeface="Times New Roman" pitchFamily="18" charset="0"/>
              </a:rPr>
              <a:t>с 114, вопросы 3, 4.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981075"/>
            <a:ext cx="7473950" cy="5145088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>
                <a:latin typeface="Times New Roman" pitchFamily="18" charset="0"/>
              </a:rPr>
              <a:t>Эпиграф урока: </a:t>
            </a:r>
            <a:endParaRPr lang="ru-RU" sz="4400" b="1" i="1">
              <a:latin typeface="Times New Roman" pitchFamily="18" charset="0"/>
            </a:endParaRPr>
          </a:p>
          <a:p>
            <a:r>
              <a:rPr lang="ru-RU" sz="4400">
                <a:latin typeface="Times New Roman" pitchFamily="18" charset="0"/>
              </a:rPr>
              <a:t>«Я слышу – я забываю,   </a:t>
            </a:r>
          </a:p>
          <a:p>
            <a:r>
              <a:rPr lang="ru-RU" sz="4400">
                <a:latin typeface="Times New Roman" pitchFamily="18" charset="0"/>
              </a:rPr>
              <a:t>я вижу – я запоминаю, </a:t>
            </a:r>
          </a:p>
          <a:p>
            <a:r>
              <a:rPr lang="ru-RU" sz="4400" b="1">
                <a:latin typeface="Times New Roman" pitchFamily="18" charset="0"/>
              </a:rPr>
              <a:t>я делаю – я усваиваю</a:t>
            </a:r>
            <a:r>
              <a:rPr lang="ru-RU" sz="4400">
                <a:latin typeface="Times New Roman" pitchFamily="18" charset="0"/>
              </a:rPr>
              <a:t>»</a:t>
            </a:r>
          </a:p>
          <a:p>
            <a:pPr>
              <a:buFontTx/>
              <a:buNone/>
            </a:pPr>
            <a:r>
              <a:rPr lang="ru-RU" sz="4400">
                <a:latin typeface="Times New Roman" pitchFamily="18" charset="0"/>
              </a:rPr>
              <a:t>(Китайская мудрость)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Я делаю: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b="1">
                <a:latin typeface="Times New Roman" pitchFamily="18" charset="0"/>
              </a:rPr>
              <a:t>«хочу»</a:t>
            </a:r>
            <a:r>
              <a:rPr lang="ru-RU" sz="4000">
                <a:latin typeface="Times New Roman" pitchFamily="18" charset="0"/>
              </a:rPr>
              <a:t> - учиться </a:t>
            </a:r>
            <a:endParaRPr lang="ru-RU" sz="4000" b="1">
              <a:latin typeface="Times New Roman" pitchFamily="18" charset="0"/>
            </a:endParaRPr>
          </a:p>
          <a:p>
            <a:r>
              <a:rPr lang="ru-RU" sz="4000" b="1">
                <a:latin typeface="Times New Roman" pitchFamily="18" charset="0"/>
              </a:rPr>
              <a:t>«надо»</a:t>
            </a:r>
            <a:r>
              <a:rPr lang="ru-RU" sz="4000">
                <a:latin typeface="Times New Roman" pitchFamily="18" charset="0"/>
              </a:rPr>
              <a:t> – чтобы не было конфликтов</a:t>
            </a:r>
            <a:endParaRPr lang="ru-RU" sz="4000" b="1">
              <a:latin typeface="Times New Roman" pitchFamily="18" charset="0"/>
            </a:endParaRPr>
          </a:p>
          <a:p>
            <a:r>
              <a:rPr lang="ru-RU" sz="4000" b="1">
                <a:latin typeface="Times New Roman" pitchFamily="18" charset="0"/>
              </a:rPr>
              <a:t>«могу»</a:t>
            </a:r>
            <a:r>
              <a:rPr lang="ru-RU" sz="4000">
                <a:latin typeface="Times New Roman" pitchFamily="18" charset="0"/>
              </a:rPr>
              <a:t> - учиться и добывать знания самостоятельно и с помощью одноклассников.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Одноклеточные организмы</a:t>
            </a:r>
          </a:p>
        </p:txBody>
      </p:sp>
      <p:pic>
        <p:nvPicPr>
          <p:cNvPr id="197637" name="Picture 5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1557338"/>
            <a:ext cx="4111625" cy="2981325"/>
          </a:xfrm>
        </p:spPr>
      </p:pic>
      <p:pic>
        <p:nvPicPr>
          <p:cNvPr id="197640" name="Picture 8" descr="738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1484313"/>
            <a:ext cx="3213100" cy="2900362"/>
          </a:xfrm>
          <a:prstGeom prst="rect">
            <a:avLst/>
          </a:prstGeom>
          <a:noFill/>
        </p:spPr>
      </p:pic>
      <p:pic>
        <p:nvPicPr>
          <p:cNvPr id="197644" name="Picture 12" descr="alg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213" y="4437063"/>
            <a:ext cx="3114675" cy="2000250"/>
          </a:xfrm>
          <a:prstGeom prst="rect">
            <a:avLst/>
          </a:prstGeom>
          <a:noFill/>
        </p:spPr>
      </p:pic>
      <p:sp>
        <p:nvSpPr>
          <p:cNvPr id="197649" name="Rectangle 17"/>
          <p:cNvSpPr>
            <a:spLocks noChangeArrowheads="1"/>
          </p:cNvSpPr>
          <p:nvPr/>
        </p:nvSpPr>
        <p:spPr bwMode="auto">
          <a:xfrm>
            <a:off x="323850" y="4062413"/>
            <a:ext cx="283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1 Инфузория туфелька</a:t>
            </a:r>
          </a:p>
        </p:txBody>
      </p:sp>
      <p:sp>
        <p:nvSpPr>
          <p:cNvPr id="197650" name="Rectangle 18"/>
          <p:cNvSpPr>
            <a:spLocks noChangeArrowheads="1"/>
          </p:cNvSpPr>
          <p:nvPr/>
        </p:nvSpPr>
        <p:spPr bwMode="auto">
          <a:xfrm>
            <a:off x="7164388" y="4005263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2 Амёба</a:t>
            </a:r>
          </a:p>
        </p:txBody>
      </p:sp>
      <p:sp>
        <p:nvSpPr>
          <p:cNvPr id="197651" name="Rectangle 19"/>
          <p:cNvSpPr>
            <a:spLocks noChangeArrowheads="1"/>
          </p:cNvSpPr>
          <p:nvPr/>
        </p:nvSpPr>
        <p:spPr bwMode="auto">
          <a:xfrm>
            <a:off x="4284663" y="5876925"/>
            <a:ext cx="228441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3 Эвглена зелёная</a:t>
            </a:r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000" b="1">
                <a:latin typeface="Times New Roman" pitchFamily="18" charset="0"/>
              </a:rPr>
              <a:t>Тема урока: Многоклеточные организмы: грибы и растения</a:t>
            </a:r>
          </a:p>
        </p:txBody>
      </p:sp>
      <p:pic>
        <p:nvPicPr>
          <p:cNvPr id="220168" name="Picture 8" descr="0b2583d3b355bddd5491abb641cfae2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1557338"/>
            <a:ext cx="2879725" cy="2260600"/>
          </a:xfrm>
          <a:noFill/>
          <a:ln/>
        </p:spPr>
      </p:pic>
      <p:pic>
        <p:nvPicPr>
          <p:cNvPr id="220169" name="Picture 9" descr="1286125503_6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8313" y="3789363"/>
            <a:ext cx="2879725" cy="2303462"/>
          </a:xfrm>
          <a:noFill/>
          <a:ln/>
        </p:spPr>
      </p:pic>
      <p:pic>
        <p:nvPicPr>
          <p:cNvPr id="220170" name="Picture 10" descr="0a1f735683694e036b21e417a8664ed7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348038" y="1557338"/>
            <a:ext cx="2911475" cy="2232025"/>
          </a:xfrm>
          <a:noFill/>
          <a:ln/>
        </p:spPr>
      </p:pic>
      <p:pic>
        <p:nvPicPr>
          <p:cNvPr id="220171" name="Picture 11" descr="aDYZQ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3348038" y="3789363"/>
            <a:ext cx="2879725" cy="2303462"/>
          </a:xfrm>
          <a:noFill/>
          <a:ln/>
        </p:spPr>
      </p:pic>
      <p:pic>
        <p:nvPicPr>
          <p:cNvPr id="220172" name="Picture 12" descr="28bb9f92bbb763d0a4d2863a3d55f43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7763" y="1557338"/>
            <a:ext cx="2592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73" name="Picture 13" descr="Cherry_wallcoo01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27763" y="3716338"/>
            <a:ext cx="2592387" cy="2376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r>
              <a:rPr lang="ru-RU" b="1">
                <a:latin typeface="Times New Roman" pitchFamily="18" charset="0"/>
              </a:rPr>
              <a:t>Цели урока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1</a:t>
            </a:r>
            <a:r>
              <a:rPr lang="ru-RU" sz="3600">
                <a:latin typeface="Times New Roman" pitchFamily="18" charset="0"/>
              </a:rPr>
              <a:t>. Знать основные признаки царства грибов и растений.</a:t>
            </a:r>
          </a:p>
          <a:p>
            <a:r>
              <a:rPr lang="ru-RU" sz="3600">
                <a:latin typeface="Times New Roman" pitchFamily="18" charset="0"/>
              </a:rPr>
              <a:t>2. Уметь определять принадлежность биологических объектов к одному из царств живой природы.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4" name="Picture 7" descr="D:\Клипард\Природа\Микроорганизмы\000406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5013325"/>
            <a:ext cx="14398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5" name="Picture 8" descr="D:\Клипард\Природа\Грибы\000381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2565400"/>
            <a:ext cx="13287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6" name="Picture 6" descr="pictur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4149725"/>
            <a:ext cx="2179637" cy="1552575"/>
          </a:xfrm>
          <a:prstGeom prst="rect">
            <a:avLst/>
          </a:prstGeom>
          <a:noFill/>
        </p:spPr>
      </p:pic>
      <p:pic>
        <p:nvPicPr>
          <p:cNvPr id="209927" name="Picture 7" descr="getImageCA9R2RW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1773238"/>
            <a:ext cx="2408237" cy="1752600"/>
          </a:xfrm>
          <a:prstGeom prst="rect">
            <a:avLst/>
          </a:prstGeom>
          <a:noFill/>
        </p:spPr>
      </p:pic>
      <p:pic>
        <p:nvPicPr>
          <p:cNvPr id="209928" name="Picture 8" descr="Koal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125" y="260350"/>
            <a:ext cx="2247900" cy="1884363"/>
          </a:xfrm>
          <a:prstGeom prst="rect">
            <a:avLst/>
          </a:prstGeom>
          <a:noFill/>
        </p:spPr>
      </p:pic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539750" y="333375"/>
            <a:ext cx="3671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ЦАРСТВА ЖИВОЙ ПРИРОДЫ</a:t>
            </a: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3059113" y="4724400"/>
            <a:ext cx="2863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6E2410"/>
                </a:solidFill>
                <a:latin typeface="Times New Roman" pitchFamily="18" charset="0"/>
              </a:rPr>
              <a:t>ПРОСТЕЙШИЕ</a:t>
            </a: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4643438" y="6021388"/>
            <a:ext cx="2239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6E2410"/>
                </a:solidFill>
                <a:latin typeface="Times New Roman" pitchFamily="18" charset="0"/>
              </a:rPr>
              <a:t>БАКТЕРИИ</a:t>
            </a:r>
            <a:r>
              <a:rPr lang="ru-RU"/>
              <a:t> </a:t>
            </a: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5076825" y="3352800"/>
            <a:ext cx="148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003300"/>
                </a:solidFill>
                <a:latin typeface="Times New Roman" pitchFamily="18" charset="0"/>
              </a:rPr>
              <a:t>ГРИБЫ</a:t>
            </a: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3132138" y="2489200"/>
            <a:ext cx="2198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003300"/>
                </a:solidFill>
                <a:latin typeface="Times New Roman" pitchFamily="18" charset="0"/>
              </a:rPr>
              <a:t>РАСТЕНИЯ</a:t>
            </a:r>
          </a:p>
        </p:txBody>
      </p:sp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4140200" y="765175"/>
            <a:ext cx="242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003300"/>
                </a:solidFill>
                <a:latin typeface="Times New Roman" pitchFamily="18" charset="0"/>
              </a:rPr>
              <a:t>ЖИВОТНЫЕ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  <a:ln/>
        </p:spPr>
        <p:txBody>
          <a:bodyPr/>
          <a:lstStyle/>
          <a:p>
            <a:pPr algn="ctr">
              <a:buFontTx/>
              <a:buNone/>
            </a:pPr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Общие сведения о грибах </a:t>
            </a:r>
          </a:p>
          <a:p>
            <a:pPr algn="ctr">
              <a:buFontTx/>
              <a:buNone/>
            </a:pPr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и их многообразии</a:t>
            </a:r>
          </a:p>
        </p:txBody>
      </p:sp>
      <p:sp>
        <p:nvSpPr>
          <p:cNvPr id="189448" name="Line 8"/>
          <p:cNvSpPr>
            <a:spLocks noChangeShapeType="1"/>
          </p:cNvSpPr>
          <p:nvPr/>
        </p:nvSpPr>
        <p:spPr bwMode="auto">
          <a:xfrm>
            <a:off x="7596188" y="3141663"/>
            <a:ext cx="576262" cy="15113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>
            <a:off x="5724525" y="3789363"/>
            <a:ext cx="215900" cy="1008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 flipH="1">
            <a:off x="3203575" y="3860800"/>
            <a:ext cx="287338" cy="9350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9451" name="Line 11"/>
          <p:cNvSpPr>
            <a:spLocks noChangeShapeType="1"/>
          </p:cNvSpPr>
          <p:nvPr/>
        </p:nvSpPr>
        <p:spPr bwMode="auto">
          <a:xfrm flipH="1">
            <a:off x="1116013" y="3213100"/>
            <a:ext cx="576262" cy="15128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89461" name="Picture 21" descr="дрожж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4797425"/>
            <a:ext cx="1223962" cy="1081088"/>
          </a:xfrm>
          <a:prstGeom prst="rect">
            <a:avLst/>
          </a:prstGeom>
          <a:noFill/>
        </p:spPr>
      </p:pic>
      <p:pic>
        <p:nvPicPr>
          <p:cNvPr id="189462" name="Picture 22" descr="плес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4797425"/>
            <a:ext cx="1223962" cy="1081088"/>
          </a:xfrm>
          <a:prstGeom prst="rect">
            <a:avLst/>
          </a:prstGeom>
          <a:noFill/>
        </p:spPr>
      </p:pic>
      <p:pic>
        <p:nvPicPr>
          <p:cNvPr id="189463" name="Picture 23" descr="%5BBIO6_08-54%5D_%5BPF_05%5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288" y="4724400"/>
            <a:ext cx="1223962" cy="1081088"/>
          </a:xfrm>
          <a:prstGeom prst="rect">
            <a:avLst/>
          </a:prstGeom>
          <a:noFill/>
        </p:spPr>
      </p:pic>
      <p:pic>
        <p:nvPicPr>
          <p:cNvPr id="189464" name="Picture 24" descr="мухомор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088" y="4797425"/>
            <a:ext cx="1257300" cy="1081088"/>
          </a:xfrm>
          <a:prstGeom prst="rect">
            <a:avLst/>
          </a:prstGeom>
          <a:noFill/>
        </p:spPr>
      </p:pic>
      <p:sp>
        <p:nvSpPr>
          <p:cNvPr id="189465" name="Rectangle 25"/>
          <p:cNvSpPr>
            <a:spLocks noChangeArrowheads="1"/>
          </p:cNvSpPr>
          <p:nvPr/>
        </p:nvSpPr>
        <p:spPr bwMode="auto">
          <a:xfrm>
            <a:off x="3276600" y="1989138"/>
            <a:ext cx="2586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Виды грибов</a:t>
            </a:r>
          </a:p>
        </p:txBody>
      </p:sp>
      <p:sp>
        <p:nvSpPr>
          <p:cNvPr id="189466" name="Rectangle 26"/>
          <p:cNvSpPr>
            <a:spLocks noChangeArrowheads="1"/>
          </p:cNvSpPr>
          <p:nvPr/>
        </p:nvSpPr>
        <p:spPr bwMode="auto">
          <a:xfrm>
            <a:off x="395288" y="2636838"/>
            <a:ext cx="2855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Шляпочные грибы</a:t>
            </a:r>
          </a:p>
        </p:txBody>
      </p:sp>
      <p:sp>
        <p:nvSpPr>
          <p:cNvPr id="189467" name="Rectangle 27"/>
          <p:cNvSpPr>
            <a:spLocks noChangeArrowheads="1"/>
          </p:cNvSpPr>
          <p:nvPr/>
        </p:nvSpPr>
        <p:spPr bwMode="auto">
          <a:xfrm>
            <a:off x="2268538" y="3357563"/>
            <a:ext cx="266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Плесневые грибы</a:t>
            </a:r>
          </a:p>
        </p:txBody>
      </p:sp>
      <p:sp>
        <p:nvSpPr>
          <p:cNvPr id="189468" name="Rectangle 28"/>
          <p:cNvSpPr>
            <a:spLocks noChangeArrowheads="1"/>
          </p:cNvSpPr>
          <p:nvPr/>
        </p:nvSpPr>
        <p:spPr bwMode="auto">
          <a:xfrm>
            <a:off x="5219700" y="3357563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Дрожжи</a:t>
            </a:r>
          </a:p>
        </p:txBody>
      </p:sp>
      <p:sp>
        <p:nvSpPr>
          <p:cNvPr id="189469" name="Rectangle 29"/>
          <p:cNvSpPr>
            <a:spLocks noChangeArrowheads="1"/>
          </p:cNvSpPr>
          <p:nvPr/>
        </p:nvSpPr>
        <p:spPr bwMode="auto">
          <a:xfrm>
            <a:off x="6011863" y="2636838"/>
            <a:ext cx="2809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Грибы-паразиты</a:t>
            </a:r>
            <a:endParaRPr lang="ru-RU" sz="2400">
              <a:latin typeface="Times New Roman" pitchFamily="18" charset="0"/>
            </a:endParaRP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051050" y="3141663"/>
            <a:ext cx="4916488" cy="558800"/>
          </a:xfrm>
        </p:spPr>
        <p:txBody>
          <a:bodyPr/>
          <a:lstStyle/>
          <a:p>
            <a:r>
              <a:rPr lang="ru-RU" sz="4000" b="1">
                <a:solidFill>
                  <a:srgbClr val="000099"/>
                </a:solidFill>
                <a:latin typeface="Times New Roman" pitchFamily="18" charset="0"/>
              </a:rPr>
              <a:t>Съедобные грибы</a:t>
            </a:r>
            <a:r>
              <a:rPr lang="ru-RU" sz="28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323850" y="2565400"/>
            <a:ext cx="18002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Моховик</a:t>
            </a: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6877050" y="3284538"/>
            <a:ext cx="20161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Опята осенние</a:t>
            </a: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250825" y="5229225"/>
            <a:ext cx="19796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Подберёзовик</a:t>
            </a: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6804025" y="5589588"/>
            <a:ext cx="20161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Подосиновики</a:t>
            </a:r>
          </a:p>
        </p:txBody>
      </p:sp>
      <p:pic>
        <p:nvPicPr>
          <p:cNvPr id="191495" name="Picture 7" descr="Моховик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908050"/>
            <a:ext cx="2087563" cy="1655763"/>
          </a:xfrm>
          <a:ln>
            <a:solidFill>
              <a:srgbClr val="FFFF00"/>
            </a:solidFill>
          </a:ln>
        </p:spPr>
      </p:pic>
      <p:pic>
        <p:nvPicPr>
          <p:cNvPr id="191496" name="Picture 8" descr="Опята осенни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948488" y="836613"/>
            <a:ext cx="1741487" cy="2333625"/>
          </a:xfrm>
          <a:ln>
            <a:solidFill>
              <a:srgbClr val="FFFF00"/>
            </a:solidFill>
          </a:ln>
        </p:spPr>
      </p:pic>
      <p:pic>
        <p:nvPicPr>
          <p:cNvPr id="191497" name="Picture 9" descr="Подберезови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23850" y="3284538"/>
            <a:ext cx="1703388" cy="1871662"/>
          </a:xfrm>
          <a:ln>
            <a:solidFill>
              <a:srgbClr val="FFFF00"/>
            </a:solidFill>
          </a:ln>
        </p:spPr>
      </p:pic>
      <p:pic>
        <p:nvPicPr>
          <p:cNvPr id="191498" name="Picture 10" descr="Подосиновик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6804025" y="3933825"/>
            <a:ext cx="1943100" cy="1511300"/>
          </a:xfrm>
          <a:ln>
            <a:solidFill>
              <a:srgbClr val="FFFF00"/>
            </a:solidFill>
          </a:ln>
        </p:spPr>
      </p:pic>
      <p:pic>
        <p:nvPicPr>
          <p:cNvPr id="191501" name="Picture 13" descr="Груздь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313" y="476250"/>
            <a:ext cx="2089150" cy="1584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2700338" y="2109788"/>
            <a:ext cx="97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Груздь</a:t>
            </a:r>
          </a:p>
        </p:txBody>
      </p:sp>
      <p:pic>
        <p:nvPicPr>
          <p:cNvPr id="191503" name="Picture 15" descr="Сморчок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95513" y="4508500"/>
            <a:ext cx="2016125" cy="1584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191504" name="Rectangle 16"/>
          <p:cNvSpPr>
            <a:spLocks noChangeArrowheads="1"/>
          </p:cNvSpPr>
          <p:nvPr/>
        </p:nvSpPr>
        <p:spPr bwMode="auto">
          <a:xfrm>
            <a:off x="2627313" y="6142038"/>
            <a:ext cx="122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Сморчок</a:t>
            </a:r>
          </a:p>
        </p:txBody>
      </p:sp>
      <p:sp>
        <p:nvSpPr>
          <p:cNvPr id="191506" name="Rectangle 18"/>
          <p:cNvSpPr>
            <a:spLocks noChangeArrowheads="1"/>
          </p:cNvSpPr>
          <p:nvPr/>
        </p:nvSpPr>
        <p:spPr bwMode="auto">
          <a:xfrm>
            <a:off x="4716463" y="6151563"/>
            <a:ext cx="180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Шампиньоны</a:t>
            </a:r>
          </a:p>
        </p:txBody>
      </p:sp>
      <p:pic>
        <p:nvPicPr>
          <p:cNvPr id="191507" name="Picture 19" descr="Шампиньон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27538" y="4508500"/>
            <a:ext cx="2160587" cy="1584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91509" name="Picture 21" descr="getImage_(3)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59338" y="476250"/>
            <a:ext cx="1944687" cy="1585913"/>
          </a:xfrm>
          <a:prstGeom prst="rect">
            <a:avLst/>
          </a:prstGeom>
          <a:noFill/>
        </p:spPr>
      </p:pic>
      <p:sp>
        <p:nvSpPr>
          <p:cNvPr id="191510" name="Rectangle 22"/>
          <p:cNvSpPr>
            <a:spLocks noChangeArrowheads="1"/>
          </p:cNvSpPr>
          <p:nvPr/>
        </p:nvSpPr>
        <p:spPr bwMode="auto">
          <a:xfrm>
            <a:off x="5003800" y="2060575"/>
            <a:ext cx="127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Лисички</a:t>
            </a:r>
            <a:r>
              <a:rPr lang="ru-RU" sz="20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276</Words>
  <Application>Microsoft Office PowerPoint</Application>
  <PresentationFormat>Экран (4:3)</PresentationFormat>
  <Paragraphs>88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Оформление по умолчанию</vt:lpstr>
      <vt:lpstr>МНОГОКЛЕТОЧНЫЕ ОРГАНИЗМЫ: ГРИБЫ И РАСТЕНИЯ</vt:lpstr>
      <vt:lpstr>Слайд 2</vt:lpstr>
      <vt:lpstr>Я делаю:</vt:lpstr>
      <vt:lpstr>Одноклеточные организмы</vt:lpstr>
      <vt:lpstr>Тема урока: Многоклеточные организмы: грибы и растения</vt:lpstr>
      <vt:lpstr>Цели урока</vt:lpstr>
      <vt:lpstr>Слайд 7</vt:lpstr>
      <vt:lpstr>Слайд 8</vt:lpstr>
      <vt:lpstr>Съедобные грибы </vt:lpstr>
      <vt:lpstr>Несъедобные грибы </vt:lpstr>
      <vt:lpstr>ВОДОРОСЛИ </vt:lpstr>
      <vt:lpstr>Слайд 12</vt:lpstr>
      <vt:lpstr>Слайд 13</vt:lpstr>
      <vt:lpstr>Слайд 14</vt:lpstr>
      <vt:lpstr>Слайд 15</vt:lpstr>
      <vt:lpstr>Слайд 16</vt:lpstr>
      <vt:lpstr>вывод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некотором царстве, в некотором государстве…</dc:title>
  <dc:creator>207-9</dc:creator>
  <cp:lastModifiedBy>re</cp:lastModifiedBy>
  <cp:revision>35</cp:revision>
  <dcterms:created xsi:type="dcterms:W3CDTF">2007-01-24T04:09:27Z</dcterms:created>
  <dcterms:modified xsi:type="dcterms:W3CDTF">2014-05-02T20:54:29Z</dcterms:modified>
</cp:coreProperties>
</file>