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6" r:id="rId17"/>
    <p:sldId id="271" r:id="rId18"/>
    <p:sldId id="272" r:id="rId19"/>
    <p:sldId id="273" r:id="rId20"/>
    <p:sldId id="274" r:id="rId21"/>
    <p:sldId id="275" r:id="rId22"/>
    <p:sldId id="277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25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2D0C13-CC16-4B5B-91D4-B9E3CB95A76F}" type="datetimeFigureOut">
              <a:rPr lang="ru-RU" smtClean="0"/>
              <a:pPr/>
              <a:t>10.04.2014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6DD9C3-BA91-4511-814E-2B597BFA434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90310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6DD9C3-BA91-4511-814E-2B597BFA4345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931904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10.04.2014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emf"/><Relationship Id="rId13" Type="http://schemas.openxmlformats.org/officeDocument/2006/relationships/image" Target="../media/image26.emf"/><Relationship Id="rId3" Type="http://schemas.openxmlformats.org/officeDocument/2006/relationships/image" Target="../media/image16.emf"/><Relationship Id="rId7" Type="http://schemas.openxmlformats.org/officeDocument/2006/relationships/image" Target="../media/image20.emf"/><Relationship Id="rId12" Type="http://schemas.openxmlformats.org/officeDocument/2006/relationships/image" Target="../media/image25.emf"/><Relationship Id="rId2" Type="http://schemas.openxmlformats.org/officeDocument/2006/relationships/image" Target="../media/image15.emf"/><Relationship Id="rId16" Type="http://schemas.openxmlformats.org/officeDocument/2006/relationships/image" Target="../media/image29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emf"/><Relationship Id="rId11" Type="http://schemas.openxmlformats.org/officeDocument/2006/relationships/image" Target="../media/image24.emf"/><Relationship Id="rId5" Type="http://schemas.openxmlformats.org/officeDocument/2006/relationships/image" Target="../media/image18.emf"/><Relationship Id="rId15" Type="http://schemas.openxmlformats.org/officeDocument/2006/relationships/image" Target="../media/image28.emf"/><Relationship Id="rId10" Type="http://schemas.openxmlformats.org/officeDocument/2006/relationships/image" Target="../media/image23.emf"/><Relationship Id="rId4" Type="http://schemas.openxmlformats.org/officeDocument/2006/relationships/image" Target="../media/image17.emf"/><Relationship Id="rId9" Type="http://schemas.openxmlformats.org/officeDocument/2006/relationships/image" Target="../media/image22.emf"/><Relationship Id="rId14" Type="http://schemas.openxmlformats.org/officeDocument/2006/relationships/image" Target="../media/image27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emf"/><Relationship Id="rId5" Type="http://schemas.openxmlformats.org/officeDocument/2006/relationships/image" Target="../media/image10.emf"/><Relationship Id="rId4" Type="http://schemas.openxmlformats.org/officeDocument/2006/relationships/image" Target="../media/image9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3816424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Муниципальное бюджетное образовательное учреждение</a:t>
            </a:r>
            <a:br>
              <a:rPr lang="ru-RU" sz="2000" dirty="0" smtClean="0"/>
            </a:br>
            <a:r>
              <a:rPr lang="ru-RU" sz="2000" dirty="0" smtClean="0"/>
              <a:t>«</a:t>
            </a:r>
            <a:r>
              <a:rPr lang="ru-RU" sz="2000" dirty="0" err="1" smtClean="0"/>
              <a:t>Лопхаринская</a:t>
            </a:r>
            <a:r>
              <a:rPr lang="ru-RU" sz="2000" dirty="0" smtClean="0"/>
              <a:t> средняя общеобразовательная школа»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Урок математики </a:t>
            </a:r>
            <a:r>
              <a:rPr lang="ru-RU" sz="2000" dirty="0"/>
              <a:t>в 5 классе в рамках </a:t>
            </a:r>
            <a:r>
              <a:rPr lang="ru-RU" sz="2000" dirty="0" smtClean="0"/>
              <a:t>ФГОС</a:t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3200" dirty="0"/>
              <a:t>Формулы </a:t>
            </a:r>
            <a:r>
              <a:rPr lang="ru-RU" sz="3200" dirty="0" smtClean="0"/>
              <a:t>площадей квадрата</a:t>
            </a:r>
            <a:br>
              <a:rPr lang="ru-RU" sz="3200" dirty="0" smtClean="0"/>
            </a:br>
            <a:r>
              <a:rPr lang="ru-RU" sz="3200" dirty="0" smtClean="0"/>
              <a:t> </a:t>
            </a:r>
            <a:r>
              <a:rPr lang="ru-RU" sz="3200" dirty="0"/>
              <a:t>и </a:t>
            </a:r>
            <a:r>
              <a:rPr lang="ru-RU" sz="3200" dirty="0" smtClean="0"/>
              <a:t>прямоугольника</a:t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2200" dirty="0" smtClean="0"/>
              <a:t>Учебник «Математика, 5», авторы </a:t>
            </a:r>
            <a:r>
              <a:rPr lang="ru-RU" sz="2200" dirty="0" err="1" smtClean="0"/>
              <a:t>Н.Я.Виленкин</a:t>
            </a:r>
            <a:r>
              <a:rPr lang="ru-RU" sz="2200" dirty="0" smtClean="0"/>
              <a:t> и др. Издательство «Мнемозина»</a:t>
            </a:r>
            <a:endParaRPr lang="ru-RU" sz="2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4365104"/>
            <a:ext cx="6400800" cy="1752600"/>
          </a:xfrm>
        </p:spPr>
        <p:txBody>
          <a:bodyPr>
            <a:normAutofit fontScale="70000" lnSpcReduction="20000"/>
          </a:bodyPr>
          <a:lstStyle/>
          <a:p>
            <a:pPr algn="r"/>
            <a:endParaRPr lang="ru-RU" sz="2400" dirty="0" smtClean="0">
              <a:solidFill>
                <a:schemeClr val="tx1"/>
              </a:solidFill>
            </a:endParaRPr>
          </a:p>
          <a:p>
            <a:pPr algn="r"/>
            <a:endParaRPr lang="ru-RU" sz="2400" dirty="0" smtClean="0">
              <a:solidFill>
                <a:schemeClr val="tx1"/>
              </a:solidFill>
            </a:endParaRPr>
          </a:p>
          <a:p>
            <a:pPr algn="r"/>
            <a:r>
              <a:rPr lang="ru-RU" sz="2400" dirty="0" smtClean="0">
                <a:solidFill>
                  <a:schemeClr val="tx1"/>
                </a:solidFill>
              </a:rPr>
              <a:t>Автор идеи: учитель математики </a:t>
            </a:r>
          </a:p>
          <a:p>
            <a:pPr algn="r"/>
            <a:r>
              <a:rPr lang="ru-RU" sz="2400" dirty="0" smtClean="0">
                <a:solidFill>
                  <a:schemeClr val="tx1"/>
                </a:solidFill>
              </a:rPr>
              <a:t>Светлана Викторовна Абросимова</a:t>
            </a:r>
          </a:p>
          <a:p>
            <a:pPr algn="r"/>
            <a:r>
              <a:rPr lang="ru-RU" sz="2400" dirty="0" smtClean="0">
                <a:solidFill>
                  <a:schemeClr val="tx1"/>
                </a:solidFill>
              </a:rPr>
              <a:t>227-822-444</a:t>
            </a:r>
            <a:endParaRPr lang="ru-RU" sz="2400" dirty="0">
              <a:solidFill>
                <a:schemeClr val="tx1"/>
              </a:solidFill>
            </a:endParaRPr>
          </a:p>
          <a:p>
            <a:r>
              <a:rPr lang="ru-RU" sz="2400" dirty="0" smtClean="0">
                <a:solidFill>
                  <a:schemeClr val="tx1"/>
                </a:solidFill>
              </a:rPr>
              <a:t>2014 год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41897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Изучение </a:t>
            </a:r>
            <a:r>
              <a:rPr lang="ru-RU" dirty="0"/>
              <a:t>темы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051549" y="2958244"/>
            <a:ext cx="936104" cy="936104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0000" endA="300" endPos="90000" dir="5400000" sy="-100000" algn="bl" rotWithShape="0"/>
          </a:effectLst>
          <a:scene3d>
            <a:camera prst="perspectiveBelow"/>
            <a:lightRig rig="threePt" dir="t"/>
          </a:scene3d>
          <a:sp3d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29979" y="2339821"/>
            <a:ext cx="930787" cy="784187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0000" endA="300" endPos="90000" dist="508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8169" y="1707539"/>
            <a:ext cx="857170" cy="743787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0000" endA="300" endPos="90000" dist="508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09647" y="2500796"/>
            <a:ext cx="802732" cy="8228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0000" endA="300" endPos="90000" dist="508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98289" y="1493066"/>
            <a:ext cx="953260" cy="100773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0000" endA="300" endPos="90000" dist="508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44520" y="1470603"/>
            <a:ext cx="851064" cy="851064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0000" endA="300" endPos="90000" dist="508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30155" y="3556136"/>
            <a:ext cx="1353198" cy="947949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0000" endA="300" endPos="90000" dist="508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66768" y="2079432"/>
            <a:ext cx="1132712" cy="773438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0000" endA="300" endPos="90000" dist="508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29532" y="974212"/>
            <a:ext cx="900275" cy="885984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0000" endA="300" endPos="90000" dist="508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74406" y="3539568"/>
            <a:ext cx="955573" cy="93454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0000" endA="300" endPos="90000" dist="508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74058" y="3789040"/>
            <a:ext cx="902804" cy="902804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0000" endA="300" endPos="90000" dist="508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12379" y="4031319"/>
            <a:ext cx="975757" cy="912059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0000" endA="300" endPos="90000" dist="508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11021" y="5063717"/>
            <a:ext cx="1033499" cy="863054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0000" endA="300" endPos="90000" dist="508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182910" y="4631158"/>
            <a:ext cx="807136" cy="815108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0000" endA="300" endPos="90000" dist="508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19671" y="689848"/>
            <a:ext cx="1092707" cy="7448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0000" endA="300" endPos="90000" dist="508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128649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764704"/>
            <a:ext cx="8075240" cy="53614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dirty="0"/>
              <a:t>- А какие площади мы будем изучать? Найдите формулы.</a:t>
            </a:r>
          </a:p>
          <a:p>
            <a:pPr>
              <a:buFontTx/>
              <a:buChar char="-"/>
            </a:pPr>
            <a:r>
              <a:rPr lang="ru-RU" sz="4000" dirty="0" smtClean="0"/>
              <a:t>Но </a:t>
            </a:r>
            <a:r>
              <a:rPr lang="ru-RU" sz="4000" dirty="0"/>
              <a:t>всегда ли сразу можно найти площадь фигуры? </a:t>
            </a:r>
            <a:endParaRPr lang="ru-RU" sz="4000" dirty="0" smtClean="0"/>
          </a:p>
          <a:p>
            <a:pPr>
              <a:buFontTx/>
              <a:buChar char="-"/>
            </a:pPr>
            <a:r>
              <a:rPr lang="ru-RU" sz="4000" dirty="0" smtClean="0"/>
              <a:t>Почему</a:t>
            </a:r>
            <a:r>
              <a:rPr lang="ru-RU" sz="4000" dirty="0"/>
              <a:t>? </a:t>
            </a:r>
            <a:endParaRPr lang="ru-RU" sz="4000" dirty="0" smtClean="0"/>
          </a:p>
          <a:p>
            <a:pPr marL="0" indent="0">
              <a:buNone/>
            </a:pPr>
            <a:r>
              <a:rPr lang="ru-RU" sz="4000" dirty="0" smtClean="0"/>
              <a:t>- </a:t>
            </a:r>
            <a:r>
              <a:rPr lang="ru-RU" sz="4000" dirty="0"/>
              <a:t>Подумайте, что для этого можно сделать? </a:t>
            </a:r>
          </a:p>
        </p:txBody>
      </p:sp>
    </p:spTree>
    <p:extLst>
      <p:ext uri="{BB962C8B-B14F-4D97-AF65-F5344CB8AC3E}">
        <p14:creationId xmlns:p14="http://schemas.microsoft.com/office/powerpoint/2010/main" xmlns="" val="1455355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Оцените  площадь такой фигуры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680547912"/>
              </p:ext>
            </p:extLst>
          </p:nvPr>
        </p:nvGraphicFramePr>
        <p:xfrm>
          <a:off x="899592" y="1628800"/>
          <a:ext cx="7416825" cy="4608513"/>
        </p:xfrm>
        <a:graphic>
          <a:graphicData uri="http://schemas.openxmlformats.org/drawingml/2006/table">
            <a:tbl>
              <a:tblPr firstRow="1" firstCol="1" bandRow="1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1483830"/>
                <a:gridCol w="1483055"/>
                <a:gridCol w="1483055"/>
                <a:gridCol w="1483055"/>
                <a:gridCol w="1483830"/>
              </a:tblGrid>
              <a:tr h="1520575">
                <a:tc rowSpan="2"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FF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FF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FF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FF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FF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FF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FF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FF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FF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FF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FF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 см</a:t>
                      </a:r>
                      <a:endParaRPr lang="ru-RU" sz="1100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 см</a:t>
                      </a:r>
                      <a:endParaRPr lang="ru-RU" sz="1100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FF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543969">
                <a:tc gridSpan="4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FF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FF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FF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FF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FF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FF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5439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FF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FF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FF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FF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FF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FF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FF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FF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FF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FF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600731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0226"/>
          </a:xfrm>
        </p:spPr>
        <p:txBody>
          <a:bodyPr>
            <a:normAutofit fontScale="90000"/>
          </a:bodyPr>
          <a:lstStyle/>
          <a:p>
            <a:r>
              <a:rPr lang="ru-RU" dirty="0"/>
              <a:t>Возьмём несколько фигур. </a:t>
            </a:r>
            <a:r>
              <a:rPr lang="ru-RU" dirty="0" smtClean="0"/>
              <a:t>Есть ли </a:t>
            </a:r>
            <a:r>
              <a:rPr lang="ru-RU" dirty="0"/>
              <a:t>среди них </a:t>
            </a:r>
            <a:r>
              <a:rPr lang="ru-RU" dirty="0" smtClean="0"/>
              <a:t>равные? Как узнать? </a:t>
            </a:r>
            <a:r>
              <a:rPr lang="ru-RU" dirty="0"/>
              <a:t>Докажите.</a:t>
            </a: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7584" y="2420888"/>
            <a:ext cx="7875726" cy="383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099047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274638"/>
            <a:ext cx="7787208" cy="1143000"/>
          </a:xfrm>
        </p:spPr>
        <p:txBody>
          <a:bodyPr>
            <a:normAutofit fontScale="90000"/>
          </a:bodyPr>
          <a:lstStyle/>
          <a:p>
            <a:pPr algn="l"/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/>
              <a:t/>
            </a:r>
            <a:br>
              <a:rPr lang="ru-RU" sz="3100" dirty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/>
              <a:t/>
            </a:r>
            <a:br>
              <a:rPr lang="ru-RU" sz="3100" dirty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/>
              <a:t/>
            </a:r>
            <a:br>
              <a:rPr lang="ru-RU" sz="3100" dirty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/>
              <a:t/>
            </a:r>
            <a:br>
              <a:rPr lang="ru-RU" sz="3100" dirty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/>
              <a:t/>
            </a:r>
            <a:br>
              <a:rPr lang="ru-RU" sz="3100" dirty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/>
              <a:t/>
            </a:r>
            <a:br>
              <a:rPr lang="ru-RU" sz="3100" dirty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2700" dirty="0" smtClean="0"/>
              <a:t>- </a:t>
            </a:r>
            <a:r>
              <a:rPr lang="ru-RU" sz="2700" dirty="0"/>
              <a:t>А что будет, если мы разрежем фигуру на части? </a:t>
            </a:r>
            <a:br>
              <a:rPr lang="ru-RU" sz="2700" dirty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- </a:t>
            </a:r>
            <a:r>
              <a:rPr lang="ru-RU" sz="2700" dirty="0"/>
              <a:t>А площадь останется такой же или изменится? Сравните. Проверьте. Докажите. </a:t>
            </a:r>
            <a:br>
              <a:rPr lang="ru-RU" sz="2700" dirty="0"/>
            </a:br>
            <a:r>
              <a:rPr lang="ru-RU" sz="2700" dirty="0"/>
              <a:t/>
            </a:r>
            <a:br>
              <a:rPr lang="ru-RU" sz="2700" dirty="0"/>
            </a:br>
            <a:r>
              <a:rPr lang="ru-RU" sz="2700" dirty="0"/>
              <a:t>- А возможно ли найти площади фигур, полученных из прямоугольника? Длину и ширину, зная площадь прямоугольника?</a:t>
            </a:r>
            <a:br>
              <a:rPr lang="ru-RU" sz="2700" dirty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- </a:t>
            </a:r>
            <a:r>
              <a:rPr lang="ru-RU" sz="2700" dirty="0"/>
              <a:t>Какие фигуры получатся, если провести диагональ? Что такое диагональ?</a:t>
            </a:r>
            <a:br>
              <a:rPr lang="ru-RU" sz="2700" dirty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- </a:t>
            </a:r>
            <a:r>
              <a:rPr lang="ru-RU" sz="2700" dirty="0"/>
              <a:t>Какие это треугольники? </a:t>
            </a:r>
            <a:br>
              <a:rPr lang="ru-RU" sz="2700" dirty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- </a:t>
            </a:r>
            <a:r>
              <a:rPr lang="ru-RU" sz="2700" dirty="0"/>
              <a:t>А равны ли они между собой? </a:t>
            </a:r>
            <a:br>
              <a:rPr lang="ru-RU" sz="2700" dirty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- </a:t>
            </a:r>
            <a:r>
              <a:rPr lang="ru-RU" sz="2700" dirty="0"/>
              <a:t>Докажите, что они равны, не применяя вычислений? </a:t>
            </a:r>
            <a:br>
              <a:rPr lang="ru-RU" sz="2700" dirty="0"/>
            </a:br>
            <a:endParaRPr lang="ru-RU" sz="2700" dirty="0"/>
          </a:p>
        </p:txBody>
      </p:sp>
    </p:spTree>
    <p:extLst>
      <p:ext uri="{BB962C8B-B14F-4D97-AF65-F5344CB8AC3E}">
        <p14:creationId xmlns:p14="http://schemas.microsoft.com/office/powerpoint/2010/main" xmlns="" val="2295225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>
            <a:normAutofit fontScale="90000"/>
          </a:bodyPr>
          <a:lstStyle/>
          <a:p>
            <a:r>
              <a:rPr lang="ru-RU" dirty="0"/>
              <a:t>Что же тогда можно сказать про площадь прямоугольного треугольника?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79068" y="2204864"/>
            <a:ext cx="7478477" cy="40324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080280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Подсказка</a:t>
            </a:r>
            <a:endParaRPr lang="ru-RU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lum bright="-20000" contrast="2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60" y="1772816"/>
            <a:ext cx="7974590" cy="4320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430812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Закрепление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4000" dirty="0" smtClean="0"/>
              <a:t>- </a:t>
            </a:r>
            <a:r>
              <a:rPr lang="ru-RU" sz="4000" dirty="0"/>
              <a:t>Какие формулы изучили?</a:t>
            </a:r>
          </a:p>
          <a:p>
            <a:pPr marL="0" indent="0">
              <a:buNone/>
            </a:pPr>
            <a:endParaRPr lang="ru-RU" sz="4000" dirty="0" smtClean="0"/>
          </a:p>
          <a:p>
            <a:pPr marL="0" indent="0">
              <a:buNone/>
            </a:pPr>
            <a:endParaRPr lang="ru-RU" sz="4000" dirty="0" smtClean="0"/>
          </a:p>
          <a:p>
            <a:pPr marL="0" indent="0">
              <a:buNone/>
            </a:pPr>
            <a:r>
              <a:rPr lang="ru-RU" sz="4000" dirty="0" smtClean="0"/>
              <a:t>- </a:t>
            </a:r>
            <a:r>
              <a:rPr lang="ru-RU" sz="4000" dirty="0"/>
              <a:t>Какие понятия? (стр. 108-109</a:t>
            </a:r>
            <a:r>
              <a:rPr lang="ru-RU" sz="4000" dirty="0" smtClean="0"/>
              <a:t>)</a:t>
            </a:r>
            <a:endParaRPr lang="ru-RU" sz="4000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1056628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/>
              <a:t>Творческое задание</a:t>
            </a:r>
            <a:r>
              <a:rPr lang="ru-RU" dirty="0"/>
              <a:t>. Из данных фигур получите прямоугольники</a:t>
            </a:r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484784"/>
            <a:ext cx="6205893" cy="51022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066615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Решение с комментариями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4400" dirty="0"/>
              <a:t>- Страница 109: устно № 709, 710, 711, 712.</a:t>
            </a:r>
          </a:p>
          <a:p>
            <a:pPr marL="0" indent="0">
              <a:buNone/>
            </a:pPr>
            <a:r>
              <a:rPr lang="ru-RU" sz="4400" dirty="0"/>
              <a:t>- В тетради и у доски: № 717, 720.</a:t>
            </a:r>
          </a:p>
          <a:p>
            <a:pPr marL="0" indent="0">
              <a:buNone/>
            </a:pPr>
            <a:r>
              <a:rPr lang="ru-RU" sz="4400" dirty="0"/>
              <a:t>- В тетрадях с комментариями: № 715, 719.</a:t>
            </a:r>
          </a:p>
          <a:p>
            <a:pPr marL="0" indent="0">
              <a:buNone/>
            </a:pPr>
            <a:r>
              <a:rPr lang="ru-RU" sz="4400" dirty="0"/>
              <a:t>- Самостоятельно: № 716.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226620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Цели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Повторить </a:t>
            </a:r>
            <a:r>
              <a:rPr lang="ru-RU" dirty="0"/>
              <a:t>формулы площади прямоугольника и площади квадрата.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Познакомиться </a:t>
            </a:r>
            <a:r>
              <a:rPr lang="ru-RU" dirty="0"/>
              <a:t>со свойствами равных фигур.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Научиться </a:t>
            </a:r>
            <a:r>
              <a:rPr lang="ru-RU" dirty="0"/>
              <a:t>применять понятие площади.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Формировать </a:t>
            </a:r>
            <a:r>
              <a:rPr lang="ru-RU" dirty="0"/>
              <a:t>умения отвечать на вопросы.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Закрепить </a:t>
            </a:r>
            <a:r>
              <a:rPr lang="ru-RU" dirty="0"/>
              <a:t>умения использовать формулы при </a:t>
            </a:r>
            <a:r>
              <a:rPr lang="ru-RU"/>
              <a:t>решении </a:t>
            </a:r>
            <a:r>
              <a:rPr lang="ru-RU" smtClean="0"/>
              <a:t>задач.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005575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Запишите домашнее задание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7200" dirty="0"/>
              <a:t>П. 18, стр. 108-109 (учить), № 738, 740, КРО № 737 – с объяснением.</a:t>
            </a:r>
          </a:p>
        </p:txBody>
      </p:sp>
    </p:spTree>
    <p:extLst>
      <p:ext uri="{BB962C8B-B14F-4D97-AF65-F5344CB8AC3E}">
        <p14:creationId xmlns:p14="http://schemas.microsoft.com/office/powerpoint/2010/main" xmlns="" val="985006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Самооценка</a:t>
            </a:r>
            <a:r>
              <a:rPr lang="ru-RU" dirty="0" smtClean="0"/>
              <a:t>. Рефлексия</a:t>
            </a:r>
            <a:r>
              <a:rPr lang="ru-RU" dirty="0"/>
              <a:t>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Подведение </a:t>
            </a:r>
            <a:r>
              <a:rPr lang="ru-RU" dirty="0"/>
              <a:t>итогов урока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ru-RU" sz="4800" dirty="0" smtClean="0"/>
              <a:t>Было </a:t>
            </a:r>
            <a:r>
              <a:rPr lang="ru-RU" sz="4800" dirty="0"/>
              <a:t>ли интересно на уроке? </a:t>
            </a:r>
            <a:endParaRPr lang="ru-RU" sz="4800" dirty="0" smtClean="0"/>
          </a:p>
          <a:p>
            <a:pPr>
              <a:buFontTx/>
              <a:buChar char="-"/>
            </a:pPr>
            <a:r>
              <a:rPr lang="ru-RU" sz="4800" dirty="0" smtClean="0"/>
              <a:t>Понятен </a:t>
            </a:r>
            <a:r>
              <a:rPr lang="ru-RU" sz="4800" dirty="0"/>
              <a:t>ли материал урока? </a:t>
            </a:r>
            <a:endParaRPr lang="ru-RU" sz="4800" dirty="0" smtClean="0"/>
          </a:p>
          <a:p>
            <a:pPr>
              <a:buFontTx/>
              <a:buChar char="-"/>
            </a:pPr>
            <a:r>
              <a:rPr lang="ru-RU" sz="4800" dirty="0" smtClean="0"/>
              <a:t>Чувствуете </a:t>
            </a:r>
            <a:r>
              <a:rPr lang="ru-RU" sz="4800" dirty="0"/>
              <a:t>ли усталость, удовольствие от своей работы?</a:t>
            </a:r>
          </a:p>
        </p:txBody>
      </p:sp>
    </p:spTree>
    <p:extLst>
      <p:ext uri="{BB962C8B-B14F-4D97-AF65-F5344CB8AC3E}">
        <p14:creationId xmlns:p14="http://schemas.microsoft.com/office/powerpoint/2010/main" xmlns="" val="2350263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9600" dirty="0" smtClean="0"/>
              <a:t>Спасибо за внимание!</a:t>
            </a:r>
            <a:endParaRPr lang="ru-RU" sz="9600" dirty="0"/>
          </a:p>
        </p:txBody>
      </p:sp>
    </p:spTree>
    <p:extLst>
      <p:ext uri="{BB962C8B-B14F-4D97-AF65-F5344CB8AC3E}">
        <p14:creationId xmlns:p14="http://schemas.microsoft.com/office/powerpoint/2010/main" xmlns="" val="912386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218"/>
          </a:xfrm>
        </p:spPr>
        <p:txBody>
          <a:bodyPr>
            <a:normAutofit fontScale="90000"/>
          </a:bodyPr>
          <a:lstStyle/>
          <a:p>
            <a:r>
              <a:rPr lang="ru-RU" dirty="0"/>
              <a:t>Ход урока.</a:t>
            </a:r>
            <a:br>
              <a:rPr lang="ru-RU" dirty="0"/>
            </a:br>
            <a:r>
              <a:rPr lang="ru-RU" dirty="0" err="1"/>
              <a:t>Оргмомент</a:t>
            </a:r>
            <a:r>
              <a:rPr lang="ru-RU" dirty="0"/>
              <a:t>.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- Ребята, давайте проверим нашу готовность к уроку.</a:t>
            </a:r>
          </a:p>
          <a:p>
            <a:pPr marL="0" indent="0">
              <a:buNone/>
            </a:pPr>
            <a:r>
              <a:rPr lang="ru-RU" dirty="0"/>
              <a:t>(У каждого должны быть: дневник, тетрадь, учебник, ручка, карандаш, линейка, тетрадный лист, ножницы).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998328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Актуализация знаний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ru-RU" sz="3600" dirty="0" smtClean="0"/>
              <a:t>Какие </a:t>
            </a:r>
            <a:r>
              <a:rPr lang="ru-RU" sz="3600" dirty="0"/>
              <a:t>изученные сведения нам сегодня пригодятся? </a:t>
            </a:r>
            <a:endParaRPr lang="ru-RU" sz="3600" dirty="0" smtClean="0"/>
          </a:p>
          <a:p>
            <a:pPr marL="0" indent="0">
              <a:buNone/>
            </a:pPr>
            <a:r>
              <a:rPr lang="ru-RU" sz="3600" dirty="0" smtClean="0"/>
              <a:t>- </a:t>
            </a:r>
            <a:r>
              <a:rPr lang="ru-RU" sz="3600" dirty="0"/>
              <a:t>Что изучали на прошлом уроке? </a:t>
            </a:r>
          </a:p>
          <a:p>
            <a:pPr>
              <a:buFontTx/>
              <a:buChar char="-"/>
            </a:pPr>
            <a:r>
              <a:rPr lang="ru-RU" sz="3600" dirty="0" smtClean="0"/>
              <a:t>Какие</a:t>
            </a:r>
            <a:r>
              <a:rPr lang="ru-RU" sz="3600" dirty="0"/>
              <a:t>? </a:t>
            </a:r>
            <a:endParaRPr lang="ru-RU" sz="3600" dirty="0" smtClean="0"/>
          </a:p>
          <a:p>
            <a:pPr>
              <a:buFontTx/>
              <a:buChar char="-"/>
            </a:pPr>
            <a:r>
              <a:rPr lang="ru-RU" sz="3600" dirty="0" smtClean="0"/>
              <a:t>Что </a:t>
            </a:r>
            <a:r>
              <a:rPr lang="ru-RU" sz="3600" dirty="0"/>
              <a:t>называют формулой? </a:t>
            </a:r>
            <a:endParaRPr lang="ru-RU" sz="3600" dirty="0" smtClean="0"/>
          </a:p>
          <a:p>
            <a:pPr marL="0" indent="0">
              <a:buNone/>
            </a:pPr>
            <a:r>
              <a:rPr lang="ru-RU" sz="3600" dirty="0" smtClean="0"/>
              <a:t>- </a:t>
            </a:r>
            <a:r>
              <a:rPr lang="ru-RU" sz="3600" dirty="0"/>
              <a:t>А всякое ли правило можно записать формулой? </a:t>
            </a:r>
          </a:p>
        </p:txBody>
      </p:sp>
    </p:spTree>
    <p:extLst>
      <p:ext uri="{BB962C8B-B14F-4D97-AF65-F5344CB8AC3E}">
        <p14:creationId xmlns:p14="http://schemas.microsoft.com/office/powerpoint/2010/main" xmlns="" val="347480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Подведение к изучению нового материала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65052" y="3319689"/>
            <a:ext cx="1426325" cy="710431"/>
          </a:xfrm>
          <a:prstGeom prst="rect">
            <a:avLst/>
          </a:prstGeom>
          <a:noFill/>
          <a:ln>
            <a:noFill/>
          </a:ln>
          <a:effectLst>
            <a:glow rad="139700">
              <a:schemeClr val="accent6">
                <a:satMod val="175000"/>
                <a:alpha val="40000"/>
              </a:schemeClr>
            </a:glow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5576" y="1761546"/>
            <a:ext cx="2096430" cy="1913360"/>
          </a:xfrm>
          <a:prstGeom prst="rect">
            <a:avLst/>
          </a:prstGeom>
          <a:noFill/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32041" y="1216076"/>
            <a:ext cx="3528391" cy="2458829"/>
          </a:xfrm>
          <a:prstGeom prst="rect">
            <a:avLst/>
          </a:prstGeom>
          <a:noFill/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39241" y="3896785"/>
            <a:ext cx="1852613" cy="1676400"/>
          </a:xfrm>
          <a:prstGeom prst="rect">
            <a:avLst/>
          </a:prstGeom>
          <a:noFill/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3607" y="4705600"/>
            <a:ext cx="1999069" cy="1519293"/>
          </a:xfrm>
          <a:prstGeom prst="rect">
            <a:avLst/>
          </a:prstGeom>
          <a:noFill/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49071" y="4365104"/>
            <a:ext cx="2967146" cy="1799744"/>
          </a:xfrm>
          <a:prstGeom prst="rect">
            <a:avLst/>
          </a:prstGeom>
          <a:noFill/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952161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Устно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901162271"/>
              </p:ext>
            </p:extLst>
          </p:nvPr>
        </p:nvGraphicFramePr>
        <p:xfrm>
          <a:off x="1043608" y="1484784"/>
          <a:ext cx="7200800" cy="4732020"/>
        </p:xfrm>
        <a:graphic>
          <a:graphicData uri="http://schemas.openxmlformats.org/drawingml/2006/table">
            <a:tbl>
              <a:tblPr firstRow="1" firstCol="1" bandRow="1"/>
              <a:tblGrid>
                <a:gridCol w="3609958"/>
                <a:gridCol w="3590842"/>
              </a:tblGrid>
              <a:tr h="3571596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16*5</a:t>
                      </a:r>
                      <a:endParaRPr lang="ru-RU" sz="5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8</a:t>
                      </a:r>
                      <a:endParaRPr lang="ru-RU" sz="5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*19</a:t>
                      </a:r>
                      <a:endParaRPr lang="ru-RU" sz="5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+ 6</a:t>
                      </a:r>
                      <a:endParaRPr lang="ru-RU" sz="5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100 – 19</a:t>
                      </a:r>
                      <a:endParaRPr lang="ru-RU" sz="5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3</a:t>
                      </a:r>
                      <a:endParaRPr lang="ru-RU" sz="5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+ 23</a:t>
                      </a:r>
                      <a:endParaRPr lang="ru-RU" sz="5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* 4</a:t>
                      </a:r>
                      <a:endParaRPr lang="ru-RU" sz="5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290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?</a:t>
                      </a:r>
                      <a:endParaRPr lang="ru-RU" sz="5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?</a:t>
                      </a:r>
                      <a:endParaRPr lang="ru-RU" sz="5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948356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Найти соответствия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71515" y="1556792"/>
            <a:ext cx="5988222" cy="1234008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6717" y="2636912"/>
            <a:ext cx="1581894" cy="1423705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92080" y="3440926"/>
            <a:ext cx="2942612" cy="1500242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99449" y="4481679"/>
            <a:ext cx="3248564" cy="1624283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2744" y="1409340"/>
            <a:ext cx="1293409" cy="656147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48139" y="5553177"/>
            <a:ext cx="1315247" cy="667225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718035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Вычислить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60" y="1428444"/>
            <a:ext cx="5490717" cy="1872208"/>
          </a:xfrm>
          <a:prstGeom prst="rect">
            <a:avLst/>
          </a:prstGeom>
          <a:noFill/>
          <a:ln>
            <a:noFill/>
          </a:ln>
          <a:effectLst/>
          <a:scene3d>
            <a:camera prst="isometricOffAxis2Left"/>
            <a:lightRig rig="threePt" dir="t"/>
          </a:scene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56918" y="3789040"/>
            <a:ext cx="5207554" cy="2376264"/>
          </a:xfrm>
          <a:prstGeom prst="rect">
            <a:avLst/>
          </a:prstGeom>
          <a:noFill/>
          <a:ln>
            <a:noFill/>
          </a:ln>
          <a:effectLst/>
          <a:scene3d>
            <a:camera prst="isometricOffAxis1Right"/>
            <a:lightRig rig="threePt" dir="t"/>
          </a:scene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861817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218"/>
          </a:xfrm>
        </p:spPr>
        <p:txBody>
          <a:bodyPr>
            <a:normAutofit fontScale="90000"/>
          </a:bodyPr>
          <a:lstStyle/>
          <a:p>
            <a:r>
              <a:rPr lang="ru-RU" dirty="0"/>
              <a:t>Есть ли среди этих фигур прямоугольники? </a:t>
            </a:r>
            <a:r>
              <a:rPr lang="ru-RU" dirty="0" smtClean="0"/>
              <a:t>Назовите каждую из фигур.</a:t>
            </a:r>
            <a:endParaRPr lang="ru-RU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276872"/>
            <a:ext cx="5758410" cy="416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184456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311</TotalTime>
  <Words>345</Words>
  <Application>Microsoft Office PowerPoint</Application>
  <PresentationFormat>Экран (4:3)</PresentationFormat>
  <Paragraphs>97</Paragraphs>
  <Slides>22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Муниципальное бюджетное образовательное учреждение «Лопхаринская средняя общеобразовательная школа»  Урок математики в 5 классе в рамках ФГОС  Формулы площадей квадрата  и прямоугольника  Учебник «Математика, 5», авторы Н.Я.Виленкин и др. Издательство «Мнемозина»</vt:lpstr>
      <vt:lpstr>Цели</vt:lpstr>
      <vt:lpstr>Ход урока. Оргмомент. </vt:lpstr>
      <vt:lpstr>Актуализация знаний</vt:lpstr>
      <vt:lpstr>Подведение к изучению нового материала</vt:lpstr>
      <vt:lpstr>Устно</vt:lpstr>
      <vt:lpstr>Найти соответствия</vt:lpstr>
      <vt:lpstr>Вычислить</vt:lpstr>
      <vt:lpstr>Есть ли среди этих фигур прямоугольники? Назовите каждую из фигур.</vt:lpstr>
      <vt:lpstr>       Изучение темы</vt:lpstr>
      <vt:lpstr>Слайд 11</vt:lpstr>
      <vt:lpstr>Оцените  площадь такой фигуры</vt:lpstr>
      <vt:lpstr>Возьмём несколько фигур. Есть ли среди них равные? Как узнать? Докажите.</vt:lpstr>
      <vt:lpstr>             - А что будет, если мы разрежем фигуру на части?   - А площадь останется такой же или изменится? Сравните. Проверьте. Докажите.   - А возможно ли найти площади фигур, полученных из прямоугольника? Длину и ширину, зная площадь прямоугольника?  - Какие фигуры получатся, если провести диагональ? Что такое диагональ?  - Какие это треугольники?   - А равны ли они между собой?   - Докажите, что они равны, не применяя вычислений?  </vt:lpstr>
      <vt:lpstr>Что же тогда можно сказать про площадь прямоугольного треугольника?</vt:lpstr>
      <vt:lpstr>Подсказка</vt:lpstr>
      <vt:lpstr>Закрепление</vt:lpstr>
      <vt:lpstr>Творческое задание. Из данных фигур получите прямоугольники</vt:lpstr>
      <vt:lpstr>Решение с комментариями</vt:lpstr>
      <vt:lpstr>Запишите домашнее задание</vt:lpstr>
      <vt:lpstr>Самооценка. Рефлексия.  Подведение итогов урока</vt:lpstr>
      <vt:lpstr>Слайд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образовательное учреждение «Лопхаринская средняя общеобразовательная школа»  Урок по математике в 5 классе в рамках ФГОС   Формулы площади квадрата  и площади прямоугольника</dc:title>
  <dc:creator>Учитель</dc:creator>
  <cp:lastModifiedBy>Tata</cp:lastModifiedBy>
  <cp:revision>85</cp:revision>
  <dcterms:created xsi:type="dcterms:W3CDTF">2014-01-29T11:37:30Z</dcterms:created>
  <dcterms:modified xsi:type="dcterms:W3CDTF">2014-04-10T18:28:27Z</dcterms:modified>
</cp:coreProperties>
</file>