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81" r:id="rId7"/>
    <p:sldId id="275" r:id="rId8"/>
    <p:sldId id="262" r:id="rId9"/>
    <p:sldId id="288" r:id="rId10"/>
    <p:sldId id="274" r:id="rId11"/>
    <p:sldId id="289" r:id="rId12"/>
    <p:sldId id="276" r:id="rId13"/>
    <p:sldId id="280" r:id="rId14"/>
    <p:sldId id="279" r:id="rId15"/>
    <p:sldId id="278" r:id="rId16"/>
    <p:sldId id="291" r:id="rId17"/>
    <p:sldId id="290" r:id="rId18"/>
    <p:sldId id="292" r:id="rId19"/>
    <p:sldId id="294" r:id="rId20"/>
    <p:sldId id="273" r:id="rId21"/>
    <p:sldId id="271" r:id="rId22"/>
    <p:sldId id="270" r:id="rId23"/>
    <p:sldId id="269" r:id="rId24"/>
    <p:sldId id="295" r:id="rId25"/>
    <p:sldId id="296" r:id="rId26"/>
    <p:sldId id="297" r:id="rId27"/>
    <p:sldId id="298" r:id="rId28"/>
    <p:sldId id="268" r:id="rId29"/>
    <p:sldId id="267" r:id="rId30"/>
    <p:sldId id="266" r:id="rId31"/>
    <p:sldId id="265" r:id="rId32"/>
    <p:sldId id="299" r:id="rId33"/>
    <p:sldId id="277" r:id="rId34"/>
    <p:sldId id="304" r:id="rId35"/>
    <p:sldId id="302" r:id="rId36"/>
    <p:sldId id="301" r:id="rId37"/>
    <p:sldId id="260" r:id="rId38"/>
    <p:sldId id="303" r:id="rId39"/>
    <p:sldId id="264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awn_wallpapers_Merry_peas_018370_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19061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600200"/>
            <a:ext cx="6615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57B2-A602-4C2C-9772-D0E933ED46D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C0A1-B19E-436A-BB8B-EE6ACA20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>
              <a:lumMod val="50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Schwendener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ru.wikipedia.org/wiki/%D0%92%D0%BE%D0%B4%D0%BE%D1%80%D0%BE%D1%81%D0%BB%D0%B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0%D1%80%D0%B0%D0%BD%D0%B5%D1%86%D0%BA%D0%B8%D0%B9,_%D0%9E%D1%81%D0%B8%D0%BF_%D0%92%D0%B0%D1%81%D0%B8%D0%BB%D1%8C%D0%B5%D0%B2%D0%B8%D1%87" TargetMode="External"/><Relationship Id="rId5" Type="http://schemas.openxmlformats.org/officeDocument/2006/relationships/hyperlink" Target="http://ru.wikipedia.org/wiki/%D0%A4%D0%B0%D0%BC%D0%B8%D0%BD%D1%86%D1%8B%D0%BD,_%D0%90%D0%BD%D0%B4%D1%80%D0%B5%D0%B9_%D0%A1%D0%B5%D1%80%D0%B3%D0%B5%D0%B5%D0%B2%D0%B8%D1%87" TargetMode="External"/><Relationship Id="rId4" Type="http://schemas.openxmlformats.org/officeDocument/2006/relationships/hyperlink" Target="http://ru.wikipedia.org/wiki/1867_%D0%B3%D0%BE%D0%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big_foto1/l1.html" TargetMode="External"/><Relationship Id="rId3" Type="http://schemas.openxmlformats.org/officeDocument/2006/relationships/hyperlink" Target="http://fb.ru/article/73111/oleniy-moh---manna-nebesnaya" TargetMode="External"/><Relationship Id="rId7" Type="http://schemas.openxmlformats.org/officeDocument/2006/relationships/hyperlink" Target="http://kamfotos.ru/photo/rastitelnyj_mir_kamchatki/foto_4761/20-114" TargetMode="External"/><Relationship Id="rId2" Type="http://schemas.openxmlformats.org/officeDocument/2006/relationships/hyperlink" Target="http://biouroki.ru/material/plants/lishaini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mfotos.ru/photo/rastitelnyj_mir_kamchatki/foto_4761/20-0-114" TargetMode="External"/><Relationship Id="rId5" Type="http://schemas.openxmlformats.org/officeDocument/2006/relationships/hyperlink" Target="http://biologiyavklasse.ru/otdel-lishajniki.html" TargetMode="External"/><Relationship Id="rId10" Type="http://schemas.openxmlformats.org/officeDocument/2006/relationships/hyperlink" Target="http://www.innature.kz/allphoto.php?stype=photos&amp;stext=%C0%F1%FB+&amp;method=AND&amp;datelimit=0&amp;fields=2&amp;sort=datestamp&amp;order=0&amp;chars=50&amp;forum_id=0&amp;rowstart=250" TargetMode="External"/><Relationship Id="rId4" Type="http://schemas.openxmlformats.org/officeDocument/2006/relationships/hyperlink" Target="http://ru.wikipedia.org/wiki/%CB%E8%F8%E0%E9%ED%E8%EA%E8" TargetMode="External"/><Relationship Id="rId9" Type="http://schemas.openxmlformats.org/officeDocument/2006/relationships/hyperlink" Target="http://lode.piru.be/displayimage.php?album=lastup&amp;cat=0&amp;pos=54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Usne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ru.wikipedia.org/w/index.php?title=Rocella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commons.wikimedia.org/wiki/File:Barbe-de-Jupiter.JPG?uselang=ru" TargetMode="External"/><Relationship Id="rId9" Type="http://schemas.openxmlformats.org/officeDocument/2006/relationships/hyperlink" Target="http://ru.wikipedia.org/wiki/%D0%A2%D0%B5%D0%BE%D1%84%D1%80%D0%B0%D1%81%D1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F%D0%B8%D1%82%D1%82%D0%BE%D0%BD_%D0%B4%D0%B5_%D0%A2%D1%83%D1%80%D0%BD%D0%B5%D1%84%D0%BE%D1%80,_%D0%96%D0%BE%D0%B7%D0%B5%D1%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222" y="126876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C000"/>
                </a:solidFill>
              </a:rPr>
              <a:t>Урок-путешествие </a:t>
            </a:r>
            <a:br>
              <a:rPr lang="ru-RU" sz="6000" b="1" dirty="0">
                <a:solidFill>
                  <a:srgbClr val="FFC000"/>
                </a:solidFill>
              </a:rPr>
            </a:br>
            <a:r>
              <a:rPr lang="ru-RU" sz="6000" b="1" dirty="0">
                <a:solidFill>
                  <a:srgbClr val="FFC000"/>
                </a:solidFill>
              </a:rPr>
              <a:t>на тему: </a:t>
            </a:r>
            <a:endParaRPr lang="ru-RU" sz="6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«Отдел </a:t>
            </a:r>
            <a:r>
              <a:rPr lang="ru-RU" sz="7200" b="1" dirty="0">
                <a:solidFill>
                  <a:srgbClr val="FF0000"/>
                </a:solidFill>
              </a:rPr>
              <a:t>л</a:t>
            </a:r>
            <a:r>
              <a:rPr lang="ru-RU" sz="7200" b="1" dirty="0" smtClean="0">
                <a:solidFill>
                  <a:srgbClr val="FF0000"/>
                </a:solidFill>
              </a:rPr>
              <a:t>ишайники»</a:t>
            </a:r>
            <a:r>
              <a:rPr lang="ru-RU" sz="7200" dirty="0" smtClean="0">
                <a:solidFill>
                  <a:srgbClr val="FFC000"/>
                </a:solidFill>
              </a:rPr>
              <a:t> 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5591" y="44951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Провела и составила урок: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sz="2400" b="1" u="sng" dirty="0" err="1">
                <a:solidFill>
                  <a:schemeClr val="bg1"/>
                </a:solidFill>
              </a:rPr>
              <a:t>Маргарян</a:t>
            </a:r>
            <a:r>
              <a:rPr lang="ru-RU" sz="2400" b="1" u="sng" dirty="0">
                <a:solidFill>
                  <a:schemeClr val="bg1"/>
                </a:solidFill>
              </a:rPr>
              <a:t> Елена Федоровна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учитель биологии </a:t>
            </a:r>
            <a:r>
              <a:rPr lang="ru-RU" dirty="0" err="1">
                <a:solidFill>
                  <a:srgbClr val="FFFF00"/>
                </a:solidFill>
              </a:rPr>
              <a:t>Карабаглинской</a:t>
            </a:r>
            <a:r>
              <a:rPr lang="ru-RU" dirty="0">
                <a:solidFill>
                  <a:srgbClr val="FFFF00"/>
                </a:solidFill>
              </a:rPr>
              <a:t> СОШ,</a:t>
            </a:r>
          </a:p>
          <a:p>
            <a:r>
              <a:rPr lang="ru-RU" dirty="0" err="1">
                <a:solidFill>
                  <a:srgbClr val="FFFF00"/>
                </a:solidFill>
              </a:rPr>
              <a:t>Тарумовского</a:t>
            </a:r>
            <a:r>
              <a:rPr lang="ru-RU" dirty="0">
                <a:solidFill>
                  <a:srgbClr val="FFFF00"/>
                </a:solidFill>
              </a:rPr>
              <a:t> района Республики Дагестан.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       Адрес местожительства: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368886, с. </a:t>
            </a:r>
            <a:r>
              <a:rPr lang="ru-RU" dirty="0" err="1">
                <a:solidFill>
                  <a:srgbClr val="FFFF00"/>
                </a:solidFill>
              </a:rPr>
              <a:t>Карабаглы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Тарумовский</a:t>
            </a:r>
            <a:r>
              <a:rPr lang="ru-RU" dirty="0">
                <a:solidFill>
                  <a:srgbClr val="FFFF00"/>
                </a:solidFill>
              </a:rPr>
              <a:t> район </a:t>
            </a:r>
          </a:p>
          <a:p>
            <a:r>
              <a:rPr lang="ru-RU" dirty="0">
                <a:solidFill>
                  <a:srgbClr val="FFFF00"/>
                </a:solidFill>
              </a:rPr>
              <a:t>Республика Дагестан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http://upload.wikimedia.org/wikipedia/commons/thumb/a/ad/Schwendener.jpg/106px-Schwendener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2638856"/>
            <a:ext cx="3420380" cy="3886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800" b="1" dirty="0"/>
              <a:t>В </a:t>
            </a:r>
            <a:r>
              <a:rPr lang="ru-RU" sz="2800" b="1" dirty="0">
                <a:solidFill>
                  <a:srgbClr val="0070C0"/>
                </a:solidFill>
              </a:rPr>
              <a:t>1860-1868</a:t>
            </a:r>
            <a:r>
              <a:rPr lang="ru-RU" sz="2800" b="1" dirty="0"/>
              <a:t> гг. немецкий ботаник </a:t>
            </a:r>
            <a:r>
              <a:rPr lang="ru-RU" sz="2800" b="1" dirty="0">
                <a:solidFill>
                  <a:srgbClr val="0070C0"/>
                </a:solidFill>
              </a:rPr>
              <a:t>С. </a:t>
            </a:r>
            <a:r>
              <a:rPr lang="ru-RU" sz="2800" b="1" dirty="0" err="1">
                <a:solidFill>
                  <a:srgbClr val="0070C0"/>
                </a:solidFill>
              </a:rPr>
              <a:t>Шведенер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/>
              <a:t>в серии работ описал биологию лишайников как “двойных организмов” (тесное сожительство грибов и водорослей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762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жаник\Documents\Элективные курсы\npid_9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318" y="2494485"/>
            <a:ext cx="3096344" cy="40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жаник\Documents\Элективные курсы\Famintsy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993" y="2541742"/>
            <a:ext cx="3013204" cy="40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62068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2400" b="1" dirty="0" smtClean="0"/>
              <a:t>В </a:t>
            </a:r>
            <a:r>
              <a:rPr lang="ru-RU" sz="2400" b="1" dirty="0" smtClean="0">
                <a:hlinkClick r:id="rId4" tooltip="1867 год"/>
              </a:rPr>
              <a:t>1867 </a:t>
            </a:r>
            <a:r>
              <a:rPr lang="ru-RU" sz="2400" b="1" dirty="0">
                <a:hlinkClick r:id="rId4" tooltip="1867 год"/>
              </a:rPr>
              <a:t>году</a:t>
            </a:r>
            <a:r>
              <a:rPr lang="ru-RU" sz="2400" b="1" dirty="0"/>
              <a:t> русские ботаники </a:t>
            </a:r>
            <a:r>
              <a:rPr lang="ru-RU" sz="2400" b="1" dirty="0" smtClean="0">
                <a:solidFill>
                  <a:srgbClr val="0070C0"/>
                </a:solidFill>
              </a:rPr>
              <a:t>1.</a:t>
            </a:r>
            <a:r>
              <a:rPr lang="ru-RU" sz="2400" b="1" dirty="0" smtClean="0">
                <a:hlinkClick r:id="rId5" tooltip="Фаминцын, Андрей Сергеевич"/>
              </a:rPr>
              <a:t>Андрей </a:t>
            </a:r>
            <a:r>
              <a:rPr lang="ru-RU" sz="2400" b="1" dirty="0">
                <a:hlinkClick r:id="rId5" tooltip="Фаминцын, Андрей Сергеевич"/>
              </a:rPr>
              <a:t>Сергеевич Фаминцын</a:t>
            </a:r>
            <a:r>
              <a:rPr lang="ru-RU" sz="2400" b="1" dirty="0"/>
              <a:t> и </a:t>
            </a:r>
            <a:r>
              <a:rPr lang="ru-RU" sz="2400" b="1" dirty="0" smtClean="0">
                <a:solidFill>
                  <a:srgbClr val="0070C0"/>
                </a:solidFill>
              </a:rPr>
              <a:t>2.</a:t>
            </a:r>
            <a:r>
              <a:rPr lang="ru-RU" sz="2400" b="1" dirty="0" smtClean="0">
                <a:hlinkClick r:id="rId6" tooltip="Баранецкий, Осип Васильевич"/>
              </a:rPr>
              <a:t>Осип </a:t>
            </a:r>
            <a:r>
              <a:rPr lang="ru-RU" sz="2400" b="1" dirty="0">
                <a:hlinkClick r:id="rId6" tooltip="Баранецкий, Осип Васильевич"/>
              </a:rPr>
              <a:t>Васильевич </a:t>
            </a:r>
            <a:r>
              <a:rPr lang="ru-RU" sz="2400" b="1" dirty="0" err="1">
                <a:hlinkClick r:id="rId6" tooltip="Баранецкий, Осип Васильевич"/>
              </a:rPr>
              <a:t>Баранецкий</a:t>
            </a:r>
            <a:r>
              <a:rPr lang="ru-RU" sz="2400" b="1" dirty="0"/>
              <a:t> обнаружили, что зелёные клетки в лишайнике </a:t>
            </a:r>
            <a:r>
              <a:rPr lang="ru-RU" sz="2400" b="1" dirty="0" smtClean="0"/>
              <a:t>— одноклеточные</a:t>
            </a:r>
            <a:r>
              <a:rPr lang="ru-RU" sz="2400" b="1" dirty="0"/>
              <a:t> </a:t>
            </a:r>
            <a:r>
              <a:rPr lang="ru-RU" sz="2400" b="1" dirty="0">
                <a:hlinkClick r:id="rId7" tooltip="Водоросли"/>
              </a:rPr>
              <a:t>водоросли</a:t>
            </a:r>
            <a:r>
              <a:rPr lang="ru-RU" sz="2400" b="1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4992" y="2494485"/>
            <a:ext cx="43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1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535262"/>
            <a:ext cx="468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1230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7 из 618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611752"/>
            <a:ext cx="3965242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артинка 24 из 618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511" y="669697"/>
            <a:ext cx="4032448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329169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Русское название 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лишайники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получили за визуальное сходство с проявлениями некоторых кожных заболеваний, получивших общее название «лишаи».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277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жаник\Documents\Элективные курсы\filesM8lP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станция: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«ГЕОГРАФИЧЕСКАЯ»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жаник\Documents\Элективные курсы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жаник\Documents\Элективные курсы\00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600" y="3882557"/>
            <a:ext cx="3126560" cy="29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жаник\Documents\Элективные курсы\0018-039-Lishaj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"/>
            <a:ext cx="3131840" cy="46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жаник\Documents\Элективные курсы\68b571863240bb26887a53d02f0459f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1" y="2675537"/>
            <a:ext cx="3361556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жаник\Documents\Элективные курсы\1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91697"/>
            <a:ext cx="3419872" cy="22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Джаник\Documents\Элективные курсы\99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1" y="-11719"/>
            <a:ext cx="360502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Джаник\Documents\Элективные курсы\Ccarneolalg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497" y="27324"/>
            <a:ext cx="2677856" cy="40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Джаник\Documents\Элективные курсы\1374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416" y="-19550"/>
            <a:ext cx="2017840" cy="20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Джаник\Documents\Элективные курсы\IMG_5077_view_441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4013"/>
            <a:ext cx="2970352" cy="19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жаник\Documents\Элективные курсы\0002-005-Lishajniki-i-mkhi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193" y="2616748"/>
            <a:ext cx="2053432" cy="19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а 36 из 618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56" y="1445175"/>
            <a:ext cx="1881900" cy="18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2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жаник\Documents\Элективные курсы\Umbilicaria-mammul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55" y="188329"/>
            <a:ext cx="4861007" cy="32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645024"/>
            <a:ext cx="6784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2800" b="1" dirty="0"/>
              <a:t>А</a:t>
            </a:r>
            <a:r>
              <a:rPr lang="ru-RU" sz="2800" b="1" dirty="0" smtClean="0"/>
              <a:t>льпийский </a:t>
            </a:r>
            <a:r>
              <a:rPr lang="ru-RU" sz="2800" b="1" dirty="0"/>
              <a:t>лишайник </a:t>
            </a:r>
            <a:r>
              <a:rPr lang="ru-RU" sz="2800" b="1" dirty="0" err="1" smtClean="0">
                <a:solidFill>
                  <a:srgbClr val="0070C0"/>
                </a:solidFill>
              </a:rPr>
              <a:t>умбиликария</a:t>
            </a:r>
            <a:r>
              <a:rPr lang="ru-RU" sz="2800" b="1" dirty="0" smtClean="0">
                <a:solidFill>
                  <a:srgbClr val="0070C0"/>
                </a:solidFill>
              </a:rPr>
              <a:t>(1)</a:t>
            </a:r>
            <a:r>
              <a:rPr lang="ru-RU" sz="2800" b="1" dirty="0" smtClean="0"/>
              <a:t> </a:t>
            </a:r>
            <a:r>
              <a:rPr lang="ru-RU" sz="2800" b="1" dirty="0"/>
              <a:t>за 200 лет вырастает всего на 1 </a:t>
            </a:r>
            <a:r>
              <a:rPr lang="ru-RU" sz="2800" b="1" i="1" dirty="0"/>
              <a:t>мм</a:t>
            </a:r>
            <a:r>
              <a:rPr lang="ru-RU" sz="2800" b="1" dirty="0"/>
              <a:t>. Живут они очень долго. В Арктике были найдены экземпляры </a:t>
            </a:r>
            <a:r>
              <a:rPr lang="ru-RU" sz="2800" b="1" dirty="0">
                <a:solidFill>
                  <a:srgbClr val="0070C0"/>
                </a:solidFill>
              </a:rPr>
              <a:t>РИЗОКАРПОНА </a:t>
            </a:r>
            <a:r>
              <a:rPr lang="ru-RU" sz="2800" b="1" dirty="0" smtClean="0">
                <a:solidFill>
                  <a:srgbClr val="0070C0"/>
                </a:solidFill>
              </a:rPr>
              <a:t>ГЕОГРАФИЧЕСКОГО(2)</a:t>
            </a:r>
            <a:r>
              <a:rPr lang="ru-RU" sz="2800" b="1" dirty="0" smtClean="0"/>
              <a:t>, </a:t>
            </a:r>
            <a:r>
              <a:rPr lang="ru-RU" sz="2800" b="1" dirty="0"/>
              <a:t>возраст которых – 4,5 тыс. лет. </a:t>
            </a:r>
          </a:p>
        </p:txBody>
      </p:sp>
      <p:pic>
        <p:nvPicPr>
          <p:cNvPr id="1027" name="Picture 3" descr="C:\Users\Джаник\Documents\Элективные курсы\lichen09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521" y="223757"/>
            <a:ext cx="3205243" cy="320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852" y="188640"/>
            <a:ext cx="115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(</a:t>
            </a:r>
            <a:r>
              <a:rPr lang="ru-RU" sz="4800" b="1" dirty="0" smtClean="0">
                <a:solidFill>
                  <a:srgbClr val="C00000"/>
                </a:solidFill>
              </a:rPr>
              <a:t>1)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88329"/>
            <a:ext cx="881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(2)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0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455" y="144774"/>
            <a:ext cx="60715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К. А. Тимирязев в своей знаменитой книге “Жизнь растений” писал: “Выступит ли из волн океана водный утёс, оторвется ли обломок скалы, обнаружив свежий,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невыветренный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излом, выломается ли валун, века пролежавший под землёй, везде на голой бесплодной поверхности первым появляется лишайник, разлагая горную породу, превращая её в плодоносную почву. Он забирается далее всех растений на север, выше всех в горы, ему нипочём зимняя стужа, летний зной; медленно, но упорно завоёвывает он каждую пядь земли, и только по его следам, по проторённому пути появляются более сложные формы жизни”.</a:t>
            </a:r>
          </a:p>
        </p:txBody>
      </p:sp>
      <p:pic>
        <p:nvPicPr>
          <p:cNvPr id="3" name="Рисунок 2" descr="Описание: http://festival.1september.ru/articles/501443/img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79"/>
            <a:ext cx="3901453" cy="262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tonb.ru/upload/iblock/aa2/aa21ccf6b71b62fba32bd9d164df71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295" y="56178"/>
            <a:ext cx="29527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.zoneland.ru/images00/e26b4ebf31f1c09c29b385be53009893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" y="3206400"/>
            <a:ext cx="2921579" cy="36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11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жаник\Documents\Элективные курсы\filesM8lP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39279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станция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«ИССЛЕДОВАТЕЛЬСКАЯ»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91479"/>
            <a:ext cx="716428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Лишайники —симбиотические ассоциации грибов и микроскопических зелёных водорослей 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цианобактерий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4013">
              <a:lnSpc>
                <a:spcPct val="80000"/>
              </a:lnSpc>
            </a:pP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Микобионт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образует слоевище, внутри которого располагаются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фотобионта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4013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насчитывает около 400 родов и от 17000 до 26000 видов.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527" y="3241490"/>
            <a:ext cx="4857961" cy="330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www.dr-ralf-wagner.de/Bilder/Cetraria_nivalis-QS-630x-ob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3" y="3324111"/>
            <a:ext cx="4106526" cy="31398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3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0"/>
            <a:ext cx="6984776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rgbClr val="C00000"/>
                </a:solidFill>
              </a:rPr>
              <a:t>Цели:</a:t>
            </a:r>
            <a:endParaRPr lang="ru-RU" sz="3400" dirty="0">
              <a:solidFill>
                <a:srgbClr val="C00000"/>
              </a:solidFill>
            </a:endParaRPr>
          </a:p>
          <a:p>
            <a:pPr lvl="0"/>
            <a:r>
              <a:rPr lang="ru-RU" sz="3400" dirty="0"/>
              <a:t>познакомить учащихся с особенностями строения и жизнедеятельности лишайников как симбиотических организмов;</a:t>
            </a:r>
          </a:p>
          <a:p>
            <a:pPr lvl="0"/>
            <a:r>
              <a:rPr lang="ru-RU" sz="3400" dirty="0"/>
              <a:t>показать приспособленность лишайников к разнообразным условиям обитания, их роль в природе и жизни человека</a:t>
            </a:r>
            <a:r>
              <a:rPr lang="ru-RU" sz="3400" dirty="0" smtClean="0"/>
              <a:t>.</a:t>
            </a:r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marL="0" indent="0">
              <a:buNone/>
            </a:pPr>
            <a:r>
              <a:rPr lang="ru-RU" sz="3400" b="1" dirty="0">
                <a:solidFill>
                  <a:srgbClr val="C00000"/>
                </a:solidFill>
              </a:rPr>
              <a:t>Оборудование:</a:t>
            </a:r>
            <a:endParaRPr lang="ru-RU" sz="3400" dirty="0">
              <a:solidFill>
                <a:srgbClr val="C00000"/>
              </a:solidFill>
            </a:endParaRPr>
          </a:p>
          <a:p>
            <a:pPr lvl="0"/>
            <a:r>
              <a:rPr lang="ru-RU" sz="3400" dirty="0"/>
              <a:t>таблицы,</a:t>
            </a:r>
          </a:p>
          <a:p>
            <a:pPr lvl="0"/>
            <a:r>
              <a:rPr lang="ru-RU" sz="3400" dirty="0"/>
              <a:t>гербарный материал,</a:t>
            </a:r>
          </a:p>
          <a:p>
            <a:pPr lvl="0"/>
            <a:r>
              <a:rPr lang="ru-RU" sz="3400" dirty="0"/>
              <a:t>портреты учёных,</a:t>
            </a:r>
          </a:p>
          <a:p>
            <a:pPr lvl="0"/>
            <a:r>
              <a:rPr lang="ru-RU" sz="3400" dirty="0"/>
              <a:t>рисунки лишайников,</a:t>
            </a:r>
          </a:p>
          <a:p>
            <a:pPr lvl="0"/>
            <a:r>
              <a:rPr lang="ru-RU" sz="3400" dirty="0"/>
              <a:t>книга К. А. Тимирязева “Жизнь растений”,</a:t>
            </a:r>
          </a:p>
          <a:p>
            <a:pPr lvl="0"/>
            <a:r>
              <a:rPr lang="ru-RU" sz="3400" dirty="0"/>
              <a:t>географическая карта.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0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дел лишайн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22" y="1"/>
            <a:ext cx="6202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0" y="1556792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соединения с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гифами гриба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25074" y="3140968"/>
            <a:ext cx="2234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Верхний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корковый слой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Слой водорослей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Сердцевина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Нижний корковый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слой с ризоидами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04349" y="3406918"/>
            <a:ext cx="720725" cy="503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177097"/>
            <a:ext cx="3168352" cy="138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436096" y="79464"/>
            <a:ext cx="367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Форма </a:t>
            </a:r>
            <a:r>
              <a:rPr lang="ru-RU" sz="2400" b="1" dirty="0" smtClean="0">
                <a:solidFill>
                  <a:srgbClr val="C00000"/>
                </a:solidFill>
              </a:rPr>
              <a:t> соединения водоросли с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гифами </a:t>
            </a:r>
            <a:r>
              <a:rPr lang="ru-RU" sz="2400" b="1" dirty="0">
                <a:solidFill>
                  <a:srgbClr val="C00000"/>
                </a:solidFill>
              </a:rPr>
              <a:t>гриба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68146" y="4062556"/>
            <a:ext cx="720725" cy="503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55074" y="4725144"/>
            <a:ext cx="720725" cy="503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007589" y="5733256"/>
            <a:ext cx="720725" cy="503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7655" y="260648"/>
            <a:ext cx="7168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внешнему строению лишайники разделяются на три группы: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7485" y="1700808"/>
            <a:ext cx="694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Накипные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слоевища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плотно прилегают к субстрату в виде зернистого либо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пылистого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налета или в виде чешуек и корочек разной формы</a:t>
            </a:r>
          </a:p>
        </p:txBody>
      </p:sp>
      <p:pic>
        <p:nvPicPr>
          <p:cNvPr id="1027" name="Picture 3" descr="C:\Users\Джаник\Documents\Элективные курсы\Lisaj-sa-Stare-planin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654" y="3789039"/>
            <a:ext cx="3348371" cy="26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жаник\Documents\Элективные курсы\lichen-yellow-flow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91" y="3689305"/>
            <a:ext cx="3589364" cy="26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308" y="404664"/>
            <a:ext cx="6848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Листоватые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слоевища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лишайников имеют вид более или менее расчлененных пластинок (лопастей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жаник\Documents\Элективные курсы\Lichen_Tattered R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58" y="3848813"/>
            <a:ext cx="36354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жаник\Documents\Элективные курсы\2005_5_li_1_1_bi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48814"/>
            <a:ext cx="3402847" cy="26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nts-about.ru/wp-content/uploads/2011/01/xanthoria-v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1789659"/>
            <a:ext cx="4320480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60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9936" y="586788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Кустистые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лишайники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которые имеют кустистое слоевище, состоящее из прямостоячих в разной степени разветвленных столбиков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подециев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 descr="C:\Users\Джаник\Documents\Элективные курсы\z molsa blan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0891"/>
            <a:ext cx="4740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а 13 из 17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06717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1635504"/>
            <a:ext cx="55781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Напочвенные (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эпигейные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лишайники </a:t>
            </a:r>
          </a:p>
        </p:txBody>
      </p:sp>
      <p:pic>
        <p:nvPicPr>
          <p:cNvPr id="7" name="Picture 4" descr="http://www.hayah.cc/forum/imgcache/1910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0468" y="2446820"/>
            <a:ext cx="23907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амчатка фото. Кладония олень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1512" y="2920729"/>
            <a:ext cx="4019997" cy="301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51720" y="328322"/>
            <a:ext cx="709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месту обитания лишайники подразделяются на следующие виды: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6029292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цетрария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6014232"/>
            <a:ext cx="1486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rgbClr val="00B050"/>
                </a:solidFill>
              </a:rPr>
              <a:t>кладония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604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764704"/>
            <a:ext cx="527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Эпифитные лишайники </a:t>
            </a:r>
          </a:p>
        </p:txBody>
      </p:sp>
      <p:pic>
        <p:nvPicPr>
          <p:cNvPr id="5" name="Picture 4" descr="http://plushealth.ru/sites/default/files/u81/2011/07/Parmel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8258"/>
            <a:ext cx="41862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819534"/>
            <a:ext cx="31321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6025234"/>
            <a:ext cx="283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ПАРМЕЛИЯ БОРОЗДЧАТАЯ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9886" y="6021288"/>
            <a:ext cx="235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УСНЕЯ ДЛИННЕЙШАЯ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121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880468"/>
            <a:ext cx="5048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Эпилитные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лишайники </a:t>
            </a:r>
          </a:p>
        </p:txBody>
      </p:sp>
      <p:pic>
        <p:nvPicPr>
          <p:cNvPr id="5" name="Picture 4" descr="http://www.ecosystema.ru/08nature/world/71galt/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20888"/>
            <a:ext cx="4445327" cy="33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fotoregion.ru/data/media/4/-0508-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3634" y="1869492"/>
            <a:ext cx="29148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161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anford.edu/~siegelr/australia/tasmania2012/IMG_7484%20water%20rocks%20lich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2" y="2060848"/>
            <a:ext cx="69119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836712"/>
            <a:ext cx="4300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Водные лишайники </a:t>
            </a:r>
          </a:p>
        </p:txBody>
      </p:sp>
    </p:spTree>
    <p:extLst>
      <p:ext uri="{BB962C8B-B14F-4D97-AF65-F5344CB8AC3E}">
        <p14:creationId xmlns:p14="http://schemas.microsoft.com/office/powerpoint/2010/main" xmlns="" val="155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Размножение лишайников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55576" y="1725439"/>
            <a:ext cx="3527425" cy="28082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Вегетативное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кусочками слоевища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50366" y="1541228"/>
            <a:ext cx="3384550" cy="30241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Спорами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Половым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бесполым путем</a:t>
            </a:r>
          </a:p>
        </p:txBody>
      </p:sp>
      <p:pic>
        <p:nvPicPr>
          <p:cNvPr id="9" name="Picture 6" descr="http://www.anbg.gov.au/images/photo_cd/LICHENS_2/Image-09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4349551"/>
            <a:ext cx="2779945" cy="18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supersadovod.ru/wp-content/uploads/2013/05/Kokkokarpiya-krasnodrevesna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293096"/>
            <a:ext cx="2835017" cy="19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2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http://festival.1september.ru/articles/501443/img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92058" y="5301208"/>
            <a:ext cx="6528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 давлением разросшихся клеток тело лишайника разрывается, группы клеток разносятся ветром и дождевыми потоками.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040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7056784" cy="453650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ЭПИГРАФ:</a:t>
            </a:r>
          </a:p>
          <a:p>
            <a:pPr marL="0" indent="0" algn="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ЧЕМ </a:t>
            </a:r>
            <a:r>
              <a:rPr lang="ru-RU" sz="2800" b="1" i="1" dirty="0">
                <a:solidFill>
                  <a:srgbClr val="FF0000"/>
                </a:solidFill>
              </a:rPr>
              <a:t>БОЛЬШЕ МЫ ПОЗНАЁМ </a:t>
            </a:r>
            <a:r>
              <a:rPr lang="ru-RU" sz="2800" b="1" i="1" dirty="0" smtClean="0">
                <a:solidFill>
                  <a:srgbClr val="FF0000"/>
                </a:solidFill>
              </a:rPr>
              <a:t>ЗАКОНЫ ПРИРОДЫ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smtClean="0">
                <a:solidFill>
                  <a:srgbClr val="FF0000"/>
                </a:solidFill>
              </a:rPr>
              <a:t>ТЕМ </a:t>
            </a:r>
            <a:r>
              <a:rPr lang="ru-RU" sz="2800" b="1" i="1" dirty="0">
                <a:solidFill>
                  <a:srgbClr val="FF0000"/>
                </a:solidFill>
              </a:rPr>
              <a:t>ВСЁ БОЛЕЕ НЕВЕРОЯТНЫМИ СТАНОВЯТСЯ ДЛЯ НАС ЧУДЕСА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r">
              <a:buNone/>
            </a:pPr>
            <a:endParaRPr lang="ru-RU" sz="1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 ЧАРЛЗ     </a:t>
            </a:r>
            <a:r>
              <a:rPr lang="ru-RU" sz="2800" b="1" i="1" dirty="0">
                <a:solidFill>
                  <a:srgbClr val="FF0000"/>
                </a:solidFill>
              </a:rPr>
              <a:t>ДАРВИН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1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жаник\Documents\Элективные курсы\filesM8lP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34456"/>
            <a:ext cx="86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станция: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«ПРОМЫШЛЕННАЯ»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116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Значение лишайников: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</a:t>
            </a:r>
            <a:r>
              <a:rPr lang="ru-RU" dirty="0" smtClean="0"/>
              <a:t>ишайники принимают участие в почвообразовании;</a:t>
            </a:r>
          </a:p>
          <a:p>
            <a:r>
              <a:rPr lang="ru-RU" dirty="0"/>
              <a:t>употребляются в пищу </a:t>
            </a:r>
            <a:r>
              <a:rPr lang="ru-RU" dirty="0" smtClean="0"/>
              <a:t>животными; </a:t>
            </a:r>
          </a:p>
          <a:p>
            <a:r>
              <a:rPr lang="ru-RU" dirty="0" smtClean="0"/>
              <a:t>используются </a:t>
            </a:r>
            <a:r>
              <a:rPr lang="ru-RU" dirty="0"/>
              <a:t>в парфюмерии или химической </a:t>
            </a:r>
            <a:r>
              <a:rPr lang="ru-RU" dirty="0" smtClean="0"/>
              <a:t>промышленности; </a:t>
            </a:r>
          </a:p>
          <a:p>
            <a:r>
              <a:rPr lang="ru-RU" dirty="0"/>
              <a:t>н</a:t>
            </a:r>
            <a:r>
              <a:rPr lang="ru-RU" dirty="0" smtClean="0"/>
              <a:t>екоторые </a:t>
            </a:r>
            <a:r>
              <a:rPr lang="ru-RU" dirty="0"/>
              <a:t>лишайники являются </a:t>
            </a:r>
            <a:r>
              <a:rPr lang="ru-RU" dirty="0" smtClean="0"/>
              <a:t>сырьём </a:t>
            </a:r>
            <a:r>
              <a:rPr lang="ru-RU" dirty="0"/>
              <a:t>для изготовления </a:t>
            </a:r>
            <a:r>
              <a:rPr lang="ru-RU" dirty="0" smtClean="0"/>
              <a:t>краски </a:t>
            </a:r>
            <a:r>
              <a:rPr lang="ru-RU" dirty="0"/>
              <a:t>и лакмуса.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55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4 из 6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817472" cy="30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http://festival.1september.ru/articles/501443/img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17"/>
            <a:ext cx="5760639" cy="501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Картинка 5 из 569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063331"/>
            <a:ext cx="2307742" cy="17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0052" y="6293045"/>
            <a:ext cx="40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>
                <a:solidFill>
                  <a:srgbClr val="FF0000"/>
                </a:solidFill>
              </a:rPr>
              <a:t>Олень зимой ищет ягель</a:t>
            </a:r>
          </a:p>
        </p:txBody>
      </p:sp>
      <p:pic>
        <p:nvPicPr>
          <p:cNvPr id="7" name="Рисунок 6" descr="Описание: img11.jpg (38272 bytes)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961" y="1258845"/>
            <a:ext cx="2627768" cy="224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62442"/>
            <a:ext cx="342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Шампунь с древесным лишайником от перхоти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51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067128" cy="13010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«Манна небесная»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жаник\Documents\Элективные курсы\089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2124"/>
            <a:ext cx="9094392" cy="45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124654"/>
            <a:ext cx="689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Аспицилия</a:t>
            </a:r>
            <a:r>
              <a:rPr lang="ru-RU" sz="2800" b="1" dirty="0" smtClean="0">
                <a:solidFill>
                  <a:srgbClr val="0070C0"/>
                </a:solidFill>
              </a:rPr>
              <a:t> съедобная</a:t>
            </a:r>
            <a:r>
              <a:rPr lang="ru-RU" sz="2800" b="1" dirty="0">
                <a:solidFill>
                  <a:srgbClr val="0070C0"/>
                </a:solidFill>
              </a:rPr>
              <a:t> (</a:t>
            </a:r>
            <a:r>
              <a:rPr lang="en-US" sz="2800" b="1" dirty="0" err="1">
                <a:solidFill>
                  <a:srgbClr val="0070C0"/>
                </a:solidFill>
              </a:rPr>
              <a:t>Aspicilia</a:t>
            </a:r>
            <a:r>
              <a:rPr lang="en-US" sz="2800" b="1" dirty="0">
                <a:solidFill>
                  <a:srgbClr val="0070C0"/>
                </a:solidFill>
              </a:rPr>
              <a:t> </a:t>
            </a:r>
            <a:r>
              <a:rPr lang="en-US" sz="2800" b="1" dirty="0" err="1">
                <a:solidFill>
                  <a:srgbClr val="0070C0"/>
                </a:solidFill>
              </a:rPr>
              <a:t>esculenta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9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жаник\Documents\Элективные курсы\filesM8lP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772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станция: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«ЭКОЛОГИЧЕСКАЯ»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988503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" y="260648"/>
            <a:ext cx="374441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6986"/>
            <a:ext cx="2808312" cy="41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139952" y="132441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Кладония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а – в нормальном состоянии, б – в угнетенном состоянии. Дальнейшее загрязнение атмосферы приводит к тому, что лопасти лишайников окрашиваются в беловатый, коричневый или фиолетовый цвет, их талломы сморщиваются и растение погибает.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29309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Цетрария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а – в нормальном состоянии, б – в угнетенном состоянии. Беловатые слоевища лишайников в местах постоянных выбросов оксидов железа приобретают характерную бурую окраску.</a:t>
            </a:r>
          </a:p>
        </p:txBody>
      </p:sp>
    </p:spTree>
    <p:extLst>
      <p:ext uri="{BB962C8B-B14F-4D97-AF65-F5344CB8AC3E}">
        <p14:creationId xmlns:p14="http://schemas.microsoft.com/office/powerpoint/2010/main" xmlns="" val="412920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24336" cy="385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87672"/>
            <a:ext cx="1925960" cy="317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3668"/>
            <a:ext cx="2088232" cy="27375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52217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Пельтигера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– в нормальном состоянии, б – в угнетенном состоянии. Обычно по мере приближения к источнику загрязнения слоевища становятся толстыми и компактными.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9224" y="555292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Уснея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– в нормальном состоянии, б – в угнетенном состоянии. Вблизи от источников загрязнения средняя длина «бородатых» лишайников обычно существенно уменьшается.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1545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1610" y="188640"/>
            <a:ext cx="6912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Найдите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смысловые пары.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Подберите словам,  обозначенных цифрами, соответствующие термины, обозначенных буквами.</a:t>
            </a: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Лишайники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Питание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Слоевище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Форма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таллома</a:t>
            </a: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Лакмус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Лишайниковые кислоты</a:t>
            </a:r>
          </a:p>
          <a:p>
            <a:pPr lvl="2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 тело лишайника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Б. органические соединения, характерная особенность лишайника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В. организмы, состоящие из грибов и водорослей.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гифы грибов поглощают воду  и растворенные в ней минеральные вещества, а водоросль, в которой имеется хлорофилл, образует благодаря фотосинтезу органические вещества.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особое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вещество для химической промышленности.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Е. накипные ( корковые), листовые (листовидные), кустистые.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7056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Допишите предложения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Лишайники – это ___________________ организмы. Они состоят из гриба и ___________________. Зеленая ____________ образует _____________ вещества, используемые _______________, который снабжает________________ водой и растворенными в ней _____________ солями.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Лишайники размножаются в основном _____________________ - частями 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4022845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615130" cy="1143000"/>
          </a:xfrm>
        </p:spPr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670" y="1196752"/>
            <a:ext cx="682081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Учебник стр.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28 -34,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ответить на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в конце параграфа;</a:t>
            </a:r>
          </a:p>
          <a:p>
            <a:pPr marL="0" indent="0">
              <a:buNone/>
              <a:defRPr/>
            </a:pP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Творческое задание: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лишайники;</a:t>
            </a:r>
          </a:p>
          <a:p>
            <a:pPr marL="0" indent="0">
              <a:buNone/>
              <a:defRPr/>
            </a:pP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Разгадав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головоломку, вы прочитаете, что говорил К. Линней о ягеле и исландском мохе. Почему он так считал?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дии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евсе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тсяб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ижде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йла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план                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икез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лаго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ояни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8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04664"/>
            <a:ext cx="6768752" cy="52894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i="1" dirty="0">
                <a:solidFill>
                  <a:srgbClr val="C00000"/>
                </a:solidFill>
              </a:rPr>
              <a:t>В МИРЕ </a:t>
            </a:r>
            <a:r>
              <a:rPr lang="ru-RU" sz="9600" i="1" dirty="0" smtClean="0">
                <a:solidFill>
                  <a:srgbClr val="C00000"/>
                </a:solidFill>
              </a:rPr>
              <a:t>ЛИШАЙНИКОВ</a:t>
            </a:r>
          </a:p>
          <a:p>
            <a:pPr marL="0" indent="0" algn="ctr">
              <a:buNone/>
            </a:pPr>
            <a:endParaRPr lang="ru-RU" sz="9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Мимо малого мира проходишь ты как посторонний.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Сев на камень, вглядись в удивительный микрорельеф.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На лесном валуне - между мхами - причуды кладонии.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Эти формы познай, их фантастику запечатлев.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Будто явлен в модели нам образ другой биосферы!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Вот лишайник - как рюмочка, рядом-как гранистый лед.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А наросты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цетрарий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похожи на дебри Венеры,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Через эту чащобу торопится жук-вездеход.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Без лишайников Север всю прелесть бы сразу утратил,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Потому изучаю палитру задобренных скал.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9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Линник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Интернет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340768"/>
            <a:ext cx="7072330" cy="492514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hlinkClick r:id="rId2"/>
              </a:rPr>
              <a:t>1. Активные ссылки на страницы материалов в интернете:</a:t>
            </a:r>
          </a:p>
          <a:p>
            <a:pPr>
              <a:buNone/>
              <a:defRPr/>
            </a:pPr>
            <a:r>
              <a:rPr lang="ru-RU" sz="7200" u="sng" dirty="0">
                <a:hlinkClick r:id="rId2"/>
              </a:rPr>
              <a:t>Статья по теме «Лишайники»</a:t>
            </a:r>
          </a:p>
          <a:p>
            <a:pPr>
              <a:buNone/>
              <a:defRPr/>
            </a:pPr>
            <a:r>
              <a:rPr lang="en-US" sz="7200" dirty="0">
                <a:solidFill>
                  <a:schemeClr val="bg1"/>
                </a:solidFill>
                <a:hlinkClick r:id="rId2"/>
              </a:rPr>
              <a:t>http://biouroki.ru/material/plants/lishainiki.html</a:t>
            </a:r>
            <a:endParaRPr lang="ru-RU" sz="72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ru-RU" sz="7200" dirty="0">
                <a:solidFill>
                  <a:schemeClr val="bg1"/>
                </a:solidFill>
                <a:hlinkClick r:id="rId3"/>
              </a:rPr>
              <a:t>Статья по теме «Манна небесная»</a:t>
            </a:r>
          </a:p>
          <a:p>
            <a:pPr>
              <a:buNone/>
              <a:defRPr/>
            </a:pPr>
            <a:r>
              <a:rPr lang="ru-RU" sz="7200" dirty="0">
                <a:solidFill>
                  <a:schemeClr val="bg1"/>
                </a:solidFill>
                <a:hlinkClick r:id="rId3"/>
              </a:rPr>
              <a:t>http://fb.ru/article/73111/oleniy-moh---manna-nebesnaya</a:t>
            </a:r>
            <a:endParaRPr lang="ru-RU" sz="72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US" sz="7200" dirty="0">
                <a:hlinkClick r:id="rId4"/>
              </a:rPr>
              <a:t>http://ru.wikipedia.org/wiki/%CB%E8%F8%E0%E9%ED%E8%EA%E8</a:t>
            </a:r>
            <a:endParaRPr lang="ru-RU" sz="7200" dirty="0"/>
          </a:p>
          <a:p>
            <a:pPr>
              <a:buNone/>
              <a:defRPr/>
            </a:pPr>
            <a:r>
              <a:rPr lang="en-US" sz="7200" dirty="0">
                <a:hlinkClick r:id="rId5"/>
              </a:rPr>
              <a:t>http://biologiyavklasse.ru/otdel-lishajniki.html</a:t>
            </a:r>
            <a:endParaRPr lang="ru-RU" sz="72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ru-RU" sz="7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hlinkClick r:id="rId2"/>
              </a:rPr>
              <a:t>2. Активные ссылки на использованные изображения:</a:t>
            </a:r>
          </a:p>
          <a:p>
            <a:pPr>
              <a:buNone/>
              <a:defRPr/>
            </a:pPr>
            <a:r>
              <a:rPr lang="ru-RU" sz="7200" dirty="0">
                <a:solidFill>
                  <a:schemeClr val="bg1"/>
                </a:solidFill>
                <a:hlinkClick r:id="rId6"/>
              </a:rPr>
              <a:t>Изображение лишайника кладония оленья:</a:t>
            </a:r>
          </a:p>
          <a:p>
            <a:pPr>
              <a:buNone/>
              <a:defRPr/>
            </a:pPr>
            <a:r>
              <a:rPr lang="en-US" sz="7200" dirty="0">
                <a:solidFill>
                  <a:schemeClr val="bg1"/>
                </a:solidFill>
                <a:hlinkClick r:id="rId7"/>
              </a:rPr>
              <a:t>http://kamfotos.ru/photo/rastitelnyj_mir_kamchatki/foto_4761/20-114</a:t>
            </a:r>
            <a:endParaRPr lang="ru-RU" sz="72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ru-RU" sz="7200" dirty="0">
                <a:hlinkClick r:id="rId8"/>
              </a:rPr>
              <a:t>Накипные лишайники:</a:t>
            </a:r>
          </a:p>
          <a:p>
            <a:pPr>
              <a:buNone/>
              <a:defRPr/>
            </a:pPr>
            <a:r>
              <a:rPr lang="ru-RU" sz="7200" dirty="0">
                <a:hlinkClick r:id="rId8"/>
              </a:rPr>
              <a:t> </a:t>
            </a:r>
            <a:r>
              <a:rPr lang="en-US" sz="7200" dirty="0">
                <a:hlinkClick r:id="rId8"/>
              </a:rPr>
              <a:t>http://www.deti.religiousbook.org.ua/big_foto1/l1.html</a:t>
            </a:r>
            <a:endParaRPr lang="ru-RU" sz="7200" dirty="0"/>
          </a:p>
          <a:p>
            <a:pPr>
              <a:buNone/>
              <a:defRPr/>
            </a:pPr>
            <a:r>
              <a:rPr lang="ru-RU" sz="7200" dirty="0">
                <a:hlinkClick r:id="rId9"/>
              </a:rPr>
              <a:t>Фотография лишайника </a:t>
            </a:r>
            <a:r>
              <a:rPr lang="ru-RU" sz="7200" dirty="0" err="1">
                <a:hlinkClick r:id="rId9"/>
              </a:rPr>
              <a:t>уснея</a:t>
            </a:r>
            <a:r>
              <a:rPr lang="ru-RU" sz="7200" dirty="0">
                <a:hlinkClick r:id="rId9"/>
              </a:rPr>
              <a:t>:</a:t>
            </a:r>
          </a:p>
          <a:p>
            <a:pPr>
              <a:buNone/>
              <a:defRPr/>
            </a:pPr>
            <a:r>
              <a:rPr lang="en-US" sz="7200" dirty="0">
                <a:hlinkClick r:id="rId9"/>
              </a:rPr>
              <a:t>http://lode.piru.be/displayimage.php?album=lastup&amp;cat=0&amp;pos=542</a:t>
            </a:r>
            <a:endParaRPr lang="ru-RU" sz="7200" dirty="0"/>
          </a:p>
          <a:p>
            <a:pPr>
              <a:buNone/>
              <a:defRPr/>
            </a:pPr>
            <a:r>
              <a:rPr lang="en-US" sz="7200" dirty="0">
                <a:hlinkClick r:id="rId10"/>
              </a:rPr>
              <a:t>http://www.innature.kz/allphoto.php?stype=photos&amp;stext=%C0%F1%FB+&amp;method=AND&amp;datelimit=0&amp;fields=2&amp;sort=datestamp&amp;order=0&amp;chars=50&amp;forum_id=0&amp;rowstart=250</a:t>
            </a:r>
            <a:endParaRPr lang="ru-RU" sz="7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823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жаник\Documents\Элективные курсы\filesM8lP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38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станция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ИСТОРИЧЕСКАЯ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жаник\Documents\Элективные курсы\1000799987_45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87" y="329130"/>
            <a:ext cx="2304256" cy="29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жаник\Documents\Элективные курсы\pi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827" y="285933"/>
            <a:ext cx="2429617" cy="30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http://upload.wikimedia.org/wikipedia/commons/thumb/4/46/Barbe-de-Jupiter.JPG/300px-Barbe-de-Jupiter.JPG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0" y="3479922"/>
            <a:ext cx="2837709" cy="335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Джаник\Documents\Элективные курсы\rocella-phycopsi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43186"/>
            <a:ext cx="3173495" cy="27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6316223"/>
            <a:ext cx="125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 smtClean="0">
                <a:hlinkClick r:id="rId7" tooltip="Rocella (страница отсутствует)"/>
              </a:rPr>
              <a:t>Rocella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8556" y="6068137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>
                <a:hlinkClick r:id="rId8" tooltip="Usnea"/>
              </a:rPr>
              <a:t>Usnea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8556" y="3787030"/>
            <a:ext cx="2958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 </a:t>
            </a:r>
            <a:r>
              <a:rPr lang="ru-RU" sz="2000" b="1" dirty="0"/>
              <a:t> Первые описания известны из «Истории растений» </a:t>
            </a:r>
            <a:r>
              <a:rPr lang="ru-RU" sz="2000" b="1" u="sng" dirty="0">
                <a:hlinkClick r:id="rId9" tooltip="Теофраст"/>
              </a:rPr>
              <a:t>Теофраста</a:t>
            </a:r>
            <a:r>
              <a:rPr lang="ru-RU" sz="2000" b="1" dirty="0"/>
              <a:t>, который указал два лишайника — </a:t>
            </a:r>
            <a:r>
              <a:rPr lang="ru-RU" sz="2000" b="1" i="1" u="sng" dirty="0" err="1">
                <a:hlinkClick r:id="rId8" tooltip="Usnea"/>
              </a:rPr>
              <a:t>Usnea</a:t>
            </a:r>
            <a:r>
              <a:rPr lang="ru-RU" sz="2000" b="1" dirty="0"/>
              <a:t> и </a:t>
            </a:r>
            <a:r>
              <a:rPr lang="ru-RU" sz="2000" b="1" i="1" u="sng" dirty="0" err="1">
                <a:hlinkClick r:id="rId7" tooltip="Rocella (страница отсутствует)"/>
              </a:rPr>
              <a:t>Rocella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94820" y="526304"/>
            <a:ext cx="2970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 </a:t>
            </a:r>
            <a:r>
              <a:rPr lang="ru-RU" sz="2000" b="1" u="sng" dirty="0">
                <a:solidFill>
                  <a:srgbClr val="002060"/>
                </a:solidFill>
              </a:rPr>
              <a:t>Т</a:t>
            </a:r>
            <a:r>
              <a:rPr lang="ru-RU" sz="2000" b="1" u="sng" dirty="0" smtClean="0">
                <a:solidFill>
                  <a:srgbClr val="002060"/>
                </a:solidFill>
              </a:rPr>
              <a:t>еофраст </a:t>
            </a:r>
            <a:r>
              <a:rPr lang="ru-RU" sz="2000" b="1" dirty="0" smtClean="0">
                <a:solidFill>
                  <a:srgbClr val="FF0000"/>
                </a:solidFill>
              </a:rPr>
              <a:t>род. </a:t>
            </a:r>
            <a:r>
              <a:rPr lang="ru-RU" sz="2000" b="1" dirty="0" err="1" smtClean="0">
                <a:solidFill>
                  <a:srgbClr val="FF0000"/>
                </a:solidFill>
              </a:rPr>
              <a:t>ок</a:t>
            </a:r>
            <a:r>
              <a:rPr lang="ru-RU" sz="2000" b="1" dirty="0" smtClean="0">
                <a:solidFill>
                  <a:srgbClr val="FF0000"/>
                </a:solidFill>
              </a:rPr>
              <a:t>. 370 до н. э., в г. </a:t>
            </a:r>
            <a:r>
              <a:rPr lang="ru-RU" sz="2000" b="1" dirty="0" err="1" smtClean="0">
                <a:solidFill>
                  <a:srgbClr val="FF0000"/>
                </a:solidFill>
              </a:rPr>
              <a:t>Эрес</a:t>
            </a:r>
            <a:r>
              <a:rPr lang="ru-RU" sz="2000" b="1" dirty="0" smtClean="0">
                <a:solidFill>
                  <a:srgbClr val="FF0000"/>
                </a:solidFill>
              </a:rPr>
              <a:t>, остров Лесбос — ум. между 288 до н. э. и 285 до н. э., в Афинах) — древнегреческий философ, естествоиспытатель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6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54868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b="1" u="sng" dirty="0">
                <a:hlinkClick r:id="rId2" tooltip="Питтон де Турнефор, Жозеф"/>
              </a:rPr>
              <a:t>Жозеф </a:t>
            </a:r>
            <a:r>
              <a:rPr lang="ru-RU" sz="2800" b="1" u="sng" dirty="0" err="1">
                <a:hlinkClick r:id="rId2" tooltip="Питтон де Турнефор, Жозеф"/>
              </a:rPr>
              <a:t>Питтон</a:t>
            </a:r>
            <a:r>
              <a:rPr lang="ru-RU" sz="2800" b="1" u="sng" dirty="0">
                <a:hlinkClick r:id="rId2" tooltip="Питтон де Турнефор, Жозеф"/>
              </a:rPr>
              <a:t> де </a:t>
            </a:r>
            <a:r>
              <a:rPr lang="ru-RU" sz="2800" b="1" u="sng" dirty="0" err="1">
                <a:hlinkClick r:id="rId2" tooltip="Питтон де Турнефор, Жозеф"/>
              </a:rPr>
              <a:t>Турнефор</a:t>
            </a:r>
            <a:r>
              <a:rPr lang="ru-RU" sz="2800" b="1" dirty="0"/>
              <a:t> впервые объединил лишайники в отдельную группу (в составе мхов)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090"/>
          <a:stretch>
            <a:fillRect/>
          </a:stretch>
        </p:blipFill>
        <p:spPr bwMode="auto">
          <a:xfrm>
            <a:off x="3707904" y="1933674"/>
            <a:ext cx="3744416" cy="46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Haeckel Lichen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340768"/>
            <a:ext cx="3040127" cy="6801560"/>
          </a:xfrm>
          <a:prstGeom prst="rect">
            <a:avLst/>
          </a:prstGeom>
          <a:noFill/>
        </p:spPr>
      </p:pic>
      <p:pic>
        <p:nvPicPr>
          <p:cNvPr id="5" name="Picture 4" descr="File:Erik Achari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462463" cy="48831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1940" y="1166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Лихенология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лишайниках.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1803г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699" y="517983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Эрик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Ахариус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отец лихенологии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выделил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лишайники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самостоятельную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впервые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систематизировал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6382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жаник\Documents\Элективные курсы\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456384" cy="46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32656"/>
            <a:ext cx="6264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2800" b="1" dirty="0"/>
              <a:t>Русским учёным </a:t>
            </a:r>
            <a:r>
              <a:rPr lang="ru-RU" sz="2800" b="1" dirty="0">
                <a:solidFill>
                  <a:srgbClr val="0070C0"/>
                </a:solidFill>
              </a:rPr>
              <a:t>А. Н. Бекетовым </a:t>
            </a:r>
            <a:r>
              <a:rPr lang="ru-RU" sz="2800" b="1" dirty="0"/>
              <a:t>в </a:t>
            </a:r>
            <a:r>
              <a:rPr lang="ru-RU" sz="2800" b="1" dirty="0">
                <a:solidFill>
                  <a:srgbClr val="0070C0"/>
                </a:solidFill>
              </a:rPr>
              <a:t>1860</a:t>
            </a:r>
            <a:r>
              <a:rPr lang="ru-RU" sz="2800" b="1" dirty="0"/>
              <a:t> году для обозначения этих организмов был предложен термин </a:t>
            </a:r>
            <a:r>
              <a:rPr lang="ru-RU" sz="4000" b="1" u="sng" dirty="0">
                <a:solidFill>
                  <a:srgbClr val="C00000"/>
                </a:solidFill>
              </a:rPr>
              <a:t>“лишайник”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Лишайн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Лишайники</Template>
  <TotalTime>898</TotalTime>
  <Words>1014</Words>
  <Application>Microsoft Office PowerPoint</Application>
  <PresentationFormat>Экран (4:3)</PresentationFormat>
  <Paragraphs>158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УРОК Лишайники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Размножение лишайников</vt:lpstr>
      <vt:lpstr>Слайд 29</vt:lpstr>
      <vt:lpstr>Слайд 30</vt:lpstr>
      <vt:lpstr>Значение лишайников:</vt:lpstr>
      <vt:lpstr>Слайд 32</vt:lpstr>
      <vt:lpstr>«Манна небесная»</vt:lpstr>
      <vt:lpstr>Слайд 34</vt:lpstr>
      <vt:lpstr>Слайд 35</vt:lpstr>
      <vt:lpstr>Слайд 36</vt:lpstr>
      <vt:lpstr>Слайд 37</vt:lpstr>
      <vt:lpstr>Слайд 38</vt:lpstr>
      <vt:lpstr>Д/з</vt:lpstr>
      <vt:lpstr>Интернет 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Джаник</dc:creator>
  <cp:lastModifiedBy>Roman</cp:lastModifiedBy>
  <cp:revision>55</cp:revision>
  <dcterms:created xsi:type="dcterms:W3CDTF">2014-01-27T17:14:56Z</dcterms:created>
  <dcterms:modified xsi:type="dcterms:W3CDTF">2014-04-01T15:55:22Z</dcterms:modified>
</cp:coreProperties>
</file>