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7" r:id="rId2"/>
    <p:sldId id="256" r:id="rId3"/>
    <p:sldId id="257" r:id="rId4"/>
    <p:sldId id="278" r:id="rId5"/>
    <p:sldId id="279" r:id="rId6"/>
    <p:sldId id="258" r:id="rId7"/>
    <p:sldId id="259" r:id="rId8"/>
    <p:sldId id="272" r:id="rId9"/>
    <p:sldId id="275" r:id="rId10"/>
    <p:sldId id="282" r:id="rId11"/>
    <p:sldId id="271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4" r:id="rId23"/>
    <p:sldId id="270" r:id="rId24"/>
    <p:sldId id="280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8F0C0A0-413D-4F32-9376-2C0FEDF959A6}">
          <p14:sldIdLst>
            <p14:sldId id="277"/>
            <p14:sldId id="256"/>
            <p14:sldId id="257"/>
          </p14:sldIdLst>
        </p14:section>
        <p14:section name="Раздел без заголовка" id="{082C5E9E-4221-4A18-99A6-0C0293F2D3E5}">
          <p14:sldIdLst>
            <p14:sldId id="278"/>
            <p14:sldId id="279"/>
            <p14:sldId id="258"/>
            <p14:sldId id="259"/>
            <p14:sldId id="272"/>
            <p14:sldId id="275"/>
            <p14:sldId id="282"/>
            <p14:sldId id="271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4"/>
            <p14:sldId id="270"/>
            <p14:sldId id="280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6633"/>
    <a:srgbClr val="6633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432D2-6F5A-4641-A264-FE9B9AC03AD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DF1AE-E028-4E7E-BA35-0884BFB38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53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710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194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37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721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1103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141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382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591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59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332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13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69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27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55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5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23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244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29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79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13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43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36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91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03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334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95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90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24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34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40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79302-2F98-4B54-90DA-EED876E1A2EF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12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3.docx"/><Relationship Id="rId4" Type="http://schemas.openxmlformats.org/officeDocument/2006/relationships/package" Target="../embeddings/_________Microsoft_Office_Word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128791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527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ЗАДАЧА:</a:t>
            </a:r>
            <a:endParaRPr lang="ru-RU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Текст 4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79512" y="1435100"/>
                <a:ext cx="4464496" cy="5183165"/>
              </a:xfr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lvl="0" algn="ctr"/>
                <a:r>
                  <a:rPr lang="ru-RU" sz="3200" dirty="0"/>
                  <a:t>Вычислить в прямоугольном треугольнике синус, косинус , тангенс острого угла и величину самого угла, если известно, что длины катетов соответственно  3 см. 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3200" dirty="0">
                    <a:cs typeface="Calibri"/>
                  </a:rPr>
                  <a:t> см.</a:t>
                </a:r>
                <a:r>
                  <a:rPr lang="ru-RU" sz="3200" dirty="0"/>
                  <a:t/>
                </a:r>
                <a:endParaRPr lang="ru-RU" sz="3200" dirty="0"/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79512" y="1435100"/>
                <a:ext cx="4464496" cy="5183165"/>
              </a:xfrm>
              <a:blipFill rotWithShape="1">
                <a:blip r:embed="rId2"/>
                <a:stretch>
                  <a:fillRect l="-1764" t="-1287" r="-47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4426" y="66133"/>
            <a:ext cx="2572735" cy="206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924" y="2319315"/>
            <a:ext cx="2438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38640"/>
            <a:ext cx="22320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72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5888"/>
            <a:ext cx="8928100" cy="662622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заданиях, которые будут предложены, вам необходимо ответить на вопрос «Знаете ли вы?» </a:t>
            </a: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 ответу даются «подсказки»: 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несколько вариантов и </a:t>
            </a: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математическое задание, правильное выполнение которого указывает на нужный выбор.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3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666936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Знаете ли вы кто нашел </a:t>
            </a:r>
            <a:r>
              <a:rPr lang="ru-RU" dirty="0" smtClean="0"/>
              <a:t> </a:t>
            </a:r>
            <a:r>
              <a:rPr lang="ru-RU" dirty="0"/>
              <a:t>зависимости между сторонами и углами в треугольнике?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Имена ученых записаны в таблице и закодированы. Определите имена этих ученых.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5301208"/>
            <a:ext cx="1276350" cy="1428750"/>
          </a:xfrm>
        </p:spPr>
      </p:pic>
    </p:spTree>
    <p:extLst>
      <p:ext uri="{BB962C8B-B14F-4D97-AF65-F5344CB8AC3E}">
        <p14:creationId xmlns:p14="http://schemas.microsoft.com/office/powerpoint/2010/main" xmlns="" val="28699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16632"/>
                <a:ext cx="8229600" cy="3024336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Проверьте правильность догадки, вычислив значение выражения: </a:t>
                </a:r>
                <a:br>
                  <a:rPr lang="ru-RU" dirty="0" smtClean="0"/>
                </a:b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>4</a:t>
                </a:r>
                <a:r>
                  <a:rPr lang="en-US" dirty="0" smtClean="0"/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> + 2COS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- 12Tg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16632"/>
                <a:ext cx="8229600" cy="3024336"/>
              </a:xfr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5585291"/>
              </p:ext>
            </p:extLst>
          </p:nvPr>
        </p:nvGraphicFramePr>
        <p:xfrm>
          <a:off x="1" y="3356993"/>
          <a:ext cx="9144000" cy="3446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871"/>
                <a:gridCol w="2676129"/>
                <a:gridCol w="3048000"/>
              </a:tblGrid>
              <a:tr h="2532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Гиппарх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44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(2 в. до н. э.)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Аль-Батани (850-929)</a:t>
                      </a:r>
                      <a:endParaRPr lang="ru-RU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 Клавдий Птолемей (2 в. н. э.).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077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3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3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67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15888"/>
            <a:ext cx="4860032" cy="6626225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/>
              <a:t>Значительный вклад в развитие тригонометрии внесли арабские ученые , которые составили таблицы синусов и </a:t>
            </a:r>
            <a:r>
              <a:rPr lang="ru-RU" sz="4000" dirty="0" smtClean="0"/>
              <a:t>тангенсов. </a:t>
            </a:r>
          </a:p>
          <a:p>
            <a:endParaRPr lang="ru-RU" sz="4000" dirty="0" smtClean="0"/>
          </a:p>
          <a:p>
            <a:r>
              <a:rPr lang="ru-RU" sz="4000" dirty="0" smtClean="0"/>
              <a:t>Теорему </a:t>
            </a:r>
            <a:r>
              <a:rPr lang="ru-RU" sz="4000" dirty="0"/>
              <a:t>синусов уже знали индийский ученый </a:t>
            </a:r>
            <a:r>
              <a:rPr lang="ru-RU" sz="4000" dirty="0" err="1"/>
              <a:t>Бхаскара</a:t>
            </a:r>
            <a:r>
              <a:rPr lang="ru-RU" sz="4000" dirty="0"/>
              <a:t> (р. 1114, год смерти неизвестен) и азербайджанский  астроном и математик </a:t>
            </a:r>
            <a:r>
              <a:rPr lang="ru-RU" sz="4000" dirty="0" err="1"/>
              <a:t>Насиреддин</a:t>
            </a:r>
            <a:r>
              <a:rPr lang="ru-RU" sz="4000" dirty="0"/>
              <a:t> </a:t>
            </a:r>
            <a:r>
              <a:rPr lang="ru-RU" sz="4000" dirty="0" err="1"/>
              <a:t>Туси</a:t>
            </a:r>
            <a:r>
              <a:rPr lang="ru-RU" sz="4000" dirty="0"/>
              <a:t> </a:t>
            </a:r>
            <a:r>
              <a:rPr lang="ru-RU" sz="4000" dirty="0" err="1"/>
              <a:t>Мухамед</a:t>
            </a:r>
            <a:r>
              <a:rPr lang="ru-RU" sz="4000" dirty="0"/>
              <a:t> (1201-1274).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2575" y="0"/>
            <a:ext cx="3781425" cy="3716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006080"/>
            <a:ext cx="377991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8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18258"/>
          </a:xfrm>
        </p:spPr>
        <p:txBody>
          <a:bodyPr>
            <a:noAutofit/>
          </a:bodyPr>
          <a:lstStyle/>
          <a:p>
            <a:r>
              <a:rPr lang="ru-RU" sz="3200" dirty="0"/>
              <a:t>Знаете ли вы  имя арабского ученого, составившего таблицу синусов и тангенсов?</a:t>
            </a:r>
            <a:br>
              <a:rPr lang="ru-RU" sz="3200" dirty="0"/>
            </a:br>
            <a:r>
              <a:rPr lang="ru-RU" sz="3200" dirty="0" smtClean="0"/>
              <a:t>Оно </a:t>
            </a:r>
            <a:r>
              <a:rPr lang="ru-RU" sz="3200" dirty="0"/>
              <a:t>записано в таблице: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5771843"/>
              </p:ext>
            </p:extLst>
          </p:nvPr>
        </p:nvGraphicFramePr>
        <p:xfrm>
          <a:off x="0" y="2132856"/>
          <a:ext cx="9144000" cy="47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4044280"/>
                <a:gridCol w="3048000"/>
              </a:tblGrid>
              <a:tr h="3329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Аль-</a:t>
                      </a:r>
                      <a:r>
                        <a:rPr lang="ru-RU" sz="3600" dirty="0" err="1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Батани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 smtClean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850-929)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Абу-ль-</a:t>
                      </a:r>
                      <a:r>
                        <a:rPr lang="ru-RU" sz="3600" dirty="0" err="1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Вафа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3600" dirty="0" err="1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Мухамед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-бен </a:t>
                      </a:r>
                      <a:r>
                        <a:rPr lang="ru-RU" sz="3600" dirty="0" err="1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Мухамед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 smtClean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940-998)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Абу-</a:t>
                      </a:r>
                      <a:r>
                        <a:rPr lang="ru-RU" sz="3600" dirty="0" err="1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хусейн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3600" dirty="0" err="1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ибн-Сина</a:t>
                      </a: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1024-1037)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6042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3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4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5</a:t>
                      </a:r>
                      <a:endParaRPr lang="ru-RU" sz="6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4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Число, записанное под названием имен арабских ученых, равно количеству верных формул: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sin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x </a:t>
            </a:r>
            <a:r>
              <a:rPr lang="en-US" sz="4800" dirty="0"/>
              <a:t>+ cos</a:t>
            </a:r>
            <a:r>
              <a:rPr lang="en-US" sz="4800" baseline="30000" dirty="0"/>
              <a:t>2</a:t>
            </a:r>
            <a:r>
              <a:rPr lang="en-US" sz="4800" dirty="0"/>
              <a:t>x = 1  </a:t>
            </a:r>
            <a:endParaRPr lang="ru-RU" sz="4800" dirty="0"/>
          </a:p>
          <a:p>
            <a:r>
              <a:rPr lang="en-US" sz="4800" dirty="0" err="1" smtClean="0"/>
              <a:t>sinx</a:t>
            </a:r>
            <a:r>
              <a:rPr lang="en-US" sz="4800" dirty="0" smtClean="0"/>
              <a:t>/</a:t>
            </a:r>
            <a:r>
              <a:rPr lang="en-US" sz="4800" dirty="0" err="1" smtClean="0"/>
              <a:t>cosx</a:t>
            </a:r>
            <a:r>
              <a:rPr lang="en-US" sz="4800" dirty="0" smtClean="0"/>
              <a:t> </a:t>
            </a:r>
            <a:r>
              <a:rPr lang="en-US" sz="4800" dirty="0"/>
              <a:t>= </a:t>
            </a:r>
            <a:r>
              <a:rPr lang="en-US" sz="4800" dirty="0" err="1"/>
              <a:t>ctgx</a:t>
            </a:r>
            <a:r>
              <a:rPr lang="en-US" sz="4800" dirty="0"/>
              <a:t>   </a:t>
            </a:r>
            <a:endParaRPr lang="ru-RU" sz="4800" dirty="0"/>
          </a:p>
          <a:p>
            <a:r>
              <a:rPr lang="en-US" sz="4800" dirty="0" smtClean="0"/>
              <a:t>1-sin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x </a:t>
            </a:r>
            <a:r>
              <a:rPr lang="en-US" sz="4800" dirty="0"/>
              <a:t>= cos</a:t>
            </a:r>
            <a:r>
              <a:rPr lang="en-US" sz="4800" baseline="30000" dirty="0"/>
              <a:t>2</a:t>
            </a:r>
            <a:r>
              <a:rPr lang="en-US" sz="4800" dirty="0"/>
              <a:t>x      </a:t>
            </a:r>
            <a:endParaRPr lang="ru-RU" sz="4800" dirty="0"/>
          </a:p>
          <a:p>
            <a:r>
              <a:rPr lang="en-US" sz="4800" dirty="0" err="1" smtClean="0"/>
              <a:t>tgx·ctgx</a:t>
            </a:r>
            <a:r>
              <a:rPr lang="en-US" sz="4800" dirty="0" smtClean="0"/>
              <a:t> </a:t>
            </a:r>
            <a:r>
              <a:rPr lang="en-US" sz="4800" dirty="0"/>
              <a:t>= 1             </a:t>
            </a:r>
            <a:endParaRPr lang="ru-RU" sz="4800" dirty="0"/>
          </a:p>
          <a:p>
            <a:r>
              <a:rPr lang="en-US" sz="4800" dirty="0" smtClean="0"/>
              <a:t>sin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x </a:t>
            </a:r>
            <a:r>
              <a:rPr lang="en-US" sz="4800" dirty="0"/>
              <a:t>– 1 = -cos</a:t>
            </a:r>
            <a:r>
              <a:rPr lang="en-US" sz="4800" baseline="30000" dirty="0"/>
              <a:t>2</a:t>
            </a:r>
            <a:r>
              <a:rPr lang="en-US" sz="4800" dirty="0"/>
              <a:t>x  </a:t>
            </a:r>
            <a:endParaRPr lang="ru-RU" sz="4800" dirty="0" smtClean="0"/>
          </a:p>
          <a:p>
            <a:r>
              <a:rPr lang="en-US" sz="4800" dirty="0" smtClean="0"/>
              <a:t>sin</a:t>
            </a:r>
            <a:r>
              <a:rPr lang="en-US" sz="4800" dirty="0"/>
              <a:t>(-x) = </a:t>
            </a:r>
            <a:r>
              <a:rPr lang="en-US" sz="4800" dirty="0" err="1"/>
              <a:t>sinx</a:t>
            </a:r>
            <a:endParaRPr lang="ru-RU" sz="4800" dirty="0"/>
          </a:p>
          <a:p>
            <a:r>
              <a:rPr lang="en-US" sz="4800" dirty="0" smtClean="0"/>
              <a:t>1 </a:t>
            </a:r>
            <a:r>
              <a:rPr lang="en-US" sz="4800" dirty="0"/>
              <a:t>+ tg</a:t>
            </a:r>
            <a:r>
              <a:rPr lang="en-US" sz="4800" baseline="30000" dirty="0"/>
              <a:t>2</a:t>
            </a:r>
            <a:r>
              <a:rPr lang="en-US" sz="4800" dirty="0"/>
              <a:t>x = 1 / sin</a:t>
            </a:r>
            <a:r>
              <a:rPr lang="en-US" sz="4800" baseline="30000" dirty="0"/>
              <a:t>2</a:t>
            </a:r>
            <a:r>
              <a:rPr lang="en-US" sz="4800" dirty="0"/>
              <a:t>x</a:t>
            </a:r>
            <a:endParaRPr lang="ru-RU" sz="4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149080"/>
            <a:ext cx="2780309" cy="212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SINX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4800" dirty="0"/>
              <a:t> Длительную историю имеет понятие синус, который  встречается уже в III веке до н.э. в работах великих математиков Древней Греции – Евклида, Архимеда, </a:t>
            </a:r>
            <a:r>
              <a:rPr lang="ru-RU" sz="4800" dirty="0" err="1"/>
              <a:t>Апполония</a:t>
            </a:r>
            <a:r>
              <a:rPr lang="ru-RU" sz="4800" dirty="0"/>
              <a:t> </a:t>
            </a:r>
            <a:r>
              <a:rPr lang="ru-RU" sz="4800" dirty="0" err="1"/>
              <a:t>Пергского</a:t>
            </a:r>
            <a:r>
              <a:rPr lang="ru-RU" sz="4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8650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COSX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5400" dirty="0"/>
              <a:t>Слово косинус намного моложе. Косинус – это сокращение латинского выражения </a:t>
            </a:r>
            <a:r>
              <a:rPr lang="ru-RU" sz="5400" dirty="0" err="1"/>
              <a:t>completely</a:t>
            </a:r>
            <a:r>
              <a:rPr lang="ru-RU" sz="5400" dirty="0"/>
              <a:t> </a:t>
            </a:r>
            <a:r>
              <a:rPr lang="ru-RU" sz="5400" dirty="0" err="1"/>
              <a:t>sinus</a:t>
            </a:r>
            <a:r>
              <a:rPr lang="ru-RU" sz="5400" dirty="0"/>
              <a:t>, т. е. “дополнительный синус</a:t>
            </a:r>
            <a:r>
              <a:rPr lang="ru-RU" sz="5400" dirty="0" smtClean="0"/>
              <a:t>”.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139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Tgx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832648"/>
          </a:xfrm>
        </p:spPr>
        <p:txBody>
          <a:bodyPr>
            <a:normAutofit/>
          </a:bodyPr>
          <a:lstStyle/>
          <a:p>
            <a:r>
              <a:rPr lang="ru-RU" dirty="0"/>
              <a:t>Тангенсы возникли в связи с решением задачи об определении длины тени. Тангенс (а также котангенс) введен </a:t>
            </a:r>
            <a:r>
              <a:rPr lang="ru-RU" dirty="0" smtClean="0"/>
              <a:t>в Х веке арабским </a:t>
            </a:r>
            <a:r>
              <a:rPr lang="ru-RU" dirty="0"/>
              <a:t>математиком Абу-ль-</a:t>
            </a:r>
            <a:r>
              <a:rPr lang="ru-RU" dirty="0" err="1"/>
              <a:t>Вафой</a:t>
            </a:r>
            <a:r>
              <a:rPr lang="ru-RU" dirty="0"/>
              <a:t>, который составил и первые таблицы для нахождения тангенсов и котангенсов. Однако эти открытия долгое время оставались неизвестными европейским ученым, и тангенсы были заново открыты лишь немецким математиком, астрономом </a:t>
            </a:r>
            <a:r>
              <a:rPr lang="ru-RU" dirty="0" err="1"/>
              <a:t>Регимонтаном</a:t>
            </a:r>
            <a:r>
              <a:rPr lang="ru-RU" dirty="0"/>
              <a:t> . Название «тангенс», происходит от латинского </a:t>
            </a:r>
            <a:r>
              <a:rPr lang="ru-RU" dirty="0" err="1"/>
              <a:t>tanger</a:t>
            </a:r>
            <a:r>
              <a:rPr lang="ru-RU" dirty="0"/>
              <a:t> (касаться).  </a:t>
            </a:r>
          </a:p>
        </p:txBody>
      </p:sp>
    </p:spTree>
    <p:extLst>
      <p:ext uri="{BB962C8B-B14F-4D97-AF65-F5344CB8AC3E}">
        <p14:creationId xmlns:p14="http://schemas.microsoft.com/office/powerpoint/2010/main" xmlns="" val="298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ТЕМА: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96944" cy="5328592"/>
          </a:xfrm>
        </p:spPr>
        <p:txBody>
          <a:bodyPr>
            <a:normAutofit fontScale="92500"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ПРИМЕНЕНИЕ ОСНОВНЫХ</a:t>
            </a:r>
            <a:endParaRPr lang="en-US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ТРИГОНОМЕТРИЧЕСКИХ</a:t>
            </a:r>
          </a:p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ТОЖДЕСТВ ДЛЯ ПРЕОБРАЗОВАНИЯ ВЫРАЖЕНИЙ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5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Решите примеры и определите год открытия функции ТАНГЕНС.</a:t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62523603"/>
                  </p:ext>
                </p:extLst>
              </p:nvPr>
            </p:nvGraphicFramePr>
            <p:xfrm>
              <a:off x="107504" y="1225664"/>
              <a:ext cx="8784976" cy="5369532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7128792"/>
                    <a:gridCol w="1656184"/>
                  </a:tblGrid>
                  <a:tr h="1123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>
                              <a:solidFill>
                                <a:schemeClr val="tx1"/>
                              </a:solidFill>
                            </a:rPr>
                            <a:t>задание</a:t>
                          </a:r>
                          <a:endParaRPr lang="ru-RU" sz="6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Результат</a:t>
                          </a:r>
                        </a:p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-цифра</a:t>
                          </a:r>
                        </a:p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года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 err="1" smtClean="0">
                              <a:solidFill>
                                <a:schemeClr val="tx1"/>
                              </a:solidFill>
                            </a:rPr>
                            <a:t>Tgx</a:t>
                          </a:r>
                          <a:r>
                            <a:rPr lang="en-US" sz="5400" dirty="0" smtClean="0">
                              <a:solidFill>
                                <a:schemeClr val="tx1"/>
                              </a:solidFill>
                            </a:rPr>
                            <a:t> · </a:t>
                          </a:r>
                          <a:r>
                            <a:rPr lang="en-US" sz="5400" dirty="0" err="1" smtClean="0">
                              <a:solidFill>
                                <a:schemeClr val="tx1"/>
                              </a:solidFill>
                            </a:rPr>
                            <a:t>Ctgx</a:t>
                          </a:r>
                          <a:r>
                            <a:rPr lang="ru-RU" sz="5400" dirty="0" smtClean="0">
                              <a:solidFill>
                                <a:schemeClr val="tx1"/>
                              </a:solidFill>
                            </a:rPr>
                            <a:t> =</a:t>
                          </a:r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 smtClean="0">
                              <a:solidFill>
                                <a:schemeClr val="tx1"/>
                              </a:solidFill>
                            </a:rPr>
                            <a:t>4sin²x + 4cos²x</a:t>
                          </a:r>
                          <a:r>
                            <a:rPr lang="ru-RU" sz="5400" dirty="0" smtClean="0">
                              <a:solidFill>
                                <a:schemeClr val="tx1"/>
                              </a:solidFill>
                            </a:rPr>
                            <a:t> =</a:t>
                          </a:r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0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1−</m:t>
                                  </m:r>
                                  <m:r>
                                    <a:rPr lang="ru-RU" sz="4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𝑠𝑖𝑛</m:t>
                                  </m:r>
                                  <m:r>
                                    <a:rPr lang="ru-RU" sz="4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²</m:t>
                                  </m:r>
                                  <m:r>
                                    <a:rPr lang="ru-RU" sz="4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ru-RU" sz="4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𝑐𝑜𝑠</m:t>
                                  </m:r>
                                  <m:r>
                                    <a:rPr lang="ru-RU" sz="4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²</m:t>
                                  </m:r>
                                  <m:r>
                                    <a:rPr lang="ru-RU" sz="4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</a:t>
                          </a:r>
                          <a:r>
                            <a:rPr lang="en-US" sz="40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ru-RU" sz="40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</a:t>
                          </a:r>
                          <a:endParaRPr lang="ru-RU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Calibri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Calibri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Calibri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sinx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Calibri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Calibri"/>
                                    </a:rPr>
                                    <m:t>4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cosx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)</a:t>
                          </a:r>
                          <a:r>
                            <a:rPr lang="en-US" sz="3200" baseline="3000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2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a:rPr lang="ru-RU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Calibri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Calibri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Calibri"/>
                                    </a:rPr>
                                    <m:t>4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sinx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Calibri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Calibri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cosx</a:t>
                          </a:r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)</a:t>
                          </a:r>
                          <a:r>
                            <a:rPr lang="en-US" sz="3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2</a:t>
                          </a:r>
                          <a:r>
                            <a:rPr lang="ru-RU" sz="3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 =</a:t>
                          </a:r>
                          <a:endParaRPr lang="ru-RU" sz="3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362523603"/>
                  </p:ext>
                </p:extLst>
              </p:nvPr>
            </p:nvGraphicFramePr>
            <p:xfrm>
              <a:off x="107504" y="1225664"/>
              <a:ext cx="8784976" cy="5369532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7128792"/>
                    <a:gridCol w="1656184"/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>
                              <a:solidFill>
                                <a:schemeClr val="tx1"/>
                              </a:solidFill>
                            </a:rPr>
                            <a:t>задание</a:t>
                          </a:r>
                          <a:endParaRPr lang="ru-RU" sz="6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Результат</a:t>
                          </a:r>
                        </a:p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-цифра</a:t>
                          </a:r>
                        </a:p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года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 err="1" smtClean="0">
                              <a:solidFill>
                                <a:schemeClr val="tx1"/>
                              </a:solidFill>
                            </a:rPr>
                            <a:t>Tgx</a:t>
                          </a:r>
                          <a:r>
                            <a:rPr lang="en-US" sz="5400" dirty="0" smtClean="0">
                              <a:solidFill>
                                <a:schemeClr val="tx1"/>
                              </a:solidFill>
                            </a:rPr>
                            <a:t> · </a:t>
                          </a:r>
                          <a:r>
                            <a:rPr lang="en-US" sz="5400" dirty="0" err="1" smtClean="0">
                              <a:solidFill>
                                <a:schemeClr val="tx1"/>
                              </a:solidFill>
                            </a:rPr>
                            <a:t>Ctgx</a:t>
                          </a:r>
                          <a:r>
                            <a:rPr lang="ru-RU" sz="5400" dirty="0" smtClean="0">
                              <a:solidFill>
                                <a:schemeClr val="tx1"/>
                              </a:solidFill>
                            </a:rPr>
                            <a:t> =</a:t>
                          </a:r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 smtClean="0">
                              <a:solidFill>
                                <a:schemeClr val="tx1"/>
                              </a:solidFill>
                            </a:rPr>
                            <a:t>4sin²x + 4cos²x</a:t>
                          </a:r>
                          <a:r>
                            <a:rPr lang="ru-RU" sz="5400" dirty="0" smtClean="0">
                              <a:solidFill>
                                <a:schemeClr val="tx1"/>
                              </a:solidFill>
                            </a:rPr>
                            <a:t> =</a:t>
                          </a:r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6" t="-330233" r="-23268" b="-99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6" t="-432749" r="-23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9531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29600" cy="5865813"/>
          </a:xfrm>
        </p:spPr>
        <p:txBody>
          <a:bodyPr/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Вашему вниманию предлагается собрать </a:t>
            </a:r>
            <a:r>
              <a:rPr lang="ru-RU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пазл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где зашифрована фраза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en-US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Соберите </a:t>
            </a:r>
            <a:r>
              <a:rPr lang="ru-RU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пазл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, расшифруйте и запишите ее в строку №5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420888"/>
            <a:ext cx="273630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5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Собери фразу: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04656"/>
          </a:xfrm>
        </p:spPr>
        <p:txBody>
          <a:bodyPr/>
          <a:lstStyle/>
          <a:p>
            <a:r>
              <a:rPr lang="ru-RU" dirty="0" smtClean="0"/>
              <a:t>1: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2: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3: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836712"/>
            <a:ext cx="712879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Которое; это ;  ,  ; убеждает; доказательство;  - ;  рассуждение;  ; . ;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2780928"/>
            <a:ext cx="698477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Мыслить; человека; в; величие; способности;</a:t>
            </a:r>
          </a:p>
          <a:p>
            <a:pPr algn="ctr"/>
            <a:r>
              <a:rPr lang="ru-RU" sz="4000" dirty="0" smtClean="0"/>
              <a:t> его; . ; - ;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4941168"/>
            <a:ext cx="69847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Математических; в; самыми; нельзя; .; вопросах; мелкими; пренебрегать; даже ; ошибками ;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0561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Домашнее </a:t>
            </a:r>
            <a:r>
              <a:rPr lang="ru-RU" b="1" dirty="0">
                <a:solidFill>
                  <a:srgbClr val="FF0000"/>
                </a:solidFill>
              </a:rPr>
              <a:t>задание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965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Реферат на тему: «Математические достижения в книге Рекордов Гиннесса».</a:t>
            </a:r>
          </a:p>
          <a:p>
            <a:r>
              <a:rPr lang="ru-RU" sz="3600" dirty="0" smtClean="0"/>
              <a:t>Повторить основные тригонометрические тождества и свойства тригонометрических функций.</a:t>
            </a:r>
          </a:p>
          <a:p>
            <a:r>
              <a:rPr lang="ru-RU" sz="3600" dirty="0" smtClean="0"/>
              <a:t>Повторить знаки тригонометрических функций в зависимости от принадлежности к четвертям.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0"/>
            <a:ext cx="1872208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81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996633"/>
                </a:solidFill>
                <a:latin typeface="Book Antiqua" pitchFamily="18" charset="0"/>
              </a:rPr>
              <a:t>Подсчет балов. Подведение итогов</a:t>
            </a:r>
            <a:r>
              <a:rPr lang="ru-RU" i="1" dirty="0" smtClean="0">
                <a:solidFill>
                  <a:srgbClr val="996633"/>
                </a:solidFill>
              </a:rPr>
              <a:t>.</a:t>
            </a:r>
            <a:endParaRPr lang="ru-RU" i="1" dirty="0">
              <a:solidFill>
                <a:srgbClr val="9966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614364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Золотой ключ </a:t>
            </a:r>
            <a:r>
              <a:rPr lang="ru-RU" dirty="0" smtClean="0"/>
              <a:t>– это 1 балл. Дается команде за правильное решение.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Серебряный</a:t>
            </a:r>
            <a:r>
              <a:rPr lang="ru-RU" dirty="0" smtClean="0"/>
              <a:t> –  0,5 бала за решение с недочетами.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C000"/>
                </a:solidFill>
              </a:rPr>
              <a:t>Бронзовый</a:t>
            </a:r>
            <a:r>
              <a:rPr lang="ru-RU" dirty="0" smtClean="0"/>
              <a:t> – 0,25 бала  за быстроту решения.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61436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encrypted-tbn2.gstatic.com/images?q=tbn:ANd9GcSxd7asI8by6qvk85dcPJ2wrICIDp0g1YB1Juc7OR6ykBAoIIMDX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785794"/>
            <a:ext cx="2143125" cy="2143125"/>
          </a:xfrm>
          <a:prstGeom prst="rect">
            <a:avLst/>
          </a:prstGeom>
          <a:noFill/>
        </p:spPr>
      </p:pic>
      <p:pic>
        <p:nvPicPr>
          <p:cNvPr id="28678" name="Picture 6" descr="https://encrypted-tbn2.gstatic.com/images?q=tbn:ANd9GcRd9iXbH2vvSAkvOSXnlxShwqw_ux64RAf7F73Z41Xjrhs_9ij6t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285992"/>
            <a:ext cx="2076450" cy="2200275"/>
          </a:xfrm>
          <a:prstGeom prst="rect">
            <a:avLst/>
          </a:prstGeom>
          <a:noFill/>
        </p:spPr>
      </p:pic>
      <p:pic>
        <p:nvPicPr>
          <p:cNvPr id="28680" name="Picture 8" descr="https://encrypted-tbn2.gstatic.com/images?q=tbn:ANd9GcSArf5SdYIl7UELikD-BUpfWvyMgE3zH-dpG5A8G7L9rKJhRJ80W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28625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</a:t>
            </a:r>
            <a:b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</a:t>
            </a:r>
            <a:b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 !</a:t>
            </a:r>
            <a:endParaRPr lang="ru-RU" sz="96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293096"/>
            <a:ext cx="28438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1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ЦЕЛИ УРОКА: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Уметь использовать 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основные формулы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тригонометрии 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 упрощении тригонометрических выражений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5085184"/>
            <a:ext cx="17907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4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996633"/>
                </a:solidFill>
              </a:rPr>
              <a:t>Оценка: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4032448" cy="5832648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Участники команды, набравшие больше 7 баллов </a:t>
            </a:r>
          </a:p>
          <a:p>
            <a:endParaRPr lang="ru-RU" dirty="0" smtClean="0"/>
          </a:p>
          <a:p>
            <a:r>
              <a:rPr lang="ru-RU" dirty="0" smtClean="0"/>
              <a:t>Участники команды, набравшие от 5 до 7 баллов</a:t>
            </a:r>
          </a:p>
          <a:p>
            <a:endParaRPr lang="ru-RU" dirty="0" smtClean="0"/>
          </a:p>
          <a:p>
            <a:r>
              <a:rPr lang="ru-RU" dirty="0" smtClean="0"/>
              <a:t>Участники команды, набравшие ниже 5 баллов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52067" y="908720"/>
            <a:ext cx="5082480" cy="5748085"/>
          </a:xfrm>
        </p:spPr>
        <p:txBody>
          <a:bodyPr>
            <a:normAutofit/>
          </a:bodyPr>
          <a:lstStyle/>
          <a:p>
            <a:r>
              <a:rPr lang="ru-RU" dirty="0" smtClean="0"/>
              <a:t>Получают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получают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получают </a:t>
            </a: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051720" y="1742101"/>
            <a:ext cx="1728192" cy="432048"/>
          </a:xfrm>
          <a:prstGeom prst="rightArrow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96633"/>
                </a:solidFill>
              </a:ln>
              <a:solidFill>
                <a:srgbClr val="996633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16340" y="3708817"/>
            <a:ext cx="1728192" cy="360040"/>
          </a:xfrm>
          <a:prstGeom prst="rightArrow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051720" y="5625244"/>
            <a:ext cx="1728192" cy="360040"/>
          </a:xfrm>
          <a:prstGeom prst="rightArrow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052"/>
            <a:ext cx="2247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74149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138" y="4520344"/>
            <a:ext cx="20669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2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996633"/>
                </a:solidFill>
                <a:latin typeface="Comic Sans MS" pitchFamily="66" charset="0"/>
              </a:rPr>
              <a:t>Древнегреческий поэт </a:t>
            </a:r>
            <a:r>
              <a:rPr lang="ru-RU" i="1" dirty="0" err="1" smtClean="0">
                <a:solidFill>
                  <a:srgbClr val="996633"/>
                </a:solidFill>
                <a:latin typeface="Comic Sans MS" pitchFamily="66" charset="0"/>
              </a:rPr>
              <a:t>Нивей</a:t>
            </a:r>
            <a:r>
              <a:rPr lang="ru-RU" i="1" dirty="0" smtClean="0">
                <a:solidFill>
                  <a:srgbClr val="996633"/>
                </a:solidFill>
                <a:latin typeface="Comic Sans MS" pitchFamily="66" charset="0"/>
              </a:rPr>
              <a:t> утверждал, что математику нельзя изучать, наблюдая, как это делает сосед. Поэтому сегодня будем работать самостоятельно.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ДИКТАНТ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</a:t>
            </a:r>
            <a:r>
              <a:rPr lang="ru-RU" dirty="0"/>
              <a:t>Какой раздел математики вы </a:t>
            </a:r>
            <a:r>
              <a:rPr lang="ru-RU" dirty="0" smtClean="0"/>
              <a:t>изучаете?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Абсцисса точки, лежащей на единичной окружности </a:t>
            </a:r>
            <a:r>
              <a:rPr lang="ru-RU" dirty="0" smtClean="0"/>
              <a:t>называется….?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Ордината точки, лежащей на единичной окружности </a:t>
            </a:r>
            <a:r>
              <a:rPr lang="ru-RU" dirty="0" smtClean="0"/>
              <a:t>называется….? 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dirty="0" smtClean="0"/>
              <a:t>sin</a:t>
            </a:r>
            <a:r>
              <a:rPr lang="el-GR" dirty="0" smtClean="0"/>
              <a:t>π</a:t>
            </a:r>
            <a:r>
              <a:rPr lang="ru-RU" dirty="0" smtClean="0"/>
              <a:t>/3= </a:t>
            </a:r>
            <a:r>
              <a:rPr lang="ru-RU" dirty="0"/>
              <a:t>?    </a:t>
            </a:r>
            <a:r>
              <a:rPr lang="en-US" dirty="0"/>
              <a:t>sin</a:t>
            </a:r>
            <a:r>
              <a:rPr lang="ru-RU" dirty="0"/>
              <a:t>0=?   </a:t>
            </a:r>
            <a:r>
              <a:rPr lang="ru-RU" dirty="0" smtClean="0"/>
              <a:t>с</a:t>
            </a:r>
            <a:r>
              <a:rPr lang="en-US" dirty="0" err="1" smtClean="0"/>
              <a:t>os</a:t>
            </a:r>
            <a:r>
              <a:rPr lang="en-US" dirty="0" smtClean="0"/>
              <a:t>π</a:t>
            </a:r>
            <a:r>
              <a:rPr lang="ru-RU" dirty="0"/>
              <a:t>/2=?    </a:t>
            </a:r>
            <a:r>
              <a:rPr lang="en-US" dirty="0" err="1"/>
              <a:t>cos</a:t>
            </a:r>
            <a:r>
              <a:rPr lang="en-US" dirty="0"/>
              <a:t>π</a:t>
            </a:r>
            <a:r>
              <a:rPr lang="ru-RU" dirty="0"/>
              <a:t>/4=?  </a:t>
            </a:r>
            <a:r>
              <a:rPr lang="en-US" dirty="0"/>
              <a:t>sinπ</a:t>
            </a:r>
            <a:r>
              <a:rPr lang="ru-RU" dirty="0"/>
              <a:t>/6=?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Отношение синуса к косинусу – это </a:t>
            </a:r>
            <a:r>
              <a:rPr lang="ru-RU" dirty="0" smtClean="0"/>
              <a:t>…..?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основное тригонометрическое тождество </a:t>
            </a:r>
            <a:r>
              <a:rPr lang="ru-RU" dirty="0" smtClean="0"/>
              <a:t>…..?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как можно еще представить 1 в виде других тригонометрических </a:t>
            </a:r>
            <a:r>
              <a:rPr lang="ru-RU" dirty="0" smtClean="0"/>
              <a:t>функций…..?</a:t>
            </a:r>
            <a:endParaRPr lang="ru-RU" dirty="0"/>
          </a:p>
          <a:p>
            <a:r>
              <a:rPr lang="ru-RU" dirty="0" smtClean="0"/>
              <a:t> Математика </a:t>
            </a:r>
            <a:r>
              <a:rPr lang="ru-RU" dirty="0"/>
              <a:t>– мой любимый </a:t>
            </a:r>
            <a:r>
              <a:rPr lang="ru-RU" dirty="0" smtClean="0"/>
              <a:t>предмет? </a:t>
            </a:r>
            <a:r>
              <a:rPr lang="ru-RU" dirty="0"/>
              <a:t>(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</a:t>
            </a:r>
            <a:r>
              <a:rPr lang="ru-RU" dirty="0"/>
              <a:t>/нет)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67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Историческая справка.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4644008" cy="61653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Тригонометрия </a:t>
            </a:r>
            <a:r>
              <a:rPr lang="ru-RU" dirty="0"/>
              <a:t>– слово греческое и в буквальном переводе означает измерение треугольников. Возникновение  тригонометрии связано с </a:t>
            </a:r>
            <a:r>
              <a:rPr lang="ru-RU" dirty="0" err="1"/>
              <a:t>землемерением</a:t>
            </a:r>
            <a:r>
              <a:rPr lang="ru-RU" dirty="0"/>
              <a:t>, астрономией и строительным делом. Хотя название науки возникло сравнительно недавно, многие относимые сейчас к тригонометрии понятия и факты были известны ещё две тысячи лет назад.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548680"/>
            <a:ext cx="4464497" cy="6309320"/>
          </a:xfrm>
        </p:spPr>
      </p:pic>
    </p:spTree>
    <p:extLst>
      <p:ext uri="{BB962C8B-B14F-4D97-AF65-F5344CB8AC3E}">
        <p14:creationId xmlns:p14="http://schemas.microsoft.com/office/powerpoint/2010/main" xmlns="" val="3569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4535488" cy="6669088"/>
          </a:xfrm>
        </p:spPr>
        <p:txBody>
          <a:bodyPr>
            <a:normAutofit fontScale="77500" lnSpcReduction="20000"/>
          </a:bodyPr>
          <a:lstStyle/>
          <a:p>
            <a:r>
              <a:rPr lang="ru-RU" sz="3800" dirty="0" smtClean="0"/>
              <a:t>Впервые способы решения треугольников, основанные на зависимостях между сторонами и углами треугольника, были найдены древнегреческими астрономами. </a:t>
            </a:r>
            <a:endParaRPr lang="en-US" sz="3800" dirty="0" smtClean="0"/>
          </a:p>
          <a:p>
            <a:r>
              <a:rPr lang="ru-RU" sz="3800" dirty="0" smtClean="0"/>
              <a:t> Позднее зависимости между отношениями сторон треугольника и его углами начали называть тригонометрическими функциями.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5488" y="1196975"/>
            <a:ext cx="4608512" cy="5400675"/>
          </a:xfrm>
        </p:spPr>
      </p:pic>
    </p:spTree>
    <p:extLst>
      <p:ext uri="{BB962C8B-B14F-4D97-AF65-F5344CB8AC3E}">
        <p14:creationId xmlns:p14="http://schemas.microsoft.com/office/powerpoint/2010/main" xmlns="" val="41491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Повторим: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>
            <a:normAutofit/>
          </a:bodyPr>
          <a:lstStyle/>
          <a:p>
            <a:r>
              <a:rPr lang="ru-RU" dirty="0" smtClean="0"/>
              <a:t>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ru-RU" dirty="0" smtClean="0"/>
              <a:t>                           с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а                                          С                  а                    В</a:t>
            </a:r>
          </a:p>
          <a:p>
            <a:pPr marL="0" indent="0">
              <a:buNone/>
            </a:pPr>
            <a:r>
              <a:rPr lang="ru-RU" dirty="0" smtClean="0"/>
              <a:t>                    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755576" y="1916832"/>
            <a:ext cx="3168352" cy="3888432"/>
          </a:xfrm>
          <a:prstGeom prst="rt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627784" y="4941168"/>
            <a:ext cx="576064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err="1" smtClean="0"/>
              <a:t>sinB</a:t>
            </a:r>
            <a:r>
              <a:rPr lang="en-US" dirty="0" smtClean="0"/>
              <a:t> =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cosB</a:t>
            </a:r>
            <a:r>
              <a:rPr lang="en-US" dirty="0" smtClean="0"/>
              <a:t> =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tgB</a:t>
            </a:r>
            <a:r>
              <a:rPr lang="en-US" dirty="0" smtClean="0"/>
              <a:t> = </a:t>
            </a:r>
            <a:endParaRPr lang="ru-RU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000496" y="2071678"/>
          <a:ext cx="5940425" cy="1000132"/>
        </p:xfrm>
        <a:graphic>
          <a:graphicData uri="http://schemas.openxmlformats.org/presentationml/2006/ole">
            <p:oleObj spid="_x0000_s2067" name="Документ" r:id="rId3" imgW="5940270" imgH="496828" progId="Word.Document.12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857620" y="3500438"/>
          <a:ext cx="5940425" cy="1106493"/>
        </p:xfrm>
        <a:graphic>
          <a:graphicData uri="http://schemas.openxmlformats.org/presentationml/2006/ole">
            <p:oleObj spid="_x0000_s2068" name="Документ" r:id="rId4" imgW="5940270" imgH="496828" progId="Word.Document.12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000496" y="5143512"/>
          <a:ext cx="5940425" cy="890592"/>
        </p:xfrm>
        <a:graphic>
          <a:graphicData uri="http://schemas.openxmlformats.org/presentationml/2006/ole">
            <p:oleObj spid="_x0000_s2069" name="Документ" r:id="rId5" imgW="5940270" imgH="496019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82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785</Words>
  <Application>Microsoft Office PowerPoint</Application>
  <PresentationFormat>Экран (4:3)</PresentationFormat>
  <Paragraphs>151</Paragraphs>
  <Slides>25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Документ</vt:lpstr>
      <vt:lpstr>Слайд 1</vt:lpstr>
      <vt:lpstr>ТЕМА:</vt:lpstr>
      <vt:lpstr>ЦЕЛИ УРОКА:</vt:lpstr>
      <vt:lpstr>Оценка:</vt:lpstr>
      <vt:lpstr>Древнегреческий поэт Нивей утверждал, что математику нельзя изучать, наблюдая, как это делает сосед. Поэтому сегодня будем работать самостоятельно.  </vt:lpstr>
      <vt:lpstr>ДИКТАНТ</vt:lpstr>
      <vt:lpstr>Историческая справка.  </vt:lpstr>
      <vt:lpstr>Слайд 8</vt:lpstr>
      <vt:lpstr>Повторим:</vt:lpstr>
      <vt:lpstr>ЗАДАЧА:</vt:lpstr>
      <vt:lpstr>Слайд 11</vt:lpstr>
      <vt:lpstr> Знаете ли вы кто нашел  зависимости между сторонами и углами в треугольнике?   Имена ученых записаны в таблице и закодированы. Определите имена этих ученых.   </vt:lpstr>
      <vt:lpstr> </vt:lpstr>
      <vt:lpstr>Слайд 14</vt:lpstr>
      <vt:lpstr>Знаете ли вы  имя арабского ученого, составившего таблицу синусов и тангенсов? Оно записано в таблице:  </vt:lpstr>
      <vt:lpstr>Число, записанное под названием имен арабских ученых, равно количеству верных формул: </vt:lpstr>
      <vt:lpstr>SINX</vt:lpstr>
      <vt:lpstr>COSX</vt:lpstr>
      <vt:lpstr>Tgx</vt:lpstr>
      <vt:lpstr> Решите примеры и определите год открытия функции ТАНГЕНС. </vt:lpstr>
      <vt:lpstr>Слайд 21</vt:lpstr>
      <vt:lpstr>Собери фразу:</vt:lpstr>
      <vt:lpstr>                      Домашнее задание </vt:lpstr>
      <vt:lpstr>Подсчет балов. Подведение итогов.</vt:lpstr>
      <vt:lpstr>СПАСИБО ЗА УРОК 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</dc:title>
  <dc:creator>1</dc:creator>
  <cp:lastModifiedBy>Tata</cp:lastModifiedBy>
  <cp:revision>82</cp:revision>
  <dcterms:created xsi:type="dcterms:W3CDTF">2012-09-30T18:29:00Z</dcterms:created>
  <dcterms:modified xsi:type="dcterms:W3CDTF">2014-03-23T09:04:05Z</dcterms:modified>
</cp:coreProperties>
</file>