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13" r:id="rId3"/>
    <p:sldId id="296" r:id="rId4"/>
    <p:sldId id="269" r:id="rId5"/>
    <p:sldId id="271" r:id="rId6"/>
    <p:sldId id="292" r:id="rId7"/>
    <p:sldId id="308" r:id="rId8"/>
    <p:sldId id="293" r:id="rId9"/>
    <p:sldId id="309" r:id="rId10"/>
    <p:sldId id="294" r:id="rId11"/>
    <p:sldId id="310" r:id="rId12"/>
    <p:sldId id="311" r:id="rId13"/>
    <p:sldId id="270" r:id="rId14"/>
    <p:sldId id="267" r:id="rId15"/>
    <p:sldId id="265" r:id="rId16"/>
    <p:sldId id="287" r:id="rId17"/>
    <p:sldId id="288" r:id="rId18"/>
    <p:sldId id="280" r:id="rId19"/>
    <p:sldId id="282" r:id="rId20"/>
    <p:sldId id="281" r:id="rId21"/>
    <p:sldId id="283" r:id="rId22"/>
    <p:sldId id="284" r:id="rId23"/>
    <p:sldId id="285" r:id="rId24"/>
    <p:sldId id="278" r:id="rId25"/>
    <p:sldId id="295" r:id="rId26"/>
    <p:sldId id="279" r:id="rId27"/>
    <p:sldId id="312" r:id="rId28"/>
    <p:sldId id="259" r:id="rId29"/>
    <p:sldId id="276" r:id="rId30"/>
    <p:sldId id="277" r:id="rId31"/>
    <p:sldId id="27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858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12185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6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1861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21862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12186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186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186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6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6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6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6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187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187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21872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73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74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75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76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877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187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187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1880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188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50F4728-20F2-47D5-90A6-D4684F35D8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1882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C912B-F424-4F32-A120-FE983EA9B2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6EDEDC-B4C4-4D47-90AA-9BE72D2ADF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A2412F3-B6DA-41FC-9557-3F9C4E5D322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7E9DA1-E1A5-4F22-B9F9-DDD717EDC0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8662D-7828-4F50-901B-A0EC80B7AB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ABA82-5126-4067-A7E0-261C09E0F1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B7B2EE-CE97-4EC7-BAA4-BD0716BF76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13C224-41EC-412A-BA5E-C624FA7BDC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85085-7386-4621-AA83-39650BA96C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1AACA-5387-49A0-853A-E9E66174F0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80A57-D6DE-4E7E-96B6-982A6FA6A0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2083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3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083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2083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2083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084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2084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4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4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4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4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084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084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20848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49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50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51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52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53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085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085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085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2085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2085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AA5A807-1800-4209-947F-5F1D242D95F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!!!Festival\__Temp\649434\&#1087;&#1088;&#1080;&#1083;3.avi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!!!Festival\__Temp\649434\&#1087;&#1088;&#1080;&#1083;4.avi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!!!Festival\__Temp\649434\&#1087;&#1088;&#1080;&#1083;1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!!!Festival\__Temp\649434\&#1087;&#1088;&#1080;&#1083;2.avi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1484313"/>
            <a:ext cx="7931150" cy="3673475"/>
          </a:xfrm>
        </p:spPr>
        <p:txBody>
          <a:bodyPr/>
          <a:lstStyle/>
          <a:p>
            <a:pPr algn="l"/>
            <a:r>
              <a:rPr lang="ru-RU" sz="8000" b="1">
                <a:latin typeface="Monotype Corsiva" pitchFamily="66" charset="0"/>
              </a:rPr>
              <a:t>Получение </a:t>
            </a:r>
            <a:br>
              <a:rPr lang="ru-RU" sz="8000" b="1">
                <a:latin typeface="Monotype Corsiva" pitchFamily="66" charset="0"/>
              </a:rPr>
            </a:br>
            <a:r>
              <a:rPr lang="ru-RU" sz="8000" b="1">
                <a:latin typeface="Monotype Corsiva" pitchFamily="66" charset="0"/>
              </a:rPr>
              <a:t> 				металлов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latin typeface="Times New Roman" pitchFamily="18" charset="0"/>
              </a:rPr>
              <a:t>Пирометаллургия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 b="1"/>
              <a:t>Получение хрома алюмотермией</a:t>
            </a:r>
          </a:p>
        </p:txBody>
      </p:sp>
      <p:pic>
        <p:nvPicPr>
          <p:cNvPr id="145417" name="прил3.avi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4991100" y="2476500"/>
            <a:ext cx="3352800" cy="274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54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54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417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541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latin typeface="Times New Roman" pitchFamily="18" charset="0"/>
              </a:rPr>
              <a:t>Пирометаллургия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Получение хрома алюмотермией</a:t>
            </a:r>
          </a:p>
          <a:p>
            <a:endParaRPr lang="en-US"/>
          </a:p>
          <a:p>
            <a:pPr>
              <a:buFontTx/>
              <a:buNone/>
            </a:pPr>
            <a:r>
              <a:rPr lang="en-US"/>
              <a:t> 	</a:t>
            </a:r>
            <a:r>
              <a:rPr lang="en-US" b="1"/>
              <a:t>Cr</a:t>
            </a:r>
            <a:r>
              <a:rPr lang="en-US" b="1" baseline="-25000"/>
              <a:t>2</a:t>
            </a:r>
            <a:r>
              <a:rPr lang="en-US" b="1"/>
              <a:t>O</a:t>
            </a:r>
            <a:r>
              <a:rPr lang="en-US" b="1" baseline="-25000"/>
              <a:t>3</a:t>
            </a:r>
            <a:r>
              <a:rPr lang="en-US" b="1"/>
              <a:t> + 2AI  </a:t>
            </a:r>
            <a:r>
              <a:rPr lang="en-US" b="1">
                <a:cs typeface="Arial" charset="0"/>
              </a:rPr>
              <a:t>→  2Cr + AI</a:t>
            </a:r>
            <a:r>
              <a:rPr lang="en-US" b="1" baseline="-25000"/>
              <a:t>2</a:t>
            </a:r>
            <a:r>
              <a:rPr lang="en-US" b="1">
                <a:cs typeface="Arial" charset="0"/>
              </a:rPr>
              <a:t>O</a:t>
            </a:r>
            <a:r>
              <a:rPr lang="en-US" b="1" baseline="-25000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latin typeface="Monotype Corsiva" pitchFamily="66" charset="0"/>
              </a:rPr>
              <a:t>2.	Гидрометаллургия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/>
              <a:t> 	</a:t>
            </a:r>
            <a:r>
              <a:rPr lang="ru-RU" b="1"/>
              <a:t>Восстановление более активными металлами менее активных из растворов их солей называется</a:t>
            </a:r>
            <a:br>
              <a:rPr lang="ru-RU" b="1"/>
            </a:br>
            <a:r>
              <a:rPr lang="ru-RU" b="1"/>
              <a:t>гидрометаллургией.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latin typeface="Monotype Corsiva" pitchFamily="66" charset="0"/>
              </a:rPr>
              <a:t>2.	Гидрометаллургия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322762"/>
          </a:xfrm>
        </p:spPr>
        <p:txBody>
          <a:bodyPr/>
          <a:lstStyle/>
          <a:p>
            <a:pPr indent="22225">
              <a:buFontTx/>
              <a:buNone/>
            </a:pPr>
            <a:r>
              <a:rPr lang="ru-RU" sz="2800" b="1">
                <a:latin typeface="Times New Roman" pitchFamily="18" charset="0"/>
              </a:rPr>
              <a:t> 	Это получение металлов, которое проходит в два этапа:</a:t>
            </a:r>
            <a:r>
              <a:rPr lang="ru-RU" sz="1000" b="1">
                <a:latin typeface="Times New Roman" pitchFamily="18" charset="0"/>
              </a:rPr>
              <a:t/>
            </a:r>
            <a:br>
              <a:rPr lang="ru-RU" sz="1000" b="1">
                <a:latin typeface="Times New Roman" pitchFamily="18" charset="0"/>
              </a:rPr>
            </a:br>
            <a:endParaRPr lang="ru-RU" sz="1000" b="1">
              <a:latin typeface="Times New Roman" pitchFamily="18" charset="0"/>
            </a:endParaRPr>
          </a:p>
          <a:p>
            <a:pPr indent="22225">
              <a:buFontTx/>
              <a:buAutoNum type="arabicPeriod"/>
            </a:pPr>
            <a:r>
              <a:rPr lang="ru-RU" sz="2800" b="1">
                <a:latin typeface="Times New Roman" pitchFamily="18" charset="0"/>
              </a:rPr>
              <a:t>   Природное соединение «растворяют» в подходящем реагенте с целью получения раствора соли этого металла.</a:t>
            </a:r>
            <a:r>
              <a:rPr lang="ru-RU" sz="1000" b="1">
                <a:latin typeface="Times New Roman" pitchFamily="18" charset="0"/>
              </a:rPr>
              <a:t/>
            </a:r>
            <a:br>
              <a:rPr lang="ru-RU" sz="1000" b="1">
                <a:latin typeface="Times New Roman" pitchFamily="18" charset="0"/>
              </a:rPr>
            </a:br>
            <a:endParaRPr lang="ru-RU" sz="1000" b="1">
              <a:latin typeface="Times New Roman" pitchFamily="18" charset="0"/>
            </a:endParaRPr>
          </a:p>
          <a:p>
            <a:pPr indent="22225">
              <a:buFontTx/>
              <a:buAutoNum type="arabicPeriod"/>
            </a:pPr>
            <a:r>
              <a:rPr lang="ru-RU" sz="2800" b="1">
                <a:latin typeface="Times New Roman" pitchFamily="18" charset="0"/>
              </a:rPr>
              <a:t>   Из образовавшегося раствора данный металл вытесняют более активным металлом или восстанавливают электролизом.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20"/>
                            </p:stCondLst>
                            <p:childTnLst>
                              <p:par>
                                <p:cTn id="1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600"/>
                            </p:stCondLst>
                            <p:childTnLst>
                              <p:par>
                                <p:cTn id="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latin typeface="Monotype Corsiva" pitchFamily="66" charset="0"/>
              </a:rPr>
              <a:t>2.	Гидрометаллургия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 		</a:t>
            </a:r>
            <a:r>
              <a:rPr lang="ru-RU" b="1">
                <a:latin typeface="Times New Roman" pitchFamily="18" charset="0"/>
              </a:rPr>
              <a:t>Например, для получения меди из руды, содержащей оксид меди </a:t>
            </a:r>
            <a:r>
              <a:rPr lang="en-US" b="1">
                <a:latin typeface="Times New Roman" pitchFamily="18" charset="0"/>
              </a:rPr>
              <a:t>(II) CuO</a:t>
            </a:r>
            <a:r>
              <a:rPr lang="ru-RU" b="1">
                <a:latin typeface="Times New Roman" pitchFamily="18" charset="0"/>
              </a:rPr>
              <a:t>:</a:t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/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 	</a:t>
            </a:r>
            <a:r>
              <a:rPr lang="en-US" b="1">
                <a:latin typeface="Times New Roman" pitchFamily="18" charset="0"/>
              </a:rPr>
              <a:t>    </a:t>
            </a:r>
            <a:r>
              <a:rPr lang="ru-RU" b="1">
                <a:latin typeface="Times New Roman" pitchFamily="18" charset="0"/>
              </a:rPr>
              <a:t>С</a:t>
            </a:r>
            <a:r>
              <a:rPr lang="en-US" b="1">
                <a:latin typeface="Times New Roman" pitchFamily="18" charset="0"/>
              </a:rPr>
              <a:t>uO</a:t>
            </a:r>
            <a:r>
              <a:rPr lang="ru-RU" b="1">
                <a:latin typeface="Times New Roman" pitchFamily="18" charset="0"/>
              </a:rPr>
              <a:t> +</a:t>
            </a:r>
            <a:r>
              <a:rPr lang="en-US" b="1">
                <a:latin typeface="Times New Roman" pitchFamily="18" charset="0"/>
              </a:rPr>
              <a:t> H</a:t>
            </a:r>
            <a:r>
              <a:rPr lang="en-US" b="1" baseline="-25000">
                <a:latin typeface="Times New Roman" pitchFamily="18" charset="0"/>
              </a:rPr>
              <a:t>2</a:t>
            </a:r>
            <a:r>
              <a:rPr lang="en-US" b="1">
                <a:latin typeface="Times New Roman" pitchFamily="18" charset="0"/>
              </a:rPr>
              <a:t>SO</a:t>
            </a:r>
            <a:r>
              <a:rPr lang="en-US" b="1" baseline="-25000">
                <a:latin typeface="Times New Roman" pitchFamily="18" charset="0"/>
              </a:rPr>
              <a:t>4 </a:t>
            </a:r>
            <a:r>
              <a:rPr lang="en-US" b="1">
                <a:latin typeface="Times New Roman" pitchFamily="18" charset="0"/>
              </a:rPr>
              <a:t> =  CuSO</a:t>
            </a:r>
            <a:r>
              <a:rPr lang="en-US" b="1" baseline="-25000">
                <a:latin typeface="Times New Roman" pitchFamily="18" charset="0"/>
              </a:rPr>
              <a:t>4</a:t>
            </a:r>
            <a:r>
              <a:rPr lang="ru-RU" b="1">
                <a:latin typeface="Times New Roman" pitchFamily="18" charset="0"/>
              </a:rPr>
              <a:t> +</a:t>
            </a:r>
            <a:r>
              <a:rPr lang="en-US" b="1">
                <a:latin typeface="Times New Roman" pitchFamily="18" charset="0"/>
              </a:rPr>
              <a:t> H</a:t>
            </a:r>
            <a:r>
              <a:rPr lang="en-US" b="1" baseline="-25000">
                <a:latin typeface="Times New Roman" pitchFamily="18" charset="0"/>
              </a:rPr>
              <a:t>2</a:t>
            </a:r>
            <a:r>
              <a:rPr lang="en-US" b="1">
                <a:latin typeface="Times New Roman" pitchFamily="18" charset="0"/>
              </a:rPr>
              <a:t>O</a:t>
            </a:r>
            <a:r>
              <a:rPr lang="ru-RU" b="1">
                <a:latin typeface="Times New Roman" pitchFamily="18" charset="0"/>
              </a:rPr>
              <a:t> </a:t>
            </a:r>
            <a:r>
              <a:rPr lang="en-US" b="1">
                <a:latin typeface="Times New Roman" pitchFamily="18" charset="0"/>
              </a:rPr>
              <a:t/>
            </a:r>
            <a:br>
              <a:rPr lang="en-US" b="1">
                <a:latin typeface="Times New Roman" pitchFamily="18" charset="0"/>
              </a:rPr>
            </a:br>
            <a:r>
              <a:rPr lang="en-US" b="1">
                <a:latin typeface="Times New Roman" pitchFamily="18" charset="0"/>
              </a:rPr>
              <a:t/>
            </a:r>
            <a:br>
              <a:rPr lang="en-US" b="1">
                <a:latin typeface="Times New Roman" pitchFamily="18" charset="0"/>
              </a:rPr>
            </a:br>
            <a:r>
              <a:rPr lang="en-US" b="1">
                <a:latin typeface="Times New Roman" pitchFamily="18" charset="0"/>
              </a:rPr>
              <a:t> 	   CuSO</a:t>
            </a:r>
            <a:r>
              <a:rPr lang="en-US" b="1" baseline="-25000">
                <a:latin typeface="Times New Roman" pitchFamily="18" charset="0"/>
              </a:rPr>
              <a:t>4</a:t>
            </a:r>
            <a:r>
              <a:rPr lang="ru-RU" b="1">
                <a:latin typeface="Times New Roman" pitchFamily="18" charset="0"/>
              </a:rPr>
              <a:t> +</a:t>
            </a:r>
            <a:r>
              <a:rPr lang="en-US" b="1">
                <a:latin typeface="Times New Roman" pitchFamily="18" charset="0"/>
              </a:rPr>
              <a:t> Fe  =  FeSO</a:t>
            </a:r>
            <a:r>
              <a:rPr lang="en-US" b="1" baseline="-25000">
                <a:latin typeface="Times New Roman" pitchFamily="18" charset="0"/>
              </a:rPr>
              <a:t>4</a:t>
            </a:r>
            <a:r>
              <a:rPr lang="ru-RU" b="1">
                <a:latin typeface="Times New Roman" pitchFamily="18" charset="0"/>
              </a:rPr>
              <a:t> +</a:t>
            </a:r>
            <a:r>
              <a:rPr lang="en-US" b="1">
                <a:latin typeface="Times New Roman" pitchFamily="18" charset="0"/>
              </a:rPr>
              <a:t> Cu</a:t>
            </a:r>
            <a:br>
              <a:rPr lang="en-US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/>
            </a:r>
            <a:br>
              <a:rPr lang="ru-RU" b="1">
                <a:latin typeface="Times New Roman" pitchFamily="18" charset="0"/>
              </a:rPr>
            </a:br>
            <a:r>
              <a:rPr lang="ru-RU" b="1">
                <a:latin typeface="Times New Roman" pitchFamily="18" charset="0"/>
              </a:rPr>
              <a:t>Таким же способом получают серебро, цинк, молибден, золото, уран и т. д.</a:t>
            </a:r>
            <a:r>
              <a:rPr lang="en-US" b="1">
                <a:latin typeface="Times New Roman" pitchFamily="18" charset="0"/>
              </a:rPr>
              <a:t> </a:t>
            </a:r>
            <a:endParaRPr lang="ru-RU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latin typeface="Monotype Corsiva" pitchFamily="66" charset="0"/>
              </a:rPr>
              <a:t>3.	Электрометаллургия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276475"/>
            <a:ext cx="8229600" cy="1900238"/>
          </a:xfrm>
        </p:spPr>
        <p:txBody>
          <a:bodyPr/>
          <a:lstStyle/>
          <a:p>
            <a:pPr indent="22225">
              <a:buFontTx/>
              <a:buNone/>
            </a:pPr>
            <a:r>
              <a:rPr lang="ru-RU"/>
              <a:t>	</a:t>
            </a:r>
            <a:r>
              <a:rPr lang="ru-RU" b="1">
                <a:latin typeface="Times New Roman" pitchFamily="18" charset="0"/>
              </a:rPr>
              <a:t>Это способы получения металлов с помощью электрического тока (электролиза).</a:t>
            </a:r>
          </a:p>
          <a:p>
            <a:pPr indent="22225">
              <a:buFontTx/>
              <a:buNone/>
            </a:pPr>
            <a:endParaRPr lang="ru-RU" b="1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Содержимое 2"/>
          <p:cNvSpPr>
            <a:spLocks noGrp="1"/>
          </p:cNvSpPr>
          <p:nvPr>
            <p:ph idx="4294967295"/>
          </p:nvPr>
        </p:nvSpPr>
        <p:spPr>
          <a:xfrm>
            <a:off x="357188" y="404813"/>
            <a:ext cx="8786812" cy="5616575"/>
          </a:xfrm>
        </p:spPr>
        <p:txBody>
          <a:bodyPr/>
          <a:lstStyle/>
          <a:p>
            <a:r>
              <a:rPr lang="ru-RU" b="1">
                <a:solidFill>
                  <a:srgbClr val="FFFF00"/>
                </a:solidFill>
              </a:rPr>
              <a:t>«Электролиз» </a:t>
            </a:r>
            <a:r>
              <a:rPr lang="ru-RU" b="1"/>
              <a:t>– химические реакции, протекающие под действием  электрического тока на электродах, помещенных в раствор, расплав или твердый электролит.</a:t>
            </a:r>
          </a:p>
          <a:p>
            <a:r>
              <a:rPr lang="ru-RU" b="1">
                <a:solidFill>
                  <a:srgbClr val="FFFF00"/>
                </a:solidFill>
              </a:rPr>
              <a:t>«Электролит» </a:t>
            </a:r>
            <a:r>
              <a:rPr lang="ru-RU" b="1"/>
              <a:t>- вещество, проводящее электрический ток.</a:t>
            </a:r>
          </a:p>
          <a:p>
            <a:r>
              <a:rPr lang="ru-RU" b="1">
                <a:solidFill>
                  <a:srgbClr val="FFFF00"/>
                </a:solidFill>
              </a:rPr>
              <a:t>«Электрод» </a:t>
            </a:r>
            <a:r>
              <a:rPr lang="ru-RU" b="1"/>
              <a:t>- проводник, имеющий электронную проводимость и находящиеся в контакте с ионным проводником. </a:t>
            </a:r>
          </a:p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Содержимое 2"/>
          <p:cNvSpPr>
            <a:spLocks noGrp="1"/>
          </p:cNvSpPr>
          <p:nvPr>
            <p:ph idx="4294967295"/>
          </p:nvPr>
        </p:nvSpPr>
        <p:spPr>
          <a:xfrm>
            <a:off x="457200" y="357188"/>
            <a:ext cx="8229600" cy="5768975"/>
          </a:xfrm>
        </p:spPr>
        <p:txBody>
          <a:bodyPr/>
          <a:lstStyle/>
          <a:p>
            <a:r>
              <a:rPr lang="ru-RU" b="1">
                <a:solidFill>
                  <a:srgbClr val="FFFF00"/>
                </a:solidFill>
              </a:rPr>
              <a:t>«Катод» </a:t>
            </a:r>
            <a:r>
              <a:rPr lang="ru-RU" b="1"/>
              <a:t>- отрицательно заряженный электрод, на котором происходит процесс восстановления.</a:t>
            </a:r>
          </a:p>
          <a:p>
            <a:r>
              <a:rPr lang="ru-RU" b="1">
                <a:solidFill>
                  <a:srgbClr val="FFFF00"/>
                </a:solidFill>
              </a:rPr>
              <a:t>«Анод» </a:t>
            </a:r>
            <a:r>
              <a:rPr lang="ru-RU" b="1"/>
              <a:t>- положительно заряженный  электрод, на котором происходит процесс восстановления.</a:t>
            </a:r>
          </a:p>
          <a:p>
            <a:r>
              <a:rPr lang="ru-RU" b="1">
                <a:solidFill>
                  <a:srgbClr val="FFFF00"/>
                </a:solidFill>
              </a:rPr>
              <a:t>«Катионы» </a:t>
            </a:r>
            <a:r>
              <a:rPr lang="ru-RU" b="1"/>
              <a:t>- положительно заряженные  ионы.</a:t>
            </a:r>
          </a:p>
          <a:p>
            <a:r>
              <a:rPr lang="ru-RU" b="1">
                <a:solidFill>
                  <a:srgbClr val="FFFF00"/>
                </a:solidFill>
              </a:rPr>
              <a:t>«Анионы» </a:t>
            </a:r>
            <a:r>
              <a:rPr lang="ru-RU" b="1"/>
              <a:t>- отрицательно заряженные  ионы.</a:t>
            </a:r>
          </a:p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8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8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8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8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8820150" cy="5113338"/>
          </a:xfrm>
        </p:spPr>
        <p:txBody>
          <a:bodyPr/>
          <a:lstStyle/>
          <a:p>
            <a:pPr>
              <a:buFont typeface="Georgia" pitchFamily="18" charset="0"/>
              <a:buNone/>
            </a:pPr>
            <a:endParaRPr lang="ru-RU" sz="2400"/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При электролизе окислителем и восстановителем является электрический ток.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Процессы окисления  и восстановления разделены в пространстве, они совершаются не при контакте частиц друг с другом, а при соприкосновении с электродами электрической цепи.</a:t>
            </a:r>
          </a:p>
        </p:txBody>
      </p:sp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Содержимое 2"/>
          <p:cNvSpPr>
            <a:spLocks noGrp="1"/>
          </p:cNvSpPr>
          <p:nvPr>
            <p:ph idx="4294967295"/>
          </p:nvPr>
        </p:nvSpPr>
        <p:spPr>
          <a:xfrm>
            <a:off x="0" y="476250"/>
            <a:ext cx="9144000" cy="44958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>
                <a:solidFill>
                  <a:srgbClr val="FFFF00"/>
                </a:solidFill>
              </a:rPr>
              <a:t>Электролиз водных растворов электролитов</a:t>
            </a:r>
          </a:p>
          <a:p>
            <a:r>
              <a:rPr lang="ru-RU" b="1"/>
              <a:t>Катодные процессы в водных растворах электролитов :катионы или молекулы воды принимают электронов и восстанавливаются.</a:t>
            </a:r>
          </a:p>
          <a:p>
            <a:r>
              <a:rPr lang="en-US">
                <a:solidFill>
                  <a:srgbClr val="FFFF00"/>
                </a:solidFill>
              </a:rPr>
              <a:t>Li,K,Ca,   </a:t>
            </a:r>
            <a:r>
              <a:rPr lang="ru-RU">
                <a:solidFill>
                  <a:srgbClr val="FFFF00"/>
                </a:solidFill>
              </a:rPr>
              <a:t>  </a:t>
            </a:r>
            <a:r>
              <a:rPr lang="en-US">
                <a:solidFill>
                  <a:srgbClr val="FFFF00"/>
                </a:solidFill>
              </a:rPr>
              <a:t> |</a:t>
            </a:r>
            <a:r>
              <a:rPr lang="ru-RU">
                <a:solidFill>
                  <a:srgbClr val="FFFF00"/>
                </a:solidFill>
              </a:rPr>
              <a:t>   </a:t>
            </a:r>
            <a:r>
              <a:rPr lang="en-US">
                <a:solidFill>
                  <a:srgbClr val="FFFF00"/>
                </a:solidFill>
              </a:rPr>
              <a:t>Mn,Zn,Fe,Ni,</a:t>
            </a:r>
            <a:r>
              <a:rPr lang="ru-RU">
                <a:solidFill>
                  <a:srgbClr val="FFFF00"/>
                </a:solidFill>
              </a:rPr>
              <a:t>    </a:t>
            </a:r>
            <a:r>
              <a:rPr lang="en-US">
                <a:solidFill>
                  <a:srgbClr val="FFFF00"/>
                </a:solidFill>
              </a:rPr>
              <a:t>| H</a:t>
            </a:r>
            <a:r>
              <a:rPr lang="en-US" sz="1400">
                <a:solidFill>
                  <a:srgbClr val="FFFF00"/>
                </a:solidFill>
              </a:rPr>
              <a:t>2</a:t>
            </a:r>
            <a:r>
              <a:rPr lang="ru-RU" sz="1400">
                <a:solidFill>
                  <a:srgbClr val="FFFF00"/>
                </a:solidFill>
              </a:rPr>
              <a:t>  </a:t>
            </a:r>
            <a:r>
              <a:rPr lang="en-US">
                <a:solidFill>
                  <a:srgbClr val="FFFF00"/>
                </a:solidFill>
              </a:rPr>
              <a:t>|Cu,Hg,Ag,Pt</a:t>
            </a:r>
          </a:p>
          <a:p>
            <a:pPr>
              <a:buFont typeface="Georgia" pitchFamily="18" charset="0"/>
              <a:buNone/>
            </a:pPr>
            <a:r>
              <a:rPr lang="en-US">
                <a:solidFill>
                  <a:srgbClr val="FFFF00"/>
                </a:solidFill>
              </a:rPr>
              <a:t>  Na,Mg,Al              Sn,Pb                          Au</a:t>
            </a:r>
            <a:r>
              <a:rPr lang="en-US">
                <a:solidFill>
                  <a:srgbClr val="993300"/>
                </a:solidFill>
              </a:rPr>
              <a:t>   </a:t>
            </a:r>
          </a:p>
          <a:p>
            <a:pPr>
              <a:buFont typeface="Georgia" pitchFamily="18" charset="0"/>
              <a:buNone/>
            </a:pPr>
            <a:r>
              <a:rPr lang="tt-RU" sz="1800"/>
              <a:t> Катионы металлов не   |  Катионы металлов  и молекулы воды     |  Катионы </a:t>
            </a:r>
          </a:p>
          <a:p>
            <a:pPr>
              <a:buFont typeface="Georgia" pitchFamily="18" charset="0"/>
              <a:buNone/>
            </a:pPr>
            <a:r>
              <a:rPr lang="tt-RU" sz="1800"/>
              <a:t>восстанавливаются</a:t>
            </a:r>
            <a:r>
              <a:rPr lang="ru-RU" sz="1800"/>
              <a:t>.</a:t>
            </a:r>
            <a:r>
              <a:rPr lang="en-US" sz="1800"/>
              <a:t> </a:t>
            </a:r>
            <a:r>
              <a:rPr lang="tt-RU" sz="1800"/>
              <a:t>            восстанавливаются</a:t>
            </a:r>
            <a:r>
              <a:rPr lang="en-US" sz="1800"/>
              <a:t>   </a:t>
            </a:r>
            <a:r>
              <a:rPr lang="tt-RU" sz="1800"/>
              <a:t>  </a:t>
            </a:r>
            <a:r>
              <a:rPr lang="en-US" sz="1800"/>
              <a:t> </a:t>
            </a:r>
            <a:r>
              <a:rPr lang="ru-RU" sz="1800"/>
              <a:t>                             </a:t>
            </a:r>
            <a:r>
              <a:rPr lang="tt-RU" sz="1800"/>
              <a:t>металлов  </a:t>
            </a:r>
          </a:p>
          <a:p>
            <a:pPr>
              <a:buFont typeface="Georgia" pitchFamily="18" charset="0"/>
              <a:buNone/>
            </a:pPr>
            <a:r>
              <a:rPr lang="tt-RU" sz="1800"/>
              <a:t>Восстанавливается вода                                                                      восстанавливаются         </a:t>
            </a:r>
            <a:endParaRPr lang="ru-RU" sz="1800"/>
          </a:p>
        </p:txBody>
      </p:sp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>
                <a:latin typeface="Times New Roman" pitchFamily="18" charset="0"/>
                <a:cs typeface="Times New Roman" pitchFamily="18" charset="0"/>
              </a:rPr>
              <a:t>Цели урока: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b="1"/>
              <a:t>Рассмотреть и сравнить различные способы получения металлов из природного сырья.</a:t>
            </a:r>
          </a:p>
          <a:p>
            <a:pPr>
              <a:lnSpc>
                <a:spcPct val="90000"/>
              </a:lnSpc>
            </a:pPr>
            <a:r>
              <a:rPr lang="ru-RU" b="1"/>
              <a:t>Рассмотреть сущность электролиза, особенности электролиза растворов электролитов.</a:t>
            </a:r>
          </a:p>
          <a:p>
            <a:pPr>
              <a:lnSpc>
                <a:spcPct val="90000"/>
              </a:lnSpc>
            </a:pPr>
            <a:r>
              <a:rPr lang="ru-RU" b="1"/>
              <a:t>Закрепить умение составлять окислительно-восстановительные реакции.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0850" y="482600"/>
            <a:ext cx="8686800" cy="2757488"/>
          </a:xfrm>
          <a:noFill/>
          <a:ln/>
        </p:spPr>
        <p:txBody>
          <a:bodyPr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8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r>
              <a:rPr lang="ru-RU" sz="28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800" kern="12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2800" kern="1200" cap="all" dirty="0"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1075" name="Содержимое 2"/>
          <p:cNvSpPr>
            <a:spLocks noGrp="1"/>
          </p:cNvSpPr>
          <p:nvPr>
            <p:ph idx="4294967295"/>
          </p:nvPr>
        </p:nvSpPr>
        <p:spPr>
          <a:xfrm>
            <a:off x="914400" y="3571875"/>
            <a:ext cx="8229600" cy="1928813"/>
          </a:xfrm>
        </p:spPr>
        <p:txBody>
          <a:bodyPr/>
          <a:lstStyle/>
          <a:p>
            <a:endParaRPr lang="tt-RU" b="1" i="1" u="sng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ru-RU" u="sng"/>
          </a:p>
          <a:p>
            <a:pPr>
              <a:buFontTx/>
              <a:buNone/>
            </a:pPr>
            <a:r>
              <a:rPr lang="ru-RU" b="1" i="1"/>
              <a:t>2H</a:t>
            </a:r>
            <a:r>
              <a:rPr lang="ru-RU" b="1" i="1" baseline="-25000"/>
              <a:t>2</a:t>
            </a:r>
            <a:r>
              <a:rPr lang="ru-RU" b="1" i="1"/>
              <a:t>O + 2e</a:t>
            </a:r>
            <a:r>
              <a:rPr lang="ru-RU" b="1" i="1" baseline="30000"/>
              <a:t>–</a:t>
            </a:r>
            <a:r>
              <a:rPr lang="ru-RU" b="1" i="1"/>
              <a:t> = H</a:t>
            </a:r>
            <a:r>
              <a:rPr lang="ru-RU" b="1" i="1" baseline="-25000"/>
              <a:t>2</a:t>
            </a:r>
            <a:r>
              <a:rPr lang="ru-RU" b="1" i="1"/>
              <a:t> + 2OH</a:t>
            </a:r>
            <a:r>
              <a:rPr lang="ru-RU" b="1" i="1" baseline="30000"/>
              <a:t>–</a:t>
            </a:r>
            <a:endParaRPr lang="ru-RU"/>
          </a:p>
          <a:p>
            <a:endParaRPr lang="ru-RU" b="1" i="1"/>
          </a:p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404813"/>
            <a:ext cx="8286750" cy="35036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/>
              <a:t>1.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Катионы металлов со стандартным электродным потенциалом, большим, чем у </a:t>
            </a:r>
            <a:r>
              <a:rPr lang="tt-RU" sz="3200" b="1">
                <a:latin typeface="Times New Roman" pitchFamily="18" charset="0"/>
                <a:cs typeface="Times New Roman" pitchFamily="18" charset="0"/>
              </a:rPr>
              <a:t> ВОДОРОДА,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расположены в ряду напряжений после него: Cu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Hg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Ag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Pt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..., до Pt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4+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. При электролизе они почти полностью восстанавливаются на катоде и выделяются в виде металла.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"/>
          <p:cNvSpPr>
            <a:spLocks noChangeArrowheads="1"/>
          </p:cNvSpPr>
          <p:nvPr/>
        </p:nvSpPr>
        <p:spPr bwMode="auto">
          <a:xfrm>
            <a:off x="214313" y="131763"/>
            <a:ext cx="8715375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52400" algn="just" eaLnBrk="0" hangingPunct="0"/>
            <a:r>
              <a:rPr lang="ru-RU" sz="3200" b="1">
                <a:latin typeface="Times New Roman" pitchFamily="18" charset="0"/>
                <a:cs typeface="Times New Roman" pitchFamily="18" charset="0"/>
              </a:rPr>
              <a:t>2. Катионы металлов с малой величиной стандартного электродного потенциала (катионы металлов начала ряда напряжений Li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Na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K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Rb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..., до Al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3+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включительно). При электролизе на катоде они не восстанавливаются, вместо них восстанавливаются молекулы воды.</a:t>
            </a:r>
          </a:p>
          <a:p>
            <a:pPr indent="152400" algn="just" eaLnBrk="0" hangingPunct="0"/>
            <a:endParaRPr lang="ru-RU" sz="2800" b="1">
              <a:solidFill>
                <a:srgbClr val="6C4C2C"/>
              </a:solidFill>
            </a:endParaRPr>
          </a:p>
        </p:txBody>
      </p:sp>
      <p:sp>
        <p:nvSpPr>
          <p:cNvPr id="133123" name="Прямоугольник 2"/>
          <p:cNvSpPr>
            <a:spLocks noChangeArrowheads="1"/>
          </p:cNvSpPr>
          <p:nvPr/>
        </p:nvSpPr>
        <p:spPr bwMode="auto">
          <a:xfrm>
            <a:off x="857250" y="4000500"/>
            <a:ext cx="73580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endParaRPr lang="ru-RU" sz="3200" b="1" i="1">
              <a:solidFill>
                <a:srgbClr val="C00000"/>
              </a:solidFill>
            </a:endParaRPr>
          </a:p>
          <a:p>
            <a:pPr>
              <a:buFont typeface="Arial" charset="0"/>
              <a:buNone/>
            </a:pPr>
            <a:r>
              <a:rPr lang="ru-RU" sz="3200" b="1"/>
              <a:t>2H</a:t>
            </a:r>
            <a:r>
              <a:rPr lang="ru-RU" sz="3200" b="1" baseline="-25000"/>
              <a:t>2</a:t>
            </a:r>
            <a:r>
              <a:rPr lang="ru-RU" sz="3200" b="1"/>
              <a:t>O + 2e</a:t>
            </a:r>
            <a:r>
              <a:rPr lang="ru-RU" sz="3200" b="1" baseline="30000"/>
              <a:t>–</a:t>
            </a:r>
            <a:r>
              <a:rPr lang="ru-RU" sz="3200" b="1"/>
              <a:t> = H</a:t>
            </a:r>
            <a:r>
              <a:rPr lang="ru-RU" sz="3200" b="1" baseline="-25000"/>
              <a:t>2</a:t>
            </a:r>
            <a:r>
              <a:rPr lang="ru-RU" sz="3200" b="1"/>
              <a:t> + 2OH</a:t>
            </a:r>
            <a:r>
              <a:rPr lang="ru-RU" sz="3200" b="1" baseline="30000"/>
              <a:t>–</a:t>
            </a:r>
            <a:endParaRPr lang="ru-RU" sz="3200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214313" y="833438"/>
            <a:ext cx="8643937" cy="722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52400" algn="just" eaLnBrk="0" hangingPunct="0"/>
            <a:r>
              <a:rPr lang="ru-RU" sz="3200" b="1">
                <a:latin typeface="Times New Roman" pitchFamily="18" charset="0"/>
                <a:cs typeface="Times New Roman" pitchFamily="18" charset="0"/>
              </a:rPr>
              <a:t>3. Катионы металлов со стандартным электродным потенциалом меньшим, чем у ВОДОРОДА, но большим, чем у алюминия (Mn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Zn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Cr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3+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Fe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, ..., до H). При электролизе эти катионы, характеризующиеся средними величинами электроноакцепторной способности, на катоде восстанавливаются одновременно с молекулами воды.</a:t>
            </a:r>
          </a:p>
          <a:p>
            <a:pPr indent="152400" algn="just" eaLnBrk="0" hangingPunct="0"/>
            <a:endParaRPr lang="ru-RU" sz="3200" b="1"/>
          </a:p>
          <a:p>
            <a:pPr indent="152400" algn="just" eaLnBrk="0" hangingPunct="0">
              <a:buFont typeface="Arial" charset="0"/>
              <a:buNone/>
            </a:pPr>
            <a:r>
              <a:rPr lang="ru-RU" sz="3200" b="1" i="1"/>
              <a:t>  </a:t>
            </a:r>
            <a:r>
              <a:rPr lang="en-US" sz="3200" b="1" i="1"/>
              <a:t>Zn </a:t>
            </a:r>
            <a:r>
              <a:rPr lang="ru-RU" sz="3200" b="1" baseline="30000">
                <a:latin typeface="Times New Roman" pitchFamily="18" charset="0"/>
                <a:cs typeface="Times New Roman" pitchFamily="18" charset="0"/>
              </a:rPr>
              <a:t>2+  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3200" b="1" i="1"/>
              <a:t> 2e =  </a:t>
            </a:r>
            <a:r>
              <a:rPr lang="en-US" sz="3200" b="1" i="1"/>
              <a:t>Zn</a:t>
            </a:r>
            <a:r>
              <a:rPr lang="ru-RU" sz="3200" b="1" i="1" baseline="30000"/>
              <a:t>0</a:t>
            </a:r>
            <a:endParaRPr lang="ru-RU" sz="3200" b="1"/>
          </a:p>
          <a:p>
            <a:pPr indent="152400" algn="just" eaLnBrk="0" hangingPunct="0">
              <a:buFont typeface="Arial" charset="0"/>
              <a:buNone/>
            </a:pPr>
            <a:r>
              <a:rPr lang="ru-RU" sz="3200" b="1" i="1"/>
              <a:t>  2H</a:t>
            </a:r>
            <a:r>
              <a:rPr lang="ru-RU" sz="3200" b="1" i="1" baseline="-25000"/>
              <a:t>2</a:t>
            </a:r>
            <a:r>
              <a:rPr lang="ru-RU" sz="3200" b="1" i="1"/>
              <a:t>O + 2e</a:t>
            </a:r>
            <a:r>
              <a:rPr lang="ru-RU" sz="3200" b="1" i="1" baseline="30000"/>
              <a:t>–</a:t>
            </a:r>
            <a:r>
              <a:rPr lang="ru-RU" sz="3200" b="1" i="1"/>
              <a:t> = H</a:t>
            </a:r>
            <a:r>
              <a:rPr lang="ru-RU" sz="3200" b="1" i="1" baseline="-25000"/>
              <a:t>2</a:t>
            </a:r>
            <a:r>
              <a:rPr lang="ru-RU" sz="3200" b="1" i="1"/>
              <a:t> + 2OH</a:t>
            </a:r>
            <a:r>
              <a:rPr lang="ru-RU" sz="3200" b="1" i="1" baseline="30000"/>
              <a:t>–</a:t>
            </a:r>
            <a:endParaRPr lang="ru-RU" sz="3200" b="1">
              <a:latin typeface="Times New Roman" pitchFamily="18" charset="0"/>
              <a:cs typeface="Times New Roman" pitchFamily="18" charset="0"/>
            </a:endParaRPr>
          </a:p>
          <a:p>
            <a:pPr indent="152400" algn="just" eaLnBrk="0" hangingPunct="0">
              <a:buFont typeface="Arial" charset="0"/>
              <a:buChar char="•"/>
            </a:pPr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indent="152400" algn="just" eaLnBrk="0" hangingPunct="0">
              <a:buFont typeface="Arial" charset="0"/>
              <a:buChar char="•"/>
            </a:pPr>
            <a:endParaRPr lang="ru-RU" sz="2800">
              <a:solidFill>
                <a:srgbClr val="523227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52400" algn="just" eaLnBrk="0" hangingPunct="0">
              <a:buFont typeface="Arial" charset="0"/>
              <a:buChar char="•"/>
            </a:pPr>
            <a:endParaRPr lang="ru-RU" sz="2800">
              <a:solidFill>
                <a:srgbClr val="523227"/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1" name="Содержимое 2"/>
          <p:cNvSpPr>
            <a:spLocks noGrp="1"/>
          </p:cNvSpPr>
          <p:nvPr>
            <p:ph idx="4294967295"/>
          </p:nvPr>
        </p:nvSpPr>
        <p:spPr>
          <a:xfrm>
            <a:off x="250825" y="260350"/>
            <a:ext cx="8893175" cy="4608513"/>
          </a:xfrm>
        </p:spPr>
        <p:txBody>
          <a:bodyPr/>
          <a:lstStyle/>
          <a:p>
            <a:pPr>
              <a:buFontTx/>
              <a:buNone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	 		</a:t>
            </a:r>
            <a:r>
              <a:rPr lang="ru-RU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Анодные процессы</a:t>
            </a:r>
            <a:endParaRPr lang="ru-RU" sz="4000">
              <a:latin typeface="Times New Roman" pitchFamily="18" charset="0"/>
              <a:cs typeface="Times New Roman" pitchFamily="18" charset="0"/>
            </a:endParaRP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На аноде происходит окисление анионов или молекул воды ( частицы  отдают электронов -  окисляются)</a:t>
            </a:r>
          </a:p>
          <a:p>
            <a:r>
              <a:rPr lang="ru-RU" b="1">
                <a:latin typeface="Times New Roman" pitchFamily="18" charset="0"/>
                <a:cs typeface="Times New Roman" pitchFamily="18" charset="0"/>
              </a:rPr>
              <a:t>Анионы по их способности окисляться располагаются в следующем порядке: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  <a:p>
            <a:pPr>
              <a:buFont typeface="Georgia" pitchFamily="18" charset="0"/>
              <a:buNone/>
            </a:pP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Iˉ,Brˉ,S²ˉ,Clˉ,OHˉ, SO</a:t>
            </a:r>
            <a:r>
              <a:rPr lang="en-US" sz="1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²ˉ,NO</a:t>
            </a:r>
            <a:r>
              <a:rPr lang="en-US" sz="1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ˉ,Fˉ</a:t>
            </a:r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Georgia" pitchFamily="18" charset="0"/>
              <a:buNone/>
            </a:pPr>
            <a:r>
              <a:rPr lang="ru-RU"/>
              <a:t>-------------------------------------------------</a:t>
            </a:r>
            <a:r>
              <a:rPr lang="en-US"/>
              <a:t>-----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→ </a:t>
            </a:r>
          </a:p>
          <a:p>
            <a:pPr>
              <a:buFont typeface="Georgia" pitchFamily="18" charset="0"/>
              <a:buNone/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Восстановительная активность уменьшается.</a:t>
            </a:r>
          </a:p>
          <a:p>
            <a:pPr>
              <a:buFont typeface="Georgia" pitchFamily="18" charset="0"/>
              <a:buNone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4" descr="5-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/>
              <a:t>Электролиз раствора </a:t>
            </a:r>
            <a:r>
              <a:rPr lang="en-US" sz="4000" b="1"/>
              <a:t/>
            </a:r>
            <a:br>
              <a:rPr lang="en-US" sz="4000" b="1"/>
            </a:br>
            <a:r>
              <a:rPr lang="ru-RU" sz="4000" b="1"/>
              <a:t>хлорида меди (</a:t>
            </a:r>
            <a:r>
              <a:rPr lang="en-US" sz="4000" b="1"/>
              <a:t>II</a:t>
            </a:r>
            <a:r>
              <a:rPr lang="ru-RU" sz="4000" b="1"/>
              <a:t>)</a:t>
            </a:r>
          </a:p>
        </p:txBody>
      </p:sp>
      <p:pic>
        <p:nvPicPr>
          <p:cNvPr id="148489" name="прил4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2895600" y="2476500"/>
            <a:ext cx="3352800" cy="274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8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8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8489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8489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Рисунок 1" descr="art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143000"/>
            <a:ext cx="6357938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027" name="TextBox 2"/>
          <p:cNvSpPr txBox="1">
            <a:spLocks noChangeArrowheads="1"/>
          </p:cNvSpPr>
          <p:nvPr/>
        </p:nvSpPr>
        <p:spPr bwMode="auto">
          <a:xfrm>
            <a:off x="1428750" y="357188"/>
            <a:ext cx="5643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t-RU" sz="2800">
                <a:solidFill>
                  <a:srgbClr val="00B0F0"/>
                </a:solidFill>
              </a:rPr>
              <a:t>Электролиз раствора </a:t>
            </a:r>
            <a:r>
              <a:rPr lang="en-US" sz="2800">
                <a:solidFill>
                  <a:srgbClr val="00B0F0"/>
                </a:solidFill>
              </a:rPr>
              <a:t>CuCl</a:t>
            </a:r>
            <a:r>
              <a:rPr lang="en-US" sz="2000">
                <a:solidFill>
                  <a:srgbClr val="00B0F0"/>
                </a:solidFill>
              </a:rPr>
              <a:t>2</a:t>
            </a:r>
            <a:endParaRPr lang="ru-RU" sz="280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71563" y="5276850"/>
            <a:ext cx="3286125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/>
              <a:t>2</a:t>
            </a:r>
            <a:r>
              <a:rPr lang="ru-RU" sz="2800" b="1"/>
              <a:t>C</a:t>
            </a:r>
            <a:r>
              <a:rPr lang="en-US" sz="2800" b="1"/>
              <a:t>lˉ</a:t>
            </a:r>
            <a:r>
              <a:rPr lang="ru-RU" sz="2800" b="1"/>
              <a:t> </a:t>
            </a:r>
            <a:r>
              <a:rPr lang="en-US" sz="2800" b="1"/>
              <a:t>-</a:t>
            </a:r>
            <a:r>
              <a:rPr lang="ru-RU" sz="2800" b="1"/>
              <a:t> 2e</a:t>
            </a:r>
            <a:r>
              <a:rPr lang="ru-RU" sz="2800" b="1" baseline="30000"/>
              <a:t>–</a:t>
            </a:r>
            <a:r>
              <a:rPr lang="ru-RU" sz="2800" b="1"/>
              <a:t> = C</a:t>
            </a:r>
            <a:r>
              <a:rPr lang="en-US" sz="2800" b="1"/>
              <a:t>l</a:t>
            </a:r>
            <a:r>
              <a:rPr lang="en-US" sz="2000" b="1"/>
              <a:t>2</a:t>
            </a:r>
            <a:r>
              <a:rPr lang="ru-RU" sz="2800" b="1" baseline="30000"/>
              <a:t>0</a:t>
            </a:r>
            <a:r>
              <a:rPr lang="ru-RU" sz="2800" b="1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00625" y="5214938"/>
            <a:ext cx="3214688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800" b="1"/>
              <a:t>Cu</a:t>
            </a:r>
            <a:r>
              <a:rPr lang="ru-RU" sz="2800" b="1" baseline="30000"/>
              <a:t>2+</a:t>
            </a:r>
            <a:r>
              <a:rPr lang="ru-RU" sz="2800" b="1"/>
              <a:t> + 2e</a:t>
            </a:r>
            <a:r>
              <a:rPr lang="ru-RU" sz="2800" b="1" baseline="30000"/>
              <a:t>–</a:t>
            </a:r>
            <a:r>
              <a:rPr lang="ru-RU" sz="2800" b="1"/>
              <a:t> = Cu</a:t>
            </a:r>
            <a:r>
              <a:rPr lang="ru-RU" sz="2800" b="1" baseline="30000"/>
              <a:t>0</a:t>
            </a:r>
            <a:r>
              <a:rPr lang="ru-RU" sz="2800" b="1"/>
              <a:t> </a:t>
            </a:r>
          </a:p>
        </p:txBody>
      </p:sp>
      <p:sp>
        <p:nvSpPr>
          <p:cNvPr id="129030" name="TextBox 8"/>
          <p:cNvSpPr txBox="1">
            <a:spLocks noChangeArrowheads="1"/>
          </p:cNvSpPr>
          <p:nvPr/>
        </p:nvSpPr>
        <p:spPr bwMode="auto">
          <a:xfrm>
            <a:off x="1571625" y="6000750"/>
            <a:ext cx="5643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CuCl</a:t>
            </a:r>
            <a:r>
              <a:rPr lang="en-US" sz="2000" b="1"/>
              <a:t>2</a:t>
            </a:r>
            <a:r>
              <a:rPr lang="en-US" sz="2800" b="1"/>
              <a:t>  =  Cu  + Cl</a:t>
            </a:r>
            <a:r>
              <a:rPr lang="en-US" sz="2000" b="1"/>
              <a:t>2</a:t>
            </a:r>
            <a:endParaRPr lang="ru-RU" sz="2800" b="1"/>
          </a:p>
        </p:txBody>
      </p:sp>
    </p:spTree>
  </p:cSld>
  <p:clrMapOvr>
    <a:masterClrMapping/>
  </p:clrMapOvr>
  <p:transition>
    <p:wheel spokes="8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989138"/>
            <a:ext cx="8229600" cy="1143000"/>
          </a:xfrm>
        </p:spPr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</a:rPr>
              <a:t>Тестовая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060575"/>
            <a:ext cx="85693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>
                <a:latin typeface="Times New Roman" pitchFamily="18" charset="0"/>
              </a:rPr>
              <a:t>Выводы: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>
                <a:solidFill>
                  <a:srgbClr val="FF0000"/>
                </a:solidFill>
                <a:latin typeface="Times New Roman" pitchFamily="18" charset="0"/>
              </a:rPr>
              <a:t>Домашнее задание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49500"/>
            <a:ext cx="8507413" cy="360045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en-US" sz="4000" b="1">
                <a:latin typeface="Times New Roman" pitchFamily="18" charset="0"/>
                <a:cs typeface="Arial" charset="0"/>
              </a:rPr>
              <a:t>§</a:t>
            </a:r>
            <a:r>
              <a:rPr lang="ru-RU" sz="4000" b="1">
                <a:latin typeface="Times New Roman" pitchFamily="18" charset="0"/>
                <a:cs typeface="Arial" charset="0"/>
              </a:rPr>
              <a:t> 18, стр. 214-222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 b="1">
                <a:latin typeface="Times New Roman" pitchFamily="18" charset="0"/>
                <a:cs typeface="Arial" charset="0"/>
              </a:rPr>
              <a:t>Повторить </a:t>
            </a:r>
            <a:r>
              <a:rPr lang="en-US" sz="4000" b="1">
                <a:latin typeface="Times New Roman" pitchFamily="18" charset="0"/>
                <a:cs typeface="Arial" charset="0"/>
              </a:rPr>
              <a:t>§</a:t>
            </a:r>
            <a:r>
              <a:rPr lang="ru-RU" sz="4000" b="1">
                <a:latin typeface="Times New Roman" pitchFamily="18" charset="0"/>
                <a:cs typeface="Arial" charset="0"/>
              </a:rPr>
              <a:t> 18, стр. 190-214</a:t>
            </a: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000" b="1">
                <a:latin typeface="Times New Roman" pitchFamily="18" charset="0"/>
                <a:cs typeface="Arial" charset="0"/>
              </a:rPr>
              <a:t>Упр. 23, 28 стр. 225</a:t>
            </a:r>
          </a:p>
          <a:p>
            <a:pPr marL="609600" indent="-609600">
              <a:buFont typeface="Wingdings" pitchFamily="2" charset="2"/>
              <a:buNone/>
            </a:pPr>
            <a:endParaRPr lang="ru-RU" sz="4000" b="1">
              <a:latin typeface="Times New Roman" pitchFamily="18" charset="0"/>
              <a:cs typeface="Arial" charset="0"/>
            </a:endParaRPr>
          </a:p>
          <a:p>
            <a:pPr marL="609600" indent="-609600">
              <a:buFont typeface="Wingdings" pitchFamily="2" charset="2"/>
              <a:buAutoNum type="arabicPeriod"/>
            </a:pPr>
            <a:endParaRPr lang="ru-RU" sz="4000" b="1">
              <a:latin typeface="Times New Roman" pitchFamily="18" charset="0"/>
              <a:cs typeface="Arial" charset="0"/>
            </a:endParaRPr>
          </a:p>
          <a:p>
            <a:pPr marL="609600" indent="-609600">
              <a:buFontTx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1916113"/>
            <a:ext cx="8229600" cy="2305050"/>
          </a:xfrm>
        </p:spPr>
        <p:txBody>
          <a:bodyPr/>
          <a:lstStyle/>
          <a:p>
            <a:r>
              <a:rPr lang="ru-RU" b="1"/>
              <a:t>Проверочная 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7813"/>
            <a:ext cx="8229600" cy="1139825"/>
          </a:xfrm>
          <a:noFill/>
        </p:spPr>
        <p:txBody>
          <a:bodyPr anchorCtr="1"/>
          <a:lstStyle/>
          <a:p>
            <a:pPr eaLnBrk="0" hangingPunct="0">
              <a:defRPr/>
            </a:pPr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j-lt"/>
                <a:ea typeface="+mj-ea"/>
                <a:cs typeface="+mj-cs"/>
              </a:rPr>
              <a:t>Оцените урок и свою работу  на уроке</a:t>
            </a:r>
            <a:endParaRPr lang="ru-RU" dirty="0">
              <a:latin typeface="+mj-lt"/>
              <a:ea typeface="+mj-ea"/>
              <a:cs typeface="+mj-cs"/>
            </a:endParaRPr>
          </a:p>
        </p:txBody>
      </p:sp>
      <p:pic>
        <p:nvPicPr>
          <p:cNvPr id="126979" name="Рисунок 2" descr="image448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071813"/>
            <a:ext cx="178593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857750"/>
            <a:ext cx="1785938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1428750"/>
            <a:ext cx="1785938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82" name="TextBox 7"/>
          <p:cNvSpPr txBox="1">
            <a:spLocks noChangeArrowheads="1"/>
          </p:cNvSpPr>
          <p:nvPr/>
        </p:nvSpPr>
        <p:spPr bwMode="auto">
          <a:xfrm>
            <a:off x="3357563" y="1714500"/>
            <a:ext cx="53578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Урок не понравился,  не узнал(а) ничего нового</a:t>
            </a:r>
          </a:p>
        </p:txBody>
      </p:sp>
      <p:sp>
        <p:nvSpPr>
          <p:cNvPr id="126983" name="TextBox 10"/>
          <p:cNvSpPr txBox="1">
            <a:spLocks noChangeArrowheads="1"/>
          </p:cNvSpPr>
          <p:nvPr/>
        </p:nvSpPr>
        <p:spPr bwMode="auto">
          <a:xfrm>
            <a:off x="3429000" y="3571875"/>
            <a:ext cx="4786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latin typeface="Calibri" pitchFamily="34" charset="0"/>
              </a:rPr>
              <a:t>Урок прошел как обычно</a:t>
            </a:r>
          </a:p>
        </p:txBody>
      </p:sp>
      <p:sp>
        <p:nvSpPr>
          <p:cNvPr id="126984" name="TextBox 11"/>
          <p:cNvSpPr txBox="1">
            <a:spLocks noChangeArrowheads="1"/>
          </p:cNvSpPr>
          <p:nvPr/>
        </p:nvSpPr>
        <p:spPr bwMode="auto">
          <a:xfrm>
            <a:off x="3348038" y="5229225"/>
            <a:ext cx="5143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66FF33"/>
                </a:solidFill>
                <a:latin typeface="Calibri" pitchFamily="34" charset="0"/>
              </a:rPr>
              <a:t>Урок  понравился,   узнал(а) много нового</a:t>
            </a:r>
          </a:p>
        </p:txBody>
      </p:sp>
      <p:sp>
        <p:nvSpPr>
          <p:cNvPr id="9" name="Нижний колонтитул 8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ctr"/>
            <a:endParaRPr lang="ru-RU" sz="1200">
              <a:effectLst>
                <a:outerShdw blurRad="38100" dist="38100" dir="2700000" algn="tl">
                  <a:srgbClr val="000000"/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125538"/>
            <a:ext cx="8229600" cy="4032250"/>
          </a:xfrm>
        </p:spPr>
        <p:txBody>
          <a:bodyPr/>
          <a:lstStyle/>
          <a:p>
            <a:r>
              <a:rPr lang="ru-RU" sz="4800" b="1">
                <a:solidFill>
                  <a:schemeClr val="tx1"/>
                </a:solidFill>
              </a:rPr>
              <a:t>Желаю вам удачи </a:t>
            </a:r>
            <a:br>
              <a:rPr lang="ru-RU" sz="4800" b="1">
                <a:solidFill>
                  <a:schemeClr val="tx1"/>
                </a:solidFill>
              </a:rPr>
            </a:br>
            <a:r>
              <a:rPr lang="ru-RU" sz="4800" b="1">
                <a:solidFill>
                  <a:schemeClr val="tx1"/>
                </a:solidFill>
              </a:rPr>
              <a:t>в изучении этой темы!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3600" b="1">
                <a:latin typeface="Times New Roman" pitchFamily="18" charset="0"/>
              </a:rPr>
              <a:t>Пирометаллургия – </a:t>
            </a:r>
            <a:r>
              <a:rPr lang="ru-RU" b="1">
                <a:latin typeface="Times New Roman" pitchFamily="18" charset="0"/>
              </a:rPr>
              <a:t>восстановление металлов из руд при высоких температурах с помощью восстановителей (углерода, оксида углерода </a:t>
            </a:r>
            <a:r>
              <a:rPr lang="en-US" b="1">
                <a:latin typeface="Times New Roman" pitchFamily="18" charset="0"/>
              </a:rPr>
              <a:t>(II)</a:t>
            </a:r>
            <a:r>
              <a:rPr lang="ru-RU" b="1">
                <a:latin typeface="Times New Roman" pitchFamily="18" charset="0"/>
              </a:rPr>
              <a:t>, водорода, металлов –алюминия, магния).</a:t>
            </a:r>
            <a:br>
              <a:rPr lang="ru-RU" b="1">
                <a:latin typeface="Times New Roman" pitchFamily="18" charset="0"/>
              </a:rPr>
            </a:br>
            <a:endParaRPr lang="ru-RU" b="1">
              <a:latin typeface="Times New Roman" pitchFamily="18" charset="0"/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47688" y="268288"/>
            <a:ext cx="8007350" cy="985837"/>
          </a:xfrm>
          <a:noFill/>
          <a:ln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60350"/>
            <a:ext cx="8007350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16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latin typeface="Times New Roman" pitchFamily="18" charset="0"/>
              </a:rPr>
              <a:t>Пирометаллургия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 b="1"/>
              <a:t>Получение меди из его оксида с помощью восстановителя</a:t>
            </a:r>
            <a:r>
              <a:rPr lang="ru-RU" sz="2800"/>
              <a:t> </a:t>
            </a:r>
            <a:r>
              <a:rPr lang="ru-RU" sz="2800" b="1"/>
              <a:t>водорода</a:t>
            </a:r>
          </a:p>
        </p:txBody>
      </p:sp>
      <p:pic>
        <p:nvPicPr>
          <p:cNvPr id="142345" name="прил1.avi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4991100" y="2476500"/>
            <a:ext cx="3352800" cy="274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2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23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2345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234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latin typeface="Times New Roman" pitchFamily="18" charset="0"/>
              </a:rPr>
              <a:t>Пирометаллургия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Получение меди из его оксида с помощью восстановителя</a:t>
            </a:r>
            <a:r>
              <a:rPr lang="ru-RU"/>
              <a:t> </a:t>
            </a:r>
            <a:r>
              <a:rPr lang="ru-RU" b="1"/>
              <a:t>водорода</a:t>
            </a:r>
          </a:p>
          <a:p>
            <a:pPr>
              <a:buFontTx/>
              <a:buNone/>
            </a:pPr>
            <a:r>
              <a:rPr lang="en-US" b="1"/>
              <a:t>  			     </a:t>
            </a:r>
            <a:endParaRPr lang="ru-RU" b="1"/>
          </a:p>
          <a:p>
            <a:pPr>
              <a:buFontTx/>
              <a:buNone/>
            </a:pPr>
            <a:r>
              <a:rPr lang="ru-RU" b="1"/>
              <a:t> 	</a:t>
            </a:r>
            <a:r>
              <a:rPr lang="en-US" b="1"/>
              <a:t>CuO + H</a:t>
            </a:r>
            <a:r>
              <a:rPr lang="en-US" b="1" baseline="-25000"/>
              <a:t>2</a:t>
            </a:r>
            <a:r>
              <a:rPr lang="en-US" b="1"/>
              <a:t>  </a:t>
            </a:r>
            <a:r>
              <a:rPr lang="en-US" b="1">
                <a:cs typeface="Arial" charset="0"/>
              </a:rPr>
              <a:t>→  Cu + </a:t>
            </a:r>
            <a:r>
              <a:rPr lang="en-US" b="1"/>
              <a:t>H</a:t>
            </a:r>
            <a:r>
              <a:rPr lang="en-US" b="1" baseline="-25000"/>
              <a:t>2</a:t>
            </a:r>
            <a:r>
              <a:rPr lang="en-US" b="1"/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latin typeface="Times New Roman" pitchFamily="18" charset="0"/>
              </a:rPr>
              <a:t>Пирометаллургия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 b="1"/>
              <a:t>Получение свинца из его оксида с помощью восстановителя</a:t>
            </a:r>
            <a:r>
              <a:rPr lang="ru-RU" sz="2800"/>
              <a:t> </a:t>
            </a:r>
            <a:r>
              <a:rPr lang="ru-RU" sz="2800" b="1"/>
              <a:t>угля</a:t>
            </a:r>
          </a:p>
        </p:txBody>
      </p:sp>
      <p:pic>
        <p:nvPicPr>
          <p:cNvPr id="144393" name="прил2.avi">
            <a:hlinkClick r:id="" action="ppaction://media"/>
          </p:cNvPr>
          <p:cNvPicPr>
            <a:picLocks noGrp="1" noRot="1" noChangeAspect="1" noChangeArrowheads="1"/>
          </p:cNvPicPr>
          <p:nvPr>
            <p:ph type="media" sz="half" idx="2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4991100" y="2476500"/>
            <a:ext cx="3352800" cy="274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43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393"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439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>
                <a:latin typeface="Times New Roman" pitchFamily="18" charset="0"/>
              </a:rPr>
              <a:t>Пирометаллургия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Получение свинца из его оксида с помощью восстановителя</a:t>
            </a:r>
            <a:r>
              <a:rPr lang="ru-RU"/>
              <a:t> </a:t>
            </a:r>
            <a:r>
              <a:rPr lang="ru-RU" b="1"/>
              <a:t>угля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 	</a:t>
            </a:r>
            <a:r>
              <a:rPr lang="en-US" b="1"/>
              <a:t>PbO + C  </a:t>
            </a:r>
            <a:r>
              <a:rPr lang="en-US" b="1">
                <a:cs typeface="Arial" charset="0"/>
              </a:rPr>
              <a:t>→  Pb + 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572</TotalTime>
  <Words>572</Words>
  <Application>Microsoft Office PowerPoint</Application>
  <PresentationFormat>Экран (4:3)</PresentationFormat>
  <Paragraphs>89</Paragraphs>
  <Slides>31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Arial</vt:lpstr>
      <vt:lpstr>Wingdings</vt:lpstr>
      <vt:lpstr>Monotype Corsiva</vt:lpstr>
      <vt:lpstr>Times New Roman</vt:lpstr>
      <vt:lpstr>Georgia</vt:lpstr>
      <vt:lpstr>Calibri</vt:lpstr>
      <vt:lpstr>Verdana</vt:lpstr>
      <vt:lpstr>Вершина горы</vt:lpstr>
      <vt:lpstr>Получение       металлов</vt:lpstr>
      <vt:lpstr>Цели урока:</vt:lpstr>
      <vt:lpstr>Проверочная работа</vt:lpstr>
      <vt:lpstr>Слайд 4</vt:lpstr>
      <vt:lpstr>Слайд 5</vt:lpstr>
      <vt:lpstr>Пирометаллургия</vt:lpstr>
      <vt:lpstr>Пирометаллургия</vt:lpstr>
      <vt:lpstr>Пирометаллургия</vt:lpstr>
      <vt:lpstr>Пирометаллургия</vt:lpstr>
      <vt:lpstr>Пирометаллургия</vt:lpstr>
      <vt:lpstr>Пирометаллургия</vt:lpstr>
      <vt:lpstr>2. Гидрометаллургия</vt:lpstr>
      <vt:lpstr>2. Гидрометаллургия</vt:lpstr>
      <vt:lpstr>2. Гидрометаллургия</vt:lpstr>
      <vt:lpstr>3. Электрометаллургия</vt:lpstr>
      <vt:lpstr>Слайд 16</vt:lpstr>
      <vt:lpstr>Слайд 17</vt:lpstr>
      <vt:lpstr>Слайд 18</vt:lpstr>
      <vt:lpstr>Слайд 19</vt:lpstr>
      <vt:lpstr>   </vt:lpstr>
      <vt:lpstr>Слайд 21</vt:lpstr>
      <vt:lpstr>Слайд 22</vt:lpstr>
      <vt:lpstr>Слайд 23</vt:lpstr>
      <vt:lpstr>Слайд 24</vt:lpstr>
      <vt:lpstr>Электролиз раствора  хлорида меди (II)</vt:lpstr>
      <vt:lpstr>Слайд 26</vt:lpstr>
      <vt:lpstr>Тестовая работа</vt:lpstr>
      <vt:lpstr>Выводы:</vt:lpstr>
      <vt:lpstr>Домашнее задание</vt:lpstr>
      <vt:lpstr>Оцените урок и свою работу  на уроке</vt:lpstr>
      <vt:lpstr>Желаю вам удачи  в изучении этой темы!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Получение       металлов</dc:title>
  <dc:creator>XXX</dc:creator>
  <cp:lastModifiedBy>Tata</cp:lastModifiedBy>
  <cp:revision>12</cp:revision>
  <dcterms:created xsi:type="dcterms:W3CDTF">2008-10-26T05:03:18Z</dcterms:created>
  <dcterms:modified xsi:type="dcterms:W3CDTF">2014-04-03T15:33:53Z</dcterms:modified>
</cp:coreProperties>
</file>