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0" r:id="rId2"/>
    <p:sldId id="273" r:id="rId3"/>
    <p:sldId id="283" r:id="rId4"/>
    <p:sldId id="274" r:id="rId5"/>
    <p:sldId id="279" r:id="rId6"/>
    <p:sldId id="277" r:id="rId7"/>
    <p:sldId id="280" r:id="rId8"/>
    <p:sldId id="276" r:id="rId9"/>
    <p:sldId id="281" r:id="rId10"/>
    <p:sldId id="284" r:id="rId11"/>
    <p:sldId id="286" r:id="rId12"/>
    <p:sldId id="293" r:id="rId13"/>
    <p:sldId id="287" r:id="rId14"/>
    <p:sldId id="288" r:id="rId15"/>
    <p:sldId id="289" r:id="rId16"/>
    <p:sldId id="266" r:id="rId17"/>
    <p:sldId id="291" r:id="rId18"/>
    <p:sldId id="290" r:id="rId19"/>
    <p:sldId id="292" r:id="rId20"/>
    <p:sldId id="260" r:id="rId21"/>
    <p:sldId id="268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89" autoAdjust="0"/>
  </p:normalViewPr>
  <p:slideViewPr>
    <p:cSldViewPr>
      <p:cViewPr varScale="1">
        <p:scale>
          <a:sx n="44" d="100"/>
          <a:sy n="44" d="100"/>
        </p:scale>
        <p:origin x="-11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C58B569-BBC8-4AF6-8F56-C2DEA499F5BC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5E2DBE7-A9C3-43E3-828A-33B95689F5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64498EE-9616-4F81-AEDC-B2C76571305D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E2B6CFE-3C71-4962-9D9F-236A628A2B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o</a:t>
            </a: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EF0E807-3E55-4D85-A4EE-BAA021280D9E}" type="slidenum">
              <a:rPr lang="ru-RU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790FF-FDA5-410D-8677-FDE6C9003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E999F-67A6-40C1-8435-9557948B0A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B9B0B-4601-4FA3-8759-B7967814A8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9F222-F64B-48FE-BAEA-70829208A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0752A-CA7A-4E04-B75A-9D8DB74E0A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5979A-4779-4FDE-9BAA-D78871EF7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9C292-55D3-4B9E-B18C-8FAE59391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9C817-45C8-4F06-946B-1E97ACD7F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38B02-894A-462F-806A-2396AAD008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E0123-6DE9-4320-9D3E-68DD95814F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46DD6-D19B-416F-99AC-725215BEC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FEC533A-25E4-4958-91D0-30AA177D0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214438"/>
          </a:xfrm>
        </p:spPr>
        <p:txBody>
          <a:bodyPr/>
          <a:lstStyle/>
          <a:p>
            <a:r>
              <a:rPr lang="ru-RU" sz="2000" smtClean="0"/>
              <a:t>Муниципальное казённое общеобразовательное учреждение</a:t>
            </a:r>
            <a:br>
              <a:rPr lang="ru-RU" sz="2000" smtClean="0"/>
            </a:br>
            <a:r>
              <a:rPr lang="ru-RU" sz="2000" smtClean="0"/>
              <a:t>Рудовская средняя общеобразовательная школа</a:t>
            </a: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908050"/>
            <a:ext cx="8208962" cy="5572125"/>
          </a:xfrm>
        </p:spPr>
        <p:txBody>
          <a:bodyPr/>
          <a:lstStyle/>
          <a:p>
            <a:r>
              <a:rPr lang="ru-RU" smtClean="0"/>
              <a:t>Урок информатики</a:t>
            </a:r>
          </a:p>
          <a:p>
            <a:r>
              <a:rPr lang="ru-RU" smtClean="0"/>
              <a:t>6класс</a:t>
            </a:r>
          </a:p>
          <a:p>
            <a:r>
              <a:rPr lang="ru-RU" sz="2400" smtClean="0"/>
              <a:t>УМК «Информатика » Л.Л.Босова</a:t>
            </a:r>
          </a:p>
          <a:p>
            <a:r>
              <a:rPr lang="ru-RU" sz="3600" smtClean="0"/>
              <a:t>Тема: Понятие как форма мышления</a:t>
            </a:r>
            <a:endParaRPr lang="en-US" sz="3600" smtClean="0"/>
          </a:p>
          <a:p>
            <a:pPr algn="r"/>
            <a:endParaRPr lang="en-US" sz="2400" smtClean="0"/>
          </a:p>
          <a:p>
            <a:pPr algn="r"/>
            <a:r>
              <a:rPr lang="ru-RU" sz="2400" smtClean="0"/>
              <a:t>Учитель информатики</a:t>
            </a:r>
          </a:p>
          <a:p>
            <a:pPr algn="r"/>
            <a:r>
              <a:rPr lang="ru-RU" sz="2400" smtClean="0"/>
              <a:t> МКОУ Рудовской  СОШ</a:t>
            </a:r>
          </a:p>
          <a:p>
            <a:pPr algn="r"/>
            <a:r>
              <a:rPr lang="ru-RU" sz="2400" smtClean="0"/>
              <a:t>Богатова Юлия Леонидовна</a:t>
            </a:r>
          </a:p>
          <a:p>
            <a:endParaRPr lang="en-US" sz="2400" smtClean="0"/>
          </a:p>
          <a:p>
            <a:r>
              <a:rPr lang="ru-RU" sz="2400" smtClean="0"/>
              <a:t>с.Рудовка 2013</a:t>
            </a:r>
          </a:p>
          <a:p>
            <a:r>
              <a:rPr lang="en-US" sz="2400" smtClean="0"/>
              <a:t>bogatova.67@mail.ru</a:t>
            </a: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2214563" y="428625"/>
            <a:ext cx="4429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Calibri" pitchFamily="34" charset="0"/>
              </a:rPr>
              <a:t>Как мы мыслим?</a:t>
            </a:r>
          </a:p>
        </p:txBody>
      </p:sp>
      <p:sp>
        <p:nvSpPr>
          <p:cNvPr id="3" name="Овал 2"/>
          <p:cNvSpPr/>
          <p:nvPr/>
        </p:nvSpPr>
        <p:spPr>
          <a:xfrm>
            <a:off x="500063" y="1857375"/>
            <a:ext cx="1714500" cy="1571625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00063" y="2286000"/>
            <a:ext cx="1714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Calibri" pitchFamily="34" charset="0"/>
              </a:rPr>
              <a:t>Объект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14625" y="2000250"/>
            <a:ext cx="3143250" cy="95408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Существенные признаки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6500" y="2139950"/>
            <a:ext cx="2357438" cy="64611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atin typeface="+mn-lt"/>
              </a:rPr>
              <a:t>Понятие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2357438" y="2500313"/>
            <a:ext cx="571500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643563" y="2500313"/>
            <a:ext cx="571500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243138" y="3551238"/>
            <a:ext cx="5186362" cy="64611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atin typeface="+mn-lt"/>
              </a:rPr>
              <a:t>Мыслим мы понятиями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5163" y="4643438"/>
            <a:ext cx="2906712" cy="64611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0000"/>
                </a:solidFill>
                <a:latin typeface="+mn-lt"/>
              </a:rPr>
              <a:t>Понятие</a:t>
            </a:r>
            <a:r>
              <a:rPr lang="ru-RU" sz="3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3600" dirty="0">
                <a:solidFill>
                  <a:srgbClr val="FF0000"/>
                </a:solidFill>
                <a:latin typeface="+mn-lt"/>
              </a:rPr>
              <a:t>-</a:t>
            </a:r>
            <a:endParaRPr lang="ru-RU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875" y="4643438"/>
            <a:ext cx="4232275" cy="64611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FF0000"/>
                </a:solidFill>
                <a:latin typeface="+mn-lt"/>
              </a:rPr>
              <a:t>форма мышления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0063" y="5786438"/>
            <a:ext cx="8643937" cy="584200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Мышление – это высшая ступень познания.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6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7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0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1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5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1" grpId="0" animBg="1"/>
      <p:bldP spid="11" grpId="1" animBg="1"/>
      <p:bldP spid="12" grpId="0" animBg="1"/>
      <p:bldP spid="12" grpId="1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1357313" y="857250"/>
            <a:ext cx="7500937" cy="13239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600" b="1" u="sng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Понятие</a:t>
            </a:r>
            <a:r>
              <a:rPr lang="ru-RU" sz="26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2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– это форма мышления, которая отражает совокупность существенных </a:t>
            </a:r>
            <a:r>
              <a:rPr lang="ru-RU" sz="2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признаков</a:t>
            </a:r>
            <a:r>
              <a:rPr lang="ru-RU" sz="2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объекта или </a:t>
            </a:r>
            <a:r>
              <a:rPr lang="ru-RU" sz="2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нескольких  </a:t>
            </a:r>
            <a:r>
              <a:rPr lang="ru-RU" sz="2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объектов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1428750" y="2571750"/>
            <a:ext cx="3143250" cy="24622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Компьютер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>
                <a:solidFill>
                  <a:srgbClr val="0033CC"/>
                </a:solidFill>
              </a:rPr>
              <a:t>Мороз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друг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>
                <a:solidFill>
                  <a:srgbClr val="0033CC"/>
                </a:solidFill>
              </a:rPr>
              <a:t>Треугольник</a:t>
            </a:r>
            <a:endParaRPr lang="ru-RU" sz="2800" b="1" dirty="0">
              <a:solidFill>
                <a:srgbClr val="0033CC"/>
              </a:solidFill>
            </a:endParaRPr>
          </a:p>
        </p:txBody>
      </p:sp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5572125" y="2500313"/>
            <a:ext cx="3375025" cy="2678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77800" indent="-177800"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400" b="1" dirty="0">
                <a:solidFill>
                  <a:schemeClr val="tx2"/>
                </a:solidFill>
              </a:rPr>
              <a:t> </a:t>
            </a:r>
            <a:r>
              <a:rPr lang="ru-RU" sz="2800" b="1" dirty="0">
                <a:solidFill>
                  <a:schemeClr val="tx2"/>
                </a:solidFill>
              </a:rPr>
              <a:t>Вкусовая </a:t>
            </a:r>
            <a:r>
              <a:rPr lang="ru-RU" sz="2800" b="1" dirty="0">
                <a:solidFill>
                  <a:schemeClr val="tx2"/>
                </a:solidFill>
              </a:rPr>
              <a:t>информация</a:t>
            </a:r>
          </a:p>
          <a:p>
            <a:pPr marL="177800" indent="-177800"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800" b="1" dirty="0">
                <a:solidFill>
                  <a:srgbClr val="0033CC"/>
                </a:solidFill>
              </a:rPr>
              <a:t> </a:t>
            </a:r>
            <a:r>
              <a:rPr lang="ru-RU" sz="2800" b="1" dirty="0">
                <a:solidFill>
                  <a:srgbClr val="0033CC"/>
                </a:solidFill>
              </a:rPr>
              <a:t>Ученик</a:t>
            </a:r>
            <a:endParaRPr lang="ru-RU" sz="2800" b="1" dirty="0">
              <a:solidFill>
                <a:srgbClr val="0033CC"/>
              </a:solidFill>
            </a:endParaRPr>
          </a:p>
          <a:p>
            <a:pPr marL="177800" indent="-177800"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800" b="1" dirty="0">
                <a:solidFill>
                  <a:schemeClr val="tx2"/>
                </a:solidFill>
              </a:rPr>
              <a:t> </a:t>
            </a:r>
            <a:r>
              <a:rPr lang="ru-RU" sz="2800" b="1" dirty="0">
                <a:solidFill>
                  <a:schemeClr val="tx2"/>
                </a:solidFill>
              </a:rPr>
              <a:t>Системный блок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714375" y="5429250"/>
            <a:ext cx="8215313" cy="5238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</a:rPr>
              <a:t>Понятиями мы пользуемся, когда думаем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8643938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Понятие</a:t>
            </a:r>
          </a:p>
        </p:txBody>
      </p:sp>
      <p:sp>
        <p:nvSpPr>
          <p:cNvPr id="9" name="Овал 8"/>
          <p:cNvSpPr/>
          <p:nvPr/>
        </p:nvSpPr>
        <p:spPr>
          <a:xfrm>
            <a:off x="357188" y="928688"/>
            <a:ext cx="1000125" cy="100012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 animBg="1"/>
      <p:bldP spid="119813" grpId="0" animBg="1"/>
      <p:bldP spid="119814" grpId="0" animBg="1"/>
      <p:bldP spid="1198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ru-RU" smtClean="0">
                <a:solidFill>
                  <a:srgbClr val="FF0000"/>
                </a:solidFill>
              </a:rPr>
              <a:t>Главный вопрос урока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ru-RU" smtClean="0"/>
              <a:t>Что помогает человеку думать ? Мышление  </a:t>
            </a:r>
          </a:p>
          <a:p>
            <a:r>
              <a:rPr lang="ru-RU" smtClean="0"/>
              <a:t>Как человек мыслит?</a:t>
            </a:r>
          </a:p>
          <a:p>
            <a:r>
              <a:rPr lang="ru-RU" smtClean="0"/>
              <a:t>С помощью понятий </a:t>
            </a:r>
          </a:p>
          <a:p>
            <a:endParaRPr lang="ru-RU" smtClean="0"/>
          </a:p>
        </p:txBody>
      </p:sp>
      <p:pic>
        <p:nvPicPr>
          <p:cNvPr id="14340" name="Picture 3" descr="I:\Директор\жесткий диск 2\Методические материалы по информатики\Начальная школа\Проекты для слушателей\Картинки\Анимашки\Анимашки_ClipArt\AG00013_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86063" y="3357563"/>
            <a:ext cx="3643312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Выноска-облако 5"/>
          <p:cNvSpPr/>
          <p:nvPr/>
        </p:nvSpPr>
        <p:spPr>
          <a:xfrm>
            <a:off x="5572125" y="1928813"/>
            <a:ext cx="3286125" cy="1428750"/>
          </a:xfrm>
          <a:prstGeom prst="cloudCallout">
            <a:avLst>
              <a:gd name="adj1" fmla="val -53225"/>
              <a:gd name="adj2" fmla="val 79441"/>
            </a:avLst>
          </a:prstGeom>
          <a:solidFill>
            <a:schemeClr val="bg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4342" name="Picture 4" descr="I:\Директор\жесткий диск 2\Методические материалы по информатики\Начальная школа\Проекты для слушателей\Картинки\Анимашки\Анимашки_ClipArt\AG00126_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75" y="2428875"/>
            <a:ext cx="8953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 descr="C:\Documents and Settings\1\Local Settings\Temporary Internet Files\Content.IE5\05INCTI7\MP900403146[1]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0" y="3929063"/>
            <a:ext cx="3736975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827088" y="0"/>
            <a:ext cx="81375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990033"/>
                </a:solidFill>
              </a:rPr>
              <a:t>Задание 1: Уберите в корзину те слова, которые не являются существенными признаками понятия «МЯЧ»</a:t>
            </a:r>
          </a:p>
        </p:txBody>
      </p:sp>
      <p:pic>
        <p:nvPicPr>
          <p:cNvPr id="13" name="Picture 17" descr="ball_shlp2"/>
          <p:cNvPicPr>
            <a:picLocks noChangeAspect="1" noChangeArrowheads="1"/>
          </p:cNvPicPr>
          <p:nvPr/>
        </p:nvPicPr>
        <p:blipFill>
          <a:blip r:embed="rId3" cstate="email"/>
          <a:srcRect l="10184" t="7962" r="6496" b="2756"/>
          <a:stretch>
            <a:fillRect/>
          </a:stretch>
        </p:blipFill>
        <p:spPr bwMode="auto">
          <a:xfrm>
            <a:off x="0" y="1196975"/>
            <a:ext cx="2016125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TextBox 3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 rot="-2376517">
            <a:off x="804863" y="3079750"/>
            <a:ext cx="3163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Используется в игре</a:t>
            </a:r>
          </a:p>
        </p:txBody>
      </p:sp>
      <p:sp>
        <p:nvSpPr>
          <p:cNvPr id="2054" name="TextBox 4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>
            <a:off x="3203575" y="5661025"/>
            <a:ext cx="1785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плоский</a:t>
            </a:r>
          </a:p>
        </p:txBody>
      </p:sp>
      <p:sp>
        <p:nvSpPr>
          <p:cNvPr id="2055" name="TextBox 5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>
            <a:off x="3143250" y="3286125"/>
            <a:ext cx="2214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квадратный</a:t>
            </a:r>
          </a:p>
        </p:txBody>
      </p:sp>
      <p:sp>
        <p:nvSpPr>
          <p:cNvPr id="15368" name="TextBox 6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 rot="1331987">
            <a:off x="395288" y="4365625"/>
            <a:ext cx="1428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круглый</a:t>
            </a:r>
          </a:p>
        </p:txBody>
      </p:sp>
      <p:sp>
        <p:nvSpPr>
          <p:cNvPr id="2057" name="TextBox 7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>
            <a:off x="4787900" y="2133600"/>
            <a:ext cx="1357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хрупкий</a:t>
            </a:r>
          </a:p>
        </p:txBody>
      </p:sp>
      <p:sp>
        <p:nvSpPr>
          <p:cNvPr id="15370" name="TextBox 8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>
            <a:off x="5867400" y="2997200"/>
            <a:ext cx="1500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упругий</a:t>
            </a:r>
          </a:p>
        </p:txBody>
      </p:sp>
      <p:sp>
        <p:nvSpPr>
          <p:cNvPr id="15371" name="TextBox 10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 rot="1024775">
            <a:off x="6659563" y="2205038"/>
            <a:ext cx="1500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прыгучий</a:t>
            </a:r>
          </a:p>
        </p:txBody>
      </p:sp>
      <p:sp>
        <p:nvSpPr>
          <p:cNvPr id="2060" name="TextBox 9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 rot="-1098258">
            <a:off x="2051050" y="4652963"/>
            <a:ext cx="2166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Имеет кнопки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19056E-6 L 0.15434 0.3966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1397E-6 L 0.40937 0.0087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9806E-6 L 0.28732 0.1972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014E-6 L 0.30416 -0.1276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  <p:bldP spid="2057" grpId="0"/>
      <p:bldP spid="20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 descr="C:\Documents and Settings\1\Local Settings\Temporary Internet Files\Content.IE5\05INCTI7\MP900403146[1]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0" y="3929063"/>
            <a:ext cx="3736975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827088" y="0"/>
            <a:ext cx="813752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990033"/>
                </a:solidFill>
              </a:rPr>
              <a:t>Задание2 : Уберите в корзину те слова, которые не являются существенными признаками понятия «Источник информации»</a:t>
            </a:r>
          </a:p>
        </p:txBody>
      </p:sp>
      <p:sp>
        <p:nvSpPr>
          <p:cNvPr id="16388" name="TextBox 3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 rot="-2376517">
            <a:off x="804863" y="3079750"/>
            <a:ext cx="3163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передача</a:t>
            </a:r>
          </a:p>
        </p:txBody>
      </p:sp>
      <p:sp>
        <p:nvSpPr>
          <p:cNvPr id="2054" name="TextBox 4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>
            <a:off x="3203575" y="5661025"/>
            <a:ext cx="2154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технический</a:t>
            </a:r>
          </a:p>
        </p:txBody>
      </p:sp>
      <p:sp>
        <p:nvSpPr>
          <p:cNvPr id="2055" name="TextBox 5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>
            <a:off x="3143250" y="3286125"/>
            <a:ext cx="2214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кодирование</a:t>
            </a:r>
          </a:p>
        </p:txBody>
      </p:sp>
      <p:sp>
        <p:nvSpPr>
          <p:cNvPr id="16391" name="TextBox 6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 rot="1331987">
            <a:off x="360363" y="4543425"/>
            <a:ext cx="2382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информации</a:t>
            </a:r>
          </a:p>
        </p:txBody>
      </p:sp>
      <p:sp>
        <p:nvSpPr>
          <p:cNvPr id="2057" name="TextBox 7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>
            <a:off x="4787900" y="2133600"/>
            <a:ext cx="1357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светлый</a:t>
            </a:r>
          </a:p>
        </p:txBody>
      </p:sp>
      <p:sp>
        <p:nvSpPr>
          <p:cNvPr id="2058" name="TextBox 8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>
            <a:off x="5867400" y="2997200"/>
            <a:ext cx="2347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Лесной </a:t>
            </a:r>
          </a:p>
        </p:txBody>
      </p:sp>
      <p:sp>
        <p:nvSpPr>
          <p:cNvPr id="16394" name="TextBox 10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 rot="1024775">
            <a:off x="6650038" y="2263775"/>
            <a:ext cx="1912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Канал связи</a:t>
            </a:r>
          </a:p>
        </p:txBody>
      </p:sp>
      <p:sp>
        <p:nvSpPr>
          <p:cNvPr id="2060" name="TextBox 9">
            <a:hlinkClick r:id="" action="ppaction://macro?name=DragandDrop"/>
          </p:cNvPr>
          <p:cNvSpPr txBox="1">
            <a:spLocks noChangeArrowheads="1"/>
          </p:cNvSpPr>
          <p:nvPr/>
        </p:nvSpPr>
        <p:spPr bwMode="auto">
          <a:xfrm rot="-1098258">
            <a:off x="2038350" y="4570413"/>
            <a:ext cx="2679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информационный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6827E-7 L 0.15434 0.396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1397E-6 L 0.40937 0.0087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9806E-6 L 0.28732 0.1972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014E-6 L 0.30416 -0.1276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-4.89362E-6 C -0.00418 0.07262 -0.00834 0.14524 -0.00921 0.17623 C -0.01008 0.20722 -0.00591 0.18432 -0.0047 0.1864 " pathEditMode="relative" ptsTypes="aaA">
                                      <p:cBhvr>
                                        <p:cTn id="22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  <p:bldP spid="2057" grpId="0"/>
      <p:bldP spid="2058" grpId="0"/>
      <p:bldP spid="206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274638"/>
            <a:ext cx="8501063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990033"/>
                </a:solidFill>
              </a:rPr>
              <a:t>Задание 3 :Выбери </a:t>
            </a:r>
            <a:r>
              <a:rPr lang="ru-RU" sz="4000" dirty="0">
                <a:solidFill>
                  <a:srgbClr val="990033"/>
                </a:solidFill>
              </a:rPr>
              <a:t>все понятия, содержащиеся в предложении:</a:t>
            </a:r>
          </a:p>
        </p:txBody>
      </p:sp>
      <p:sp>
        <p:nvSpPr>
          <p:cNvPr id="17411" name="Oval 4"/>
          <p:cNvSpPr>
            <a:spLocks noChangeArrowheads="1"/>
          </p:cNvSpPr>
          <p:nvPr/>
        </p:nvSpPr>
        <p:spPr bwMode="auto">
          <a:xfrm>
            <a:off x="468313" y="4508500"/>
            <a:ext cx="8135937" cy="2016125"/>
          </a:xfrm>
          <a:prstGeom prst="ellipse">
            <a:avLst/>
          </a:prstGeom>
          <a:solidFill>
            <a:srgbClr val="FFFF99">
              <a:alpha val="50980"/>
            </a:srgbClr>
          </a:solidFill>
          <a:ln w="5715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5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684213" y="1773238"/>
            <a:ext cx="2087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Сообщение,</a:t>
            </a:r>
          </a:p>
        </p:txBody>
      </p:sp>
      <p:sp>
        <p:nvSpPr>
          <p:cNvPr id="17413" name="Rectangle 6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2771775" y="1773238"/>
            <a:ext cx="2087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полученное</a:t>
            </a:r>
          </a:p>
        </p:txBody>
      </p:sp>
      <p:sp>
        <p:nvSpPr>
          <p:cNvPr id="3078" name="Rectangle 7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4875213" y="1771650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человеком,</a:t>
            </a:r>
          </a:p>
        </p:txBody>
      </p:sp>
      <p:sp>
        <p:nvSpPr>
          <p:cNvPr id="17415" name="Rectangle 8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6804025" y="1773238"/>
            <a:ext cx="1130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может</a:t>
            </a:r>
          </a:p>
        </p:txBody>
      </p:sp>
      <p:sp>
        <p:nvSpPr>
          <p:cNvPr id="17416" name="Rectangle 9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611188" y="2349500"/>
            <a:ext cx="182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пополнить</a:t>
            </a:r>
          </a:p>
        </p:txBody>
      </p:sp>
      <p:sp>
        <p:nvSpPr>
          <p:cNvPr id="17417" name="Rectangle 10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2484438" y="2349500"/>
            <a:ext cx="66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его</a:t>
            </a:r>
          </a:p>
        </p:txBody>
      </p:sp>
      <p:sp>
        <p:nvSpPr>
          <p:cNvPr id="3082" name="Rectangle 11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3286125" y="2351088"/>
            <a:ext cx="130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знания</a:t>
            </a:r>
            <a:r>
              <a:rPr lang="ru-RU" b="1"/>
              <a:t>,</a:t>
            </a:r>
          </a:p>
        </p:txBody>
      </p:sp>
      <p:sp>
        <p:nvSpPr>
          <p:cNvPr id="17419" name="Rectangle 12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4643438" y="2349500"/>
            <a:ext cx="90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если</a:t>
            </a:r>
          </a:p>
        </p:txBody>
      </p:sp>
      <p:sp>
        <p:nvSpPr>
          <p:cNvPr id="3084" name="Rectangle 13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5651500" y="2349500"/>
            <a:ext cx="170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сведения,</a:t>
            </a:r>
          </a:p>
        </p:txBody>
      </p:sp>
      <p:sp>
        <p:nvSpPr>
          <p:cNvPr id="17421" name="Rectangle 14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684213" y="2924175"/>
            <a:ext cx="2519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содержащиеся</a:t>
            </a:r>
          </a:p>
        </p:txBody>
      </p:sp>
      <p:sp>
        <p:nvSpPr>
          <p:cNvPr id="17422" name="Rectangle 15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3305175" y="2922588"/>
            <a:ext cx="1119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в нем,</a:t>
            </a:r>
          </a:p>
        </p:txBody>
      </p:sp>
      <p:sp>
        <p:nvSpPr>
          <p:cNvPr id="17423" name="Rectangle 16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4500563" y="2924175"/>
            <a:ext cx="1677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являются</a:t>
            </a:r>
          </a:p>
        </p:txBody>
      </p:sp>
      <p:sp>
        <p:nvSpPr>
          <p:cNvPr id="17424" name="Rectangle 17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6443663" y="2924175"/>
            <a:ext cx="749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для</a:t>
            </a:r>
          </a:p>
        </p:txBody>
      </p:sp>
      <p:sp>
        <p:nvSpPr>
          <p:cNvPr id="3089" name="Rectangle 18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684213" y="3500438"/>
            <a:ext cx="158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человека</a:t>
            </a:r>
          </a:p>
        </p:txBody>
      </p:sp>
      <p:sp>
        <p:nvSpPr>
          <p:cNvPr id="17426" name="Rectangle 19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2387600" y="3522663"/>
            <a:ext cx="1922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понятными</a:t>
            </a:r>
          </a:p>
        </p:txBody>
      </p:sp>
      <p:sp>
        <p:nvSpPr>
          <p:cNvPr id="17427" name="Rectangle 20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4500563" y="3500438"/>
            <a:ext cx="371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и</a:t>
            </a:r>
          </a:p>
        </p:txBody>
      </p:sp>
      <p:sp>
        <p:nvSpPr>
          <p:cNvPr id="17428" name="Rectangle 21">
            <a:hlinkClick r:id="" action="ppaction://macro?name=DragandDrop"/>
          </p:cNvPr>
          <p:cNvSpPr>
            <a:spLocks noChangeArrowheads="1"/>
          </p:cNvSpPr>
          <p:nvPr/>
        </p:nvSpPr>
        <p:spPr bwMode="auto">
          <a:xfrm>
            <a:off x="5003800" y="3500438"/>
            <a:ext cx="149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новыми.</a:t>
            </a:r>
          </a:p>
        </p:txBody>
      </p:sp>
      <p:sp>
        <p:nvSpPr>
          <p:cNvPr id="3098" name="AutoShape 1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459788" y="6308725"/>
            <a:ext cx="684212" cy="549275"/>
          </a:xfrm>
          <a:prstGeom prst="actionButtonForwardNex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87789E-6 L -0.00382 0.4701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14524E-6 L -0.17101 0.4599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2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3164E-6 L 0.04844 0.3758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1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469 0.01873 L -0.09601 0.477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2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00648E-6 L 0.47222 0.2920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" y="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8" grpId="0"/>
      <p:bldP spid="3082" grpId="0"/>
      <p:bldP spid="3084" grpId="0"/>
      <p:bldP spid="3089" grpId="0"/>
      <p:bldP spid="309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>
                <a:solidFill>
                  <a:srgbClr val="002060"/>
                </a:solidFill>
              </a:rPr>
              <a:t>Работа в группе</a:t>
            </a:r>
          </a:p>
        </p:txBody>
      </p:sp>
      <p:sp>
        <p:nvSpPr>
          <p:cNvPr id="1843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Задание 1: Выявить существенные признаки объектов и определить понятие</a:t>
            </a:r>
          </a:p>
          <a:p>
            <a:r>
              <a:rPr lang="ru-RU" smtClean="0"/>
              <a:t>Задание 2: Определить существенные признаки объекта</a:t>
            </a:r>
          </a:p>
          <a:p>
            <a:r>
              <a:rPr lang="ru-RU" smtClean="0"/>
              <a:t>Задание 3: Выделить понятие.</a:t>
            </a:r>
          </a:p>
        </p:txBody>
      </p:sp>
      <p:pic>
        <p:nvPicPr>
          <p:cNvPr id="18436" name="Picture 6" descr="I:\анимашки\юлия рисунки\школа\1211945920_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00" y="0"/>
            <a:ext cx="1947863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>
                <a:solidFill>
                  <a:srgbClr val="FF0000"/>
                </a:solidFill>
              </a:rPr>
              <a:t>Физминутка </a:t>
            </a:r>
          </a:p>
        </p:txBody>
      </p:sp>
      <p:pic>
        <p:nvPicPr>
          <p:cNvPr id="19459" name="Picture 2" descr="I:\анимашки\юлия рисунки\школа\1211946219_xiaoyuana2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25" y="1714500"/>
            <a:ext cx="47625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Работа в парах</a:t>
            </a: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Рабочая тетрадь </a:t>
            </a:r>
          </a:p>
          <a:p>
            <a:pPr>
              <a:buFontTx/>
              <a:buNone/>
            </a:pPr>
            <a:r>
              <a:rPr lang="ru-RU" smtClean="0"/>
              <a:t>   страница 42     задание №8 </a:t>
            </a:r>
          </a:p>
          <a:p>
            <a:pPr>
              <a:buFontTx/>
              <a:buNone/>
            </a:pPr>
            <a:r>
              <a:rPr lang="ru-RU" smtClean="0"/>
              <a:t>   </a:t>
            </a:r>
          </a:p>
        </p:txBody>
      </p:sp>
      <p:pic>
        <p:nvPicPr>
          <p:cNvPr id="20484" name="Picture 6" descr="I:\анимашки\юлия рисунки\школа\1211945920_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15125" y="214313"/>
            <a:ext cx="2224088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Оценим работу</a:t>
            </a:r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Я сегодня узнал, что……………</a:t>
            </a:r>
          </a:p>
          <a:p>
            <a:r>
              <a:rPr lang="ru-RU" smtClean="0"/>
              <a:t>У меня получилось…………….</a:t>
            </a:r>
          </a:p>
          <a:p>
            <a:r>
              <a:rPr lang="ru-RU" smtClean="0"/>
              <a:t>У меня не получилось…………</a:t>
            </a:r>
          </a:p>
          <a:p>
            <a:r>
              <a:rPr lang="ru-RU" smtClean="0"/>
              <a:t>Мы доказали, что…………………..</a:t>
            </a:r>
          </a:p>
          <a:p>
            <a:r>
              <a:rPr lang="ru-RU" smtClean="0"/>
              <a:t>Я сегодня ……………………………</a:t>
            </a:r>
          </a:p>
          <a:p>
            <a:endParaRPr lang="ru-RU" smtClean="0"/>
          </a:p>
          <a:p>
            <a:pPr>
              <a:buFontTx/>
              <a:buNone/>
            </a:pPr>
            <a:r>
              <a:rPr lang="ru-RU" smtClean="0"/>
              <a:t>   </a:t>
            </a:r>
          </a:p>
        </p:txBody>
      </p:sp>
      <p:pic>
        <p:nvPicPr>
          <p:cNvPr id="21508" name="Picture 6" descr="I:\анимашки\юлия рисунки\школа\1211945920_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15125" y="214313"/>
            <a:ext cx="2224088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85750"/>
            <a:ext cx="7772400" cy="1147763"/>
          </a:xfrm>
        </p:spPr>
        <p:txBody>
          <a:bodyPr/>
          <a:lstStyle/>
          <a:p>
            <a:r>
              <a:rPr lang="en-US" smtClean="0"/>
              <a:t>         </a:t>
            </a:r>
            <a:r>
              <a:rPr lang="ru-RU" smtClean="0"/>
              <a:t>Чувственное познание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7250" y="1643063"/>
            <a:ext cx="1857375" cy="461962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Ощущаем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29125" y="1643063"/>
            <a:ext cx="2643188" cy="461962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Воспринимаем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5813" y="3500438"/>
            <a:ext cx="7572375" cy="830262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</a:rPr>
              <a:t>Представление </a:t>
            </a:r>
            <a:r>
              <a:rPr lang="ru-RU" sz="2400" dirty="0">
                <a:latin typeface="+mn-lt"/>
              </a:rPr>
              <a:t>– это чувственный образ объекта, воспринятого ранее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2500313" y="1928813"/>
            <a:ext cx="796925" cy="15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3394075" y="5392738"/>
            <a:ext cx="642937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85813" y="2500313"/>
            <a:ext cx="4732337" cy="830262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</a:rPr>
              <a:t>Восприятие</a:t>
            </a:r>
            <a:r>
              <a:rPr lang="ru-RU" sz="2400" dirty="0">
                <a:latin typeface="+mn-lt"/>
              </a:rPr>
              <a:t> складывается из отдельных ощущений 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8688" y="5572125"/>
            <a:ext cx="2643187" cy="461963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Образы объекта 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5813" y="4643438"/>
            <a:ext cx="4572000" cy="461962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Восприятие разное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14750" y="5572125"/>
            <a:ext cx="1571625" cy="461963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 разные   </a:t>
            </a:r>
          </a:p>
        </p:txBody>
      </p:sp>
      <p:sp>
        <p:nvSpPr>
          <p:cNvPr id="4108" name="TextBox 27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00063" y="628650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 animBg="1"/>
      <p:bldP spid="17" grpId="0" animBg="1"/>
      <p:bldP spid="18" grpId="0" animBg="1"/>
      <p:bldP spid="23" grpId="0" animBg="1"/>
      <p:bldP spid="25" grpId="0" animBg="1"/>
      <p:bldP spid="20" grpId="0" animBg="1"/>
      <p:bldP spid="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25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FF0000"/>
                </a:solidFill>
              </a:rPr>
              <a:t>Домашнее задание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500063" y="1000125"/>
            <a:ext cx="8258175" cy="5197475"/>
          </a:xfrm>
        </p:spPr>
        <p:txBody>
          <a:bodyPr/>
          <a:lstStyle/>
          <a:p>
            <a:pPr marL="514350" indent="-514350">
              <a:buFontTx/>
              <a:buAutoNum type="arabicPeriod"/>
              <a:defRPr/>
            </a:pPr>
            <a:r>
              <a:rPr lang="ru-RU" sz="2800" dirty="0" smtClean="0"/>
              <a:t>Вспомнить определение омонимов и синонимов</a:t>
            </a:r>
          </a:p>
          <a:p>
            <a:pPr marL="514350" indent="-514350">
              <a:buFontTx/>
              <a:buAutoNum type="arabicPeriod"/>
              <a:defRPr/>
            </a:pPr>
            <a:r>
              <a:rPr lang="ru-RU" sz="2800" dirty="0" smtClean="0"/>
              <a:t>Нарисовать слова омонимы и синонимы</a:t>
            </a:r>
          </a:p>
          <a:p>
            <a:pPr marL="514350" indent="-514350">
              <a:buFontTx/>
              <a:buAutoNum type="arabicPeriod"/>
              <a:defRPr/>
            </a:pPr>
            <a:r>
              <a:rPr lang="ru-RU" sz="2800" dirty="0" smtClean="0"/>
              <a:t>(Р.Т) упражнение 4,5 страница 38.</a:t>
            </a:r>
          </a:p>
          <a:p>
            <a:pPr>
              <a:buFontTx/>
              <a:buNone/>
              <a:defRPr/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>
                <a:solidFill>
                  <a:srgbClr val="FF0000"/>
                </a:solidFill>
              </a:rPr>
              <a:t>Спасибо за урок!</a:t>
            </a:r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4800" smtClean="0">
                <a:solidFill>
                  <a:srgbClr val="FF0000"/>
                </a:solidFill>
              </a:rPr>
              <a:t>До новых встреч…</a:t>
            </a:r>
          </a:p>
        </p:txBody>
      </p:sp>
      <p:pic>
        <p:nvPicPr>
          <p:cNvPr id="23556" name="Picture 5" descr="F:\анимашки смайлы\smayliki-jesty-178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75" y="4429125"/>
            <a:ext cx="210502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ru-RU" smtClean="0">
                <a:solidFill>
                  <a:srgbClr val="FF0000"/>
                </a:solidFill>
              </a:rPr>
              <a:t>Главный вопрос урока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ru-RU" smtClean="0"/>
              <a:t>Что помогает человеку думать ? </a:t>
            </a:r>
          </a:p>
          <a:p>
            <a:r>
              <a:rPr lang="ru-RU" smtClean="0"/>
              <a:t>Как человек мыслит?</a:t>
            </a:r>
          </a:p>
          <a:p>
            <a:endParaRPr lang="ru-RU" smtClean="0"/>
          </a:p>
        </p:txBody>
      </p:sp>
      <p:pic>
        <p:nvPicPr>
          <p:cNvPr id="5124" name="Picture 3" descr="I:\Директор\жесткий диск 2\Методические материалы по информатики\Начальная школа\Проекты для слушателей\Картинки\Анимашки\Анимашки_ClipArt\AG00013_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86063" y="3357563"/>
            <a:ext cx="3643312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Выноска-облако 5"/>
          <p:cNvSpPr/>
          <p:nvPr/>
        </p:nvSpPr>
        <p:spPr>
          <a:xfrm>
            <a:off x="4643438" y="2214563"/>
            <a:ext cx="3286125" cy="1428750"/>
          </a:xfrm>
          <a:prstGeom prst="cloudCallout">
            <a:avLst>
              <a:gd name="adj1" fmla="val -66716"/>
              <a:gd name="adj2" fmla="val 20290"/>
            </a:avLst>
          </a:prstGeom>
          <a:solidFill>
            <a:schemeClr val="bg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126" name="Picture 4" descr="I:\Директор\жесткий диск 2\Методические материалы по информатики\Начальная школа\Проекты для слушателей\Картинки\Анимашки\Анимашки_ClipArt\AG00126_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75" y="2428875"/>
            <a:ext cx="8953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571500" y="214313"/>
            <a:ext cx="7772400" cy="1928812"/>
          </a:xfrm>
        </p:spPr>
        <p:txBody>
          <a:bodyPr/>
          <a:lstStyle/>
          <a:p>
            <a:pPr>
              <a:defRPr/>
            </a:pPr>
            <a:r>
              <a:rPr lang="ru-RU" kern="1200" dirty="0" smtClean="0">
                <a:solidFill>
                  <a:srgbClr val="FF0000"/>
                </a:solidFill>
              </a:rPr>
              <a:t>Задание 1</a:t>
            </a:r>
            <a:r>
              <a:rPr lang="ru-RU" kern="1200" dirty="0" smtClean="0">
                <a:solidFill>
                  <a:schemeClr val="tx1"/>
                </a:solidFill>
              </a:rPr>
              <a:t>. Представьте и нарисуйте дерево.</a:t>
            </a:r>
            <a:br>
              <a:rPr lang="ru-RU" kern="1200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pic>
        <p:nvPicPr>
          <p:cNvPr id="8" name="Рисунок 7" descr="загруженное (4)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85875" y="1714500"/>
            <a:ext cx="1357313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загруженное (4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72188" y="1714500"/>
            <a:ext cx="1785937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загруженное (4)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29000" y="1714500"/>
            <a:ext cx="1571625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загруженное (4)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43000" y="4214813"/>
            <a:ext cx="164306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загруженное (4)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143625" y="4071938"/>
            <a:ext cx="1541463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загруженное (4)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714750" y="3857625"/>
            <a:ext cx="1143000" cy="167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"/>
          <p:cNvGrpSpPr>
            <a:grpSpLocks/>
          </p:cNvGrpSpPr>
          <p:nvPr/>
        </p:nvGrpSpPr>
        <p:grpSpPr bwMode="auto">
          <a:xfrm>
            <a:off x="2143125" y="1428750"/>
            <a:ext cx="6572250" cy="4500563"/>
            <a:chOff x="1115616" y="1556792"/>
            <a:chExt cx="6840760" cy="4032448"/>
          </a:xfrm>
        </p:grpSpPr>
        <p:pic>
          <p:nvPicPr>
            <p:cNvPr id="7172" name="Picture 4" descr="http://ib2.keep4u.ru/b/2013/08/13/90/90d772161f75b34b1ac55935b90b80b1.jp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1115616" y="1556792"/>
              <a:ext cx="4544257" cy="40324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73" name="TextBox 5"/>
            <p:cNvSpPr txBox="1">
              <a:spLocks noChangeArrowheads="1"/>
            </p:cNvSpPr>
            <p:nvPr/>
          </p:nvSpPr>
          <p:spPr bwMode="auto">
            <a:xfrm>
              <a:off x="5940152" y="4581128"/>
              <a:ext cx="1944216" cy="3298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корень</a:t>
              </a:r>
            </a:p>
          </p:txBody>
        </p:sp>
        <p:sp>
          <p:nvSpPr>
            <p:cNvPr id="7174" name="TextBox 6"/>
            <p:cNvSpPr txBox="1">
              <a:spLocks noChangeArrowheads="1"/>
            </p:cNvSpPr>
            <p:nvPr/>
          </p:nvSpPr>
          <p:spPr bwMode="auto">
            <a:xfrm>
              <a:off x="6012160" y="3429000"/>
              <a:ext cx="1944216" cy="3298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ствол</a:t>
              </a:r>
            </a:p>
          </p:txBody>
        </p:sp>
        <p:sp>
          <p:nvSpPr>
            <p:cNvPr id="7175" name="TextBox 7"/>
            <p:cNvSpPr txBox="1">
              <a:spLocks noChangeArrowheads="1"/>
            </p:cNvSpPr>
            <p:nvPr/>
          </p:nvSpPr>
          <p:spPr bwMode="auto">
            <a:xfrm>
              <a:off x="5940152" y="2060848"/>
              <a:ext cx="1944216" cy="3298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/>
                <a:t>крона</a:t>
              </a: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4572348" y="2276516"/>
              <a:ext cx="13681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3491706" y="3644846"/>
              <a:ext cx="237609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4428593" y="4796974"/>
              <a:ext cx="13681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Дерево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FF0000"/>
                </a:solidFill>
              </a:rPr>
              <a:t>Задание 2</a:t>
            </a:r>
            <a:r>
              <a:rPr lang="ru-RU" dirty="0" smtClean="0"/>
              <a:t>. Представьте и нарисуйте треугольник.</a:t>
            </a:r>
            <a:endParaRPr lang="ru-RU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714375" y="2000250"/>
            <a:ext cx="2214563" cy="2428875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>
            <a:off x="3786188" y="1714500"/>
            <a:ext cx="2428875" cy="2500313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flipH="1">
            <a:off x="2928938" y="4857750"/>
            <a:ext cx="3857625" cy="1071563"/>
          </a:xfrm>
          <a:prstGeom prst="triangle">
            <a:avLst>
              <a:gd name="adj" fmla="val 47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>
            <a:off x="6215063" y="2071688"/>
            <a:ext cx="2286000" cy="85725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>
                <a:solidFill>
                  <a:srgbClr val="FF0000"/>
                </a:solidFill>
              </a:rPr>
              <a:t>Треугольник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Фигура у которой есть три стороны , три угла и три вершины. </a:t>
            </a:r>
          </a:p>
        </p:txBody>
      </p:sp>
      <p:sp>
        <p:nvSpPr>
          <p:cNvPr id="4" name="Прямоугольный треугольник 3"/>
          <p:cNvSpPr/>
          <p:nvPr/>
        </p:nvSpPr>
        <p:spPr>
          <a:xfrm>
            <a:off x="2428875" y="3000375"/>
            <a:ext cx="5929313" cy="2500313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42938" y="214313"/>
            <a:ext cx="7772400" cy="1470025"/>
          </a:xfrm>
          <a:prstGeom prst="rect">
            <a:avLst/>
          </a:prstGeom>
        </p:spPr>
        <p:txBody>
          <a:bodyPr anchor="ctr">
            <a:normAutofit fontScale="85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Задание 3</a:t>
            </a:r>
            <a:r>
              <a:rPr lang="ru-RU" sz="4400" dirty="0">
                <a:latin typeface="+mj-lt"/>
                <a:ea typeface="+mj-ea"/>
                <a:cs typeface="+mj-cs"/>
              </a:rPr>
              <a:t>. Представьте и нарисуйте носитель информации.</a:t>
            </a:r>
          </a:p>
        </p:txBody>
      </p:sp>
      <p:pic>
        <p:nvPicPr>
          <p:cNvPr id="8" name="Рисунок 7" descr="загруженное (9)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00188" y="2071688"/>
            <a:ext cx="166687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загруженное (7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00875" y="1928813"/>
            <a:ext cx="78581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загруженное (7)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14750" y="1968500"/>
            <a:ext cx="1714500" cy="138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загруженное (8)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00313" y="4071938"/>
            <a:ext cx="290195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>
                <a:solidFill>
                  <a:srgbClr val="FF0000"/>
                </a:solidFill>
              </a:rPr>
              <a:t>Носитель информации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1428750"/>
          </a:xfrm>
        </p:spPr>
        <p:txBody>
          <a:bodyPr/>
          <a:lstStyle/>
          <a:p>
            <a:r>
              <a:rPr lang="ru-RU" smtClean="0"/>
              <a:t>Устройство, предназначено для хранения информации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zielone strzalki">
  <a:themeElements>
    <a:clrScheme name="Тема Office 1">
      <a:dk1>
        <a:srgbClr val="000000"/>
      </a:dk1>
      <a:lt1>
        <a:srgbClr val="98FB98"/>
      </a:lt1>
      <a:dk2>
        <a:srgbClr val="000000"/>
      </a:dk2>
      <a:lt2>
        <a:srgbClr val="969696"/>
      </a:lt2>
      <a:accent1>
        <a:srgbClr val="25CD51"/>
      </a:accent1>
      <a:accent2>
        <a:srgbClr val="6BA808"/>
      </a:accent2>
      <a:accent3>
        <a:srgbClr val="CAFDCA"/>
      </a:accent3>
      <a:accent4>
        <a:srgbClr val="000000"/>
      </a:accent4>
      <a:accent5>
        <a:srgbClr val="ACE3B3"/>
      </a:accent5>
      <a:accent6>
        <a:srgbClr val="609806"/>
      </a:accent6>
      <a:hlink>
        <a:srgbClr val="0B830B"/>
      </a:hlink>
      <a:folHlink>
        <a:srgbClr val="023402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98FB98"/>
        </a:lt1>
        <a:dk2>
          <a:srgbClr val="000000"/>
        </a:dk2>
        <a:lt2>
          <a:srgbClr val="969696"/>
        </a:lt2>
        <a:accent1>
          <a:srgbClr val="25CD51"/>
        </a:accent1>
        <a:accent2>
          <a:srgbClr val="6BA808"/>
        </a:accent2>
        <a:accent3>
          <a:srgbClr val="CAFDCA"/>
        </a:accent3>
        <a:accent4>
          <a:srgbClr val="000000"/>
        </a:accent4>
        <a:accent5>
          <a:srgbClr val="ACE3B3"/>
        </a:accent5>
        <a:accent6>
          <a:srgbClr val="609806"/>
        </a:accent6>
        <a:hlink>
          <a:srgbClr val="0B830B"/>
        </a:hlink>
        <a:folHlink>
          <a:srgbClr val="02340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98FB98"/>
        </a:lt1>
        <a:dk2>
          <a:srgbClr val="000000"/>
        </a:dk2>
        <a:lt2>
          <a:srgbClr val="969696"/>
        </a:lt2>
        <a:accent1>
          <a:srgbClr val="85B804"/>
        </a:accent1>
        <a:accent2>
          <a:srgbClr val="16ADF9"/>
        </a:accent2>
        <a:accent3>
          <a:srgbClr val="CAFDCA"/>
        </a:accent3>
        <a:accent4>
          <a:srgbClr val="000000"/>
        </a:accent4>
        <a:accent5>
          <a:srgbClr val="C2D8AA"/>
        </a:accent5>
        <a:accent6>
          <a:srgbClr val="139CE2"/>
        </a:accent6>
        <a:hlink>
          <a:srgbClr val="007000"/>
        </a:hlink>
        <a:folHlink>
          <a:srgbClr val="003B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98FB98"/>
        </a:lt1>
        <a:dk2>
          <a:srgbClr val="000000"/>
        </a:dk2>
        <a:lt2>
          <a:srgbClr val="969696"/>
        </a:lt2>
        <a:accent1>
          <a:srgbClr val="0BD70B"/>
        </a:accent1>
        <a:accent2>
          <a:srgbClr val="F8A367"/>
        </a:accent2>
        <a:accent3>
          <a:srgbClr val="CAFDCA"/>
        </a:accent3>
        <a:accent4>
          <a:srgbClr val="000000"/>
        </a:accent4>
        <a:accent5>
          <a:srgbClr val="AAE8AA"/>
        </a:accent5>
        <a:accent6>
          <a:srgbClr val="E1935D"/>
        </a:accent6>
        <a:hlink>
          <a:srgbClr val="680039"/>
        </a:hlink>
        <a:folHlink>
          <a:srgbClr val="004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98FB98"/>
        </a:lt1>
        <a:dk2>
          <a:srgbClr val="000000"/>
        </a:dk2>
        <a:lt2>
          <a:srgbClr val="969696"/>
        </a:lt2>
        <a:accent1>
          <a:srgbClr val="5353FB"/>
        </a:accent1>
        <a:accent2>
          <a:srgbClr val="FB5F4F"/>
        </a:accent2>
        <a:accent3>
          <a:srgbClr val="CAFDCA"/>
        </a:accent3>
        <a:accent4>
          <a:srgbClr val="000000"/>
        </a:accent4>
        <a:accent5>
          <a:srgbClr val="B3B3FD"/>
        </a:accent5>
        <a:accent6>
          <a:srgbClr val="E35547"/>
        </a:accent6>
        <a:hlink>
          <a:srgbClr val="605000"/>
        </a:hlink>
        <a:folHlink>
          <a:srgbClr val="004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25CD51"/>
        </a:accent1>
        <a:accent2>
          <a:srgbClr val="6BA808"/>
        </a:accent2>
        <a:accent3>
          <a:srgbClr val="FFFFFF"/>
        </a:accent3>
        <a:accent4>
          <a:srgbClr val="000000"/>
        </a:accent4>
        <a:accent5>
          <a:srgbClr val="ACE3B3"/>
        </a:accent5>
        <a:accent6>
          <a:srgbClr val="609806"/>
        </a:accent6>
        <a:hlink>
          <a:srgbClr val="0B830B"/>
        </a:hlink>
        <a:folHlink>
          <a:srgbClr val="02340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85B804"/>
        </a:accent1>
        <a:accent2>
          <a:srgbClr val="16ADF9"/>
        </a:accent2>
        <a:accent3>
          <a:srgbClr val="FFFFFF"/>
        </a:accent3>
        <a:accent4>
          <a:srgbClr val="000000"/>
        </a:accent4>
        <a:accent5>
          <a:srgbClr val="C2D8AA"/>
        </a:accent5>
        <a:accent6>
          <a:srgbClr val="139CE2"/>
        </a:accent6>
        <a:hlink>
          <a:srgbClr val="007000"/>
        </a:hlink>
        <a:folHlink>
          <a:srgbClr val="003B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BD70B"/>
        </a:accent1>
        <a:accent2>
          <a:srgbClr val="F8A367"/>
        </a:accent2>
        <a:accent3>
          <a:srgbClr val="FFFFFF"/>
        </a:accent3>
        <a:accent4>
          <a:srgbClr val="000000"/>
        </a:accent4>
        <a:accent5>
          <a:srgbClr val="AAE8AA"/>
        </a:accent5>
        <a:accent6>
          <a:srgbClr val="E1935D"/>
        </a:accent6>
        <a:hlink>
          <a:srgbClr val="680039"/>
        </a:hlink>
        <a:folHlink>
          <a:srgbClr val="004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353FB"/>
        </a:accent1>
        <a:accent2>
          <a:srgbClr val="FB5F4F"/>
        </a:accent2>
        <a:accent3>
          <a:srgbClr val="FFFFFF"/>
        </a:accent3>
        <a:accent4>
          <a:srgbClr val="000000"/>
        </a:accent4>
        <a:accent5>
          <a:srgbClr val="B3B3FD"/>
        </a:accent5>
        <a:accent6>
          <a:srgbClr val="E35547"/>
        </a:accent6>
        <a:hlink>
          <a:srgbClr val="605000"/>
        </a:hlink>
        <a:folHlink>
          <a:srgbClr val="0042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zielone strzalki</Template>
  <TotalTime>567</TotalTime>
  <Words>384</Words>
  <Application>Microsoft Office PowerPoint</Application>
  <PresentationFormat>Экран (4:3)</PresentationFormat>
  <Paragraphs>119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zielone strzalki</vt:lpstr>
      <vt:lpstr>Муниципальное казённое общеобразовательное учреждение Рудовская средняя общеобразовательная школа</vt:lpstr>
      <vt:lpstr>         Чувственное познание</vt:lpstr>
      <vt:lpstr>Главный вопрос урока </vt:lpstr>
      <vt:lpstr>Задание 1. Представьте и нарисуйте дерево. </vt:lpstr>
      <vt:lpstr>Слайд 5</vt:lpstr>
      <vt:lpstr>Задание 2. Представьте и нарисуйте треугольник.</vt:lpstr>
      <vt:lpstr>Треугольник</vt:lpstr>
      <vt:lpstr>Слайд 8</vt:lpstr>
      <vt:lpstr>Носитель информации</vt:lpstr>
      <vt:lpstr>Слайд 10</vt:lpstr>
      <vt:lpstr>Слайд 11</vt:lpstr>
      <vt:lpstr>Главный вопрос урока </vt:lpstr>
      <vt:lpstr>Слайд 13</vt:lpstr>
      <vt:lpstr>Слайд 14</vt:lpstr>
      <vt:lpstr>Задание 3 :Выбери все понятия, содержащиеся в предложении:</vt:lpstr>
      <vt:lpstr>Работа в группе</vt:lpstr>
      <vt:lpstr>Физминутка </vt:lpstr>
      <vt:lpstr>Работа в парах</vt:lpstr>
      <vt:lpstr>Оценим работу</vt:lpstr>
      <vt:lpstr>Домашнее задание</vt:lpstr>
      <vt:lpstr>Спасибо за урок!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для презентации</dc:title>
  <dc:creator>revaz</dc:creator>
  <cp:lastModifiedBy>re</cp:lastModifiedBy>
  <cp:revision>42</cp:revision>
  <dcterms:created xsi:type="dcterms:W3CDTF">2012-12-02T08:04:45Z</dcterms:created>
  <dcterms:modified xsi:type="dcterms:W3CDTF">2014-05-05T19:31:26Z</dcterms:modified>
</cp:coreProperties>
</file>