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sldIdLst>
    <p:sldId id="269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60" r:id="rId15"/>
    <p:sldId id="296" r:id="rId16"/>
    <p:sldId id="298" r:id="rId17"/>
    <p:sldId id="299" r:id="rId18"/>
    <p:sldId id="301" r:id="rId19"/>
    <p:sldId id="303" r:id="rId20"/>
    <p:sldId id="305" r:id="rId21"/>
    <p:sldId id="272" r:id="rId22"/>
    <p:sldId id="306" r:id="rId23"/>
    <p:sldId id="307" r:id="rId24"/>
    <p:sldId id="308" r:id="rId25"/>
    <p:sldId id="274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66"/>
    <a:srgbClr val="990000"/>
    <a:srgbClr val="00FFCC"/>
    <a:srgbClr val="FFFF00"/>
    <a:srgbClr val="00FFFF"/>
    <a:srgbClr val="CCFF33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44" d="100"/>
          <a:sy n="44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4587C-7891-4A95-9A76-F92A5329F5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103A7-2FCB-4960-85C2-436E4364A8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1D04-28C2-4F24-8B08-55F1DBB4E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B19B2-635B-4742-B1A7-A1C85ED3D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09EB8-698E-44DF-8A2F-1A6517D37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CED4C-3981-461B-A9ED-CC1460FF0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88E0B-AEF3-4044-A240-9088E987E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C0DF5-0AE1-418D-8C85-3A9BF29C3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53A8B-1690-409E-A097-8D924C2C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22A2F-78D1-4F66-AD31-9D540EE3D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97AD1-B554-432B-8854-0A3FF6E2F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EE3CA-2BD8-4085-A498-43996ECD1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7F08AF6-002C-40D7-9031-10C00C221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87" r:id="rId4"/>
    <p:sldLayoutId id="2147483993" r:id="rId5"/>
    <p:sldLayoutId id="2147483988" r:id="rId6"/>
    <p:sldLayoutId id="2147483994" r:id="rId7"/>
    <p:sldLayoutId id="2147483995" r:id="rId8"/>
    <p:sldLayoutId id="2147483996" r:id="rId9"/>
    <p:sldLayoutId id="2147483989" r:id="rId10"/>
    <p:sldLayoutId id="2147483997" r:id="rId11"/>
    <p:sldLayoutId id="21474839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1042988" y="1196975"/>
            <a:ext cx="7345362" cy="3046413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4800" b="1">
                <a:latin typeface="Times New Roman" pitchFamily="18" charset="0"/>
                <a:cs typeface="Times New Roman" pitchFamily="18" charset="0"/>
              </a:rPr>
              <a:t>Гидролиз  органических и неорганических соединений 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1267" name="Прямоугольник 6"/>
          <p:cNvSpPr>
            <a:spLocks noChangeArrowheads="1"/>
          </p:cNvSpPr>
          <p:nvPr/>
        </p:nvSpPr>
        <p:spPr bwMode="auto">
          <a:xfrm>
            <a:off x="3571875" y="3571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b="1">
                <a:solidFill>
                  <a:srgbClr val="FFFF00"/>
                </a:solidFill>
              </a:rPr>
              <a:t>. </a:t>
            </a:r>
            <a:endParaRPr lang="ru-RU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468313" y="5057775"/>
            <a:ext cx="8442325" cy="1800225"/>
          </a:xfrm>
        </p:spPr>
        <p:txBody>
          <a:bodyPr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Учитель химии </a:t>
            </a:r>
            <a:r>
              <a:rPr lang="ru-RU" sz="5800" dirty="0" err="1" smtClean="0">
                <a:latin typeface="Times New Roman" pitchFamily="18" charset="0"/>
                <a:cs typeface="Times New Roman" pitchFamily="18" charset="0"/>
              </a:rPr>
              <a:t>Бимской</a:t>
            </a: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dirty="0" err="1" smtClean="0">
                <a:latin typeface="Times New Roman" pitchFamily="18" charset="0"/>
                <a:cs typeface="Times New Roman" pitchFamily="18" charset="0"/>
              </a:rPr>
              <a:t>Тоюшева</a:t>
            </a: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00" dirty="0" err="1" smtClean="0">
                <a:latin typeface="Times New Roman" pitchFamily="18" charset="0"/>
                <a:cs typeface="Times New Roman" pitchFamily="18" charset="0"/>
              </a:rPr>
              <a:t>Эльвера</a:t>
            </a: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 Петровна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11269" name="TextBox 13"/>
          <p:cNvSpPr txBox="1">
            <a:spLocks noChangeArrowheads="1"/>
          </p:cNvSpPr>
          <p:nvPr/>
        </p:nvSpPr>
        <p:spPr bwMode="auto">
          <a:xfrm>
            <a:off x="1547813" y="620713"/>
            <a:ext cx="6053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Разработка урока химии в 11 классе по теме: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33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29614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выделяют 4 типа солей в зависимости от силы кислоты и основания.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304800" y="1196975"/>
            <a:ext cx="8686800" cy="56610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соли, образованные: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сильным основанием и слабой кислотой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подвергаются частичному гидролизу</a:t>
            </a:r>
          </a:p>
          <a:p>
            <a:pPr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слабым основанием и сильной кислотой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подвергаются частичному гидролизу</a:t>
            </a:r>
          </a:p>
          <a:p>
            <a:pPr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слабым основанием и слабой кислотой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подвергаются полному необратимому гидролизу</a:t>
            </a:r>
          </a:p>
          <a:p>
            <a:pPr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сильным основанием и сильной кислотой,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гидролизу не подвергаются.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составления уравнения реакции гидролиза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1)Анализ состава соли, с целью определения силы основания и силы кислоты.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2)С ионом слабого электролита написать уравнение взаимодействия с составными частями одной молекулы воды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( т.е. краткое ионно-молекулярное уравнение)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3)Написать полное ионно- молекулярное уравнение.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002060"/>
                </a:solidFill>
              </a:rPr>
              <a:t>написать реакцию гидролиза, пользуясь алгоритмом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определить, каким основанием и какой кислотой  (по силе) образована соль,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с ионом слабого электролита записать реакцию.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1)</a:t>
            </a:r>
            <a:r>
              <a:rPr lang="en-US" smtClean="0"/>
              <a:t>KNO</a:t>
            </a:r>
            <a:r>
              <a:rPr lang="en-US" baseline="-25000" smtClean="0"/>
              <a:t>3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2)</a:t>
            </a:r>
            <a:r>
              <a:rPr lang="en-US" smtClean="0"/>
              <a:t>Na</a:t>
            </a:r>
            <a:r>
              <a:rPr lang="en-US" baseline="-25000" smtClean="0"/>
              <a:t>2</a:t>
            </a:r>
            <a:r>
              <a:rPr lang="en-US" smtClean="0"/>
              <a:t>CO</a:t>
            </a:r>
            <a:r>
              <a:rPr lang="en-US" baseline="-25000" smtClean="0"/>
              <a:t>3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3)</a:t>
            </a:r>
            <a:r>
              <a:rPr lang="en-US" smtClean="0"/>
              <a:t>AICI</a:t>
            </a:r>
            <a:r>
              <a:rPr lang="en-US" baseline="-25000" smtClean="0"/>
              <a:t>3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4)</a:t>
            </a:r>
            <a:r>
              <a:rPr lang="en-US" smtClean="0"/>
              <a:t>ZnSO</a:t>
            </a:r>
            <a:r>
              <a:rPr lang="en-US" baseline="-25000" smtClean="0"/>
              <a:t>3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304800" y="404813"/>
            <a:ext cx="8686800" cy="56753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1) KNO</a:t>
            </a:r>
            <a:r>
              <a:rPr lang="en-US" baseline="-25000" smtClean="0"/>
              <a:t>3</a:t>
            </a:r>
            <a:r>
              <a:rPr lang="en-US" smtClean="0"/>
              <a:t> + H</a:t>
            </a:r>
            <a:r>
              <a:rPr lang="en-US" baseline="-25000" smtClean="0"/>
              <a:t>2</a:t>
            </a:r>
            <a:r>
              <a:rPr lang="en-US" smtClean="0"/>
              <a:t>O                	K</a:t>
            </a:r>
            <a:r>
              <a:rPr lang="en-US" baseline="30000" smtClean="0"/>
              <a:t>+ </a:t>
            </a:r>
            <a:r>
              <a:rPr lang="en-US" smtClean="0"/>
              <a:t>+NO</a:t>
            </a:r>
            <a:r>
              <a:rPr lang="en-US" baseline="-25000" smtClean="0"/>
              <a:t>3</a:t>
            </a:r>
            <a:r>
              <a:rPr lang="en-US" baseline="30000" smtClean="0"/>
              <a:t>-</a:t>
            </a:r>
            <a:r>
              <a:rPr lang="en-US" smtClean="0"/>
              <a:t> + H</a:t>
            </a:r>
            <a:r>
              <a:rPr lang="en-US" baseline="30000" smtClean="0"/>
              <a:t>+</a:t>
            </a:r>
            <a:r>
              <a:rPr lang="en-US" smtClean="0"/>
              <a:t> +OH</a:t>
            </a:r>
            <a:r>
              <a:rPr lang="en-US" baseline="30000" smtClean="0"/>
              <a:t>- </a:t>
            </a:r>
            <a:r>
              <a:rPr lang="en-US" smtClean="0"/>
              <a:t>  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 </a:t>
            </a:r>
            <a:r>
              <a:rPr lang="ru-RU" smtClean="0"/>
              <a:t>гидролиза нет, оба электролита сильные.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2) Na</a:t>
            </a:r>
            <a:r>
              <a:rPr lang="en-US" baseline="-25000" smtClean="0"/>
              <a:t>2</a:t>
            </a:r>
            <a:r>
              <a:rPr lang="en-US" smtClean="0"/>
              <a:t>CO</a:t>
            </a:r>
            <a:r>
              <a:rPr lang="en-US" baseline="-25000" smtClean="0"/>
              <a:t>3</a:t>
            </a:r>
            <a:r>
              <a:rPr lang="en-US" smtClean="0"/>
              <a:t> + H</a:t>
            </a:r>
            <a:r>
              <a:rPr lang="en-US" baseline="-25000" smtClean="0"/>
              <a:t>2</a:t>
            </a:r>
            <a:r>
              <a:rPr lang="en-US" smtClean="0"/>
              <a:t>O                       NaOH + Na</a:t>
            </a:r>
            <a:r>
              <a:rPr lang="en-US" baseline="-25000" smtClean="0"/>
              <a:t>2</a:t>
            </a:r>
            <a:r>
              <a:rPr lang="en-US" smtClean="0"/>
              <a:t>HCO</a:t>
            </a:r>
            <a:r>
              <a:rPr lang="en-US" baseline="-25000" smtClean="0"/>
              <a:t>3</a:t>
            </a:r>
            <a:r>
              <a:rPr lang="en-US" smtClean="0"/>
              <a:t>  - </a:t>
            </a:r>
            <a:r>
              <a:rPr lang="ru-RU" smtClean="0"/>
              <a:t>рН</a:t>
            </a:r>
            <a:r>
              <a:rPr lang="en-US" smtClean="0"/>
              <a:t> &gt; </a:t>
            </a:r>
            <a:r>
              <a:rPr lang="ru-RU" smtClean="0"/>
              <a:t>7  частичный гидролиз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3) AICI</a:t>
            </a:r>
            <a:r>
              <a:rPr lang="en-US" baseline="-25000" smtClean="0"/>
              <a:t>3</a:t>
            </a:r>
            <a:r>
              <a:rPr lang="en-US" smtClean="0"/>
              <a:t> + H</a:t>
            </a:r>
            <a:r>
              <a:rPr lang="en-US" baseline="-25000" smtClean="0"/>
              <a:t>2</a:t>
            </a:r>
            <a:r>
              <a:rPr lang="en-US" smtClean="0"/>
              <a:t>O 	                 AIOHCI</a:t>
            </a:r>
            <a:r>
              <a:rPr lang="en-US" baseline="-25000" smtClean="0"/>
              <a:t>2</a:t>
            </a:r>
            <a:r>
              <a:rPr lang="en-US" baseline="30000" smtClean="0"/>
              <a:t> </a:t>
            </a:r>
            <a:r>
              <a:rPr lang="en-US" smtClean="0"/>
              <a:t>+ HCI   - 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рН</a:t>
            </a:r>
            <a:r>
              <a:rPr lang="en-US" smtClean="0"/>
              <a:t> &lt;  7</a:t>
            </a:r>
            <a:r>
              <a:rPr lang="ru-RU" smtClean="0"/>
              <a:t>  </a:t>
            </a:r>
            <a:r>
              <a:rPr lang="en-US" smtClean="0"/>
              <a:t> </a:t>
            </a:r>
            <a:r>
              <a:rPr lang="ru-RU" smtClean="0"/>
              <a:t>частичный гидролиз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en-US" smtClean="0"/>
              <a:t>4) ZnSO</a:t>
            </a:r>
            <a:r>
              <a:rPr lang="en-US" baseline="-25000" smtClean="0"/>
              <a:t>3 </a:t>
            </a:r>
            <a:r>
              <a:rPr lang="en-US" smtClean="0"/>
              <a:t>+ 2H</a:t>
            </a:r>
            <a:r>
              <a:rPr lang="en-US" baseline="-25000" smtClean="0"/>
              <a:t>2</a:t>
            </a:r>
            <a:r>
              <a:rPr lang="en-US" smtClean="0"/>
              <a:t>O 	       Zn(OH)</a:t>
            </a:r>
            <a:r>
              <a:rPr lang="en-US" baseline="-25000" smtClean="0"/>
              <a:t>2</a:t>
            </a:r>
            <a:r>
              <a:rPr lang="en-US" smtClean="0"/>
              <a:t> + H</a:t>
            </a:r>
            <a:r>
              <a:rPr lang="en-US" baseline="-25000" smtClean="0"/>
              <a:t>2</a:t>
            </a:r>
            <a:r>
              <a:rPr lang="en-US" smtClean="0"/>
              <a:t>O + SO</a:t>
            </a:r>
            <a:r>
              <a:rPr lang="en-US" baseline="-25000" smtClean="0"/>
              <a:t>2        </a:t>
            </a:r>
            <a:r>
              <a:rPr lang="en-US" smtClean="0"/>
              <a:t>     </a:t>
            </a:r>
            <a:r>
              <a:rPr lang="ru-RU" smtClean="0"/>
              <a:t>Полный необратимый гидролиз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"/>
          <p:cNvSpPr>
            <a:spLocks noChangeArrowheads="1"/>
          </p:cNvSpPr>
          <p:nvPr/>
        </p:nvSpPr>
        <p:spPr bwMode="auto">
          <a:xfrm>
            <a:off x="250825" y="765175"/>
            <a:ext cx="8569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ru-RU"/>
          </a:p>
          <a:p>
            <a:pPr eaLnBrk="1" hangingPunct="1"/>
            <a:endParaRPr lang="ru-RU"/>
          </a:p>
          <a:p>
            <a:pPr eaLnBrk="1" hangingPunct="1"/>
            <a:r>
              <a:rPr lang="ru-RU"/>
              <a:t> </a:t>
            </a:r>
          </a:p>
        </p:txBody>
      </p:sp>
      <p:sp>
        <p:nvSpPr>
          <p:cNvPr id="24579" name="Rectangle 18"/>
          <p:cNvSpPr>
            <a:spLocks noChangeArrowheads="1"/>
          </p:cNvSpPr>
          <p:nvPr/>
        </p:nvSpPr>
        <p:spPr bwMode="auto">
          <a:xfrm>
            <a:off x="0" y="260350"/>
            <a:ext cx="8748713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2000" b="1">
                <a:solidFill>
                  <a:srgbClr val="002060"/>
                </a:solidFill>
              </a:rPr>
              <a:t> </a:t>
            </a:r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Факторы, влияющие на усиление гидролиза</a:t>
            </a:r>
          </a:p>
          <a:p>
            <a:pPr eaLnBrk="1" hangingPunct="1"/>
            <a:r>
              <a:rPr lang="ru-RU" sz="2000" b="1">
                <a:solidFill>
                  <a:srgbClr val="002060"/>
                </a:solidFill>
              </a:rPr>
              <a:t>			</a:t>
            </a:r>
          </a:p>
        </p:txBody>
      </p:sp>
      <p:sp>
        <p:nvSpPr>
          <p:cNvPr id="24580" name="TextBox 19"/>
          <p:cNvSpPr txBox="1">
            <a:spLocks noChangeArrowheads="1"/>
          </p:cNvSpPr>
          <p:nvPr/>
        </p:nvSpPr>
        <p:spPr bwMode="auto">
          <a:xfrm>
            <a:off x="395288" y="1412875"/>
            <a:ext cx="7993062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1) понижение температуры</a:t>
            </a:r>
          </a:p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2) повышение температуры</a:t>
            </a:r>
          </a:p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3) разбавление</a:t>
            </a:r>
          </a:p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4) увеличение концентрации исходных веществ, продуктов, </a:t>
            </a:r>
          </a:p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5) добавление спирта</a:t>
            </a:r>
          </a:p>
          <a:p>
            <a:pPr lvl="1"/>
            <a:r>
              <a:rPr lang="ru-RU" sz="3600">
                <a:latin typeface="Times New Roman" pitchFamily="18" charset="0"/>
                <a:cs typeface="Times New Roman" pitchFamily="18" charset="0"/>
              </a:rPr>
              <a:t>6) добавление кислоты 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(H</a:t>
            </a:r>
            <a:r>
              <a:rPr lang="en-US" sz="3600" baseline="300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rgbClr val="002060"/>
                </a:solidFill>
              </a:rPr>
              <a:t>Выводы: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395288" y="1989138"/>
            <a:ext cx="8748712" cy="510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Усилить гидролиз можно, если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Разбавить раствор и нагреть. т.е. &gt;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800" baseline="30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в случае образования соли добавить кислоту, а в случае кислоты – щелочь.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Уменьшить гидролиз,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 т. е. сместить в сторону реакции нейтрализации можно, если: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понизить температуру, увеличить концентрацию раствора добавлением соли.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добавить к раствору один из продуктов гидролиза.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u="sng" dirty="0" smtClean="0">
                <a:solidFill>
                  <a:srgbClr val="002060"/>
                </a:solidFill>
              </a:rPr>
              <a:t>Изменение цвета различных индикаторов при действии растворов кислот и щелочей</a:t>
            </a:r>
          </a:p>
        </p:txBody>
      </p:sp>
      <p:graphicFrame>
        <p:nvGraphicFramePr>
          <p:cNvPr id="162882" name="Group 66"/>
          <p:cNvGraphicFramePr>
            <a:graphicFrameLocks noGrp="1"/>
          </p:cNvGraphicFramePr>
          <p:nvPr>
            <p:ph type="tbl" idx="1"/>
          </p:nvPr>
        </p:nvGraphicFramePr>
        <p:xfrm>
          <a:off x="179388" y="2420938"/>
          <a:ext cx="8785225" cy="3313113"/>
        </p:xfrm>
        <a:graphic>
          <a:graphicData uri="http://schemas.openxmlformats.org/drawingml/2006/table">
            <a:tbl>
              <a:tblPr/>
              <a:tblGrid>
                <a:gridCol w="2076450"/>
                <a:gridCol w="2297112"/>
                <a:gridCol w="2112963"/>
                <a:gridCol w="2298700"/>
              </a:tblGrid>
              <a:tr h="65405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Индикатор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Цвет индикатора в среде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4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кислой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щелочной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нейтральной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Лакмус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Красный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Синий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——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Фенолфта-леин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Бесцветный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Малиновый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Бесцветный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5976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2060"/>
                </a:solidFill>
              </a:rPr>
              <a:t>Изменение цвета индикаторов в различных растворах солей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6" name="Group 39"/>
          <p:cNvGraphicFramePr>
            <a:graphicFrameLocks noGrp="1"/>
          </p:cNvGraphicFramePr>
          <p:nvPr>
            <p:ph type="tbl" idx="1"/>
          </p:nvPr>
        </p:nvGraphicFramePr>
        <p:xfrm>
          <a:off x="457200" y="1981200"/>
          <a:ext cx="8569325" cy="3962401"/>
        </p:xfrm>
        <a:graphic>
          <a:graphicData uri="http://schemas.openxmlformats.org/drawingml/2006/table">
            <a:tbl>
              <a:tblPr/>
              <a:tblGrid>
                <a:gridCol w="1643063"/>
                <a:gridCol w="1570037"/>
                <a:gridCol w="1857375"/>
                <a:gridCol w="1855788"/>
                <a:gridCol w="1643062"/>
              </a:tblGrid>
              <a:tr h="1066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Формула соли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Лакмус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Фенол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-</a:t>
                      </a:r>
                      <a:r>
                        <a:rPr kumimoji="0" lang="ru-RU" sz="2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фталеин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Среда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раствора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Какие ионы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AlCl</a:t>
                      </a:r>
                      <a:r>
                        <a:rPr kumimoji="0" lang="ru-RU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красный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——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кислая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Н</a:t>
                      </a:r>
                      <a:r>
                        <a:rPr kumimoji="0" lang="ru-RU" sz="2800" b="0" i="0" u="none" strike="noStrike" cap="none" normalizeH="0" baseline="5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&gt;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Na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синий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малино-вый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щелочная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OH</a:t>
                      </a:r>
                      <a:r>
                        <a:rPr kumimoji="0" lang="en-US" sz="2800" b="0" i="0" u="none" strike="noStrike" cap="none" normalizeH="0" baseline="5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–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&gt;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NaCl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——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——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нейтраль-ная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5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= OH</a:t>
                      </a:r>
                      <a:r>
                        <a:rPr kumimoji="0" lang="en-US" sz="2800" b="0" i="0" u="none" strike="noStrike" cap="none" normalizeH="0" baseline="5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–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987425"/>
          </a:xfrm>
        </p:spPr>
        <p:txBody>
          <a:bodyPr/>
          <a:lstStyle/>
          <a:p>
            <a:pPr eaLnBrk="1" hangingPunct="1">
              <a:defRPr/>
            </a:pPr>
            <a:r>
              <a:rPr lang="ru-RU" i="1" u="sng" dirty="0" smtClean="0"/>
              <a:t>Уравнения гидролиза </a:t>
            </a:r>
            <a:r>
              <a:rPr lang="ru-RU" i="1" u="sng" dirty="0" smtClean="0">
                <a:solidFill>
                  <a:srgbClr val="002060"/>
                </a:solidFill>
              </a:rPr>
              <a:t>А</a:t>
            </a:r>
            <a:r>
              <a:rPr lang="en-US" i="1" u="sng" dirty="0" smtClean="0">
                <a:solidFill>
                  <a:srgbClr val="002060"/>
                </a:solidFill>
              </a:rPr>
              <a:t>l</a:t>
            </a:r>
            <a:r>
              <a:rPr lang="ru-RU" i="1" u="sng" dirty="0" smtClean="0">
                <a:solidFill>
                  <a:srgbClr val="002060"/>
                </a:solidFill>
              </a:rPr>
              <a:t>С</a:t>
            </a:r>
            <a:r>
              <a:rPr lang="en-US" i="1" u="sng" dirty="0" smtClean="0">
                <a:solidFill>
                  <a:srgbClr val="002060"/>
                </a:solidFill>
              </a:rPr>
              <a:t>l</a:t>
            </a:r>
            <a:r>
              <a:rPr lang="ru-RU" baseline="-25000" dirty="0" smtClean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29600" cy="5256212"/>
          </a:xfrm>
        </p:spPr>
        <p:txBody>
          <a:bodyPr/>
          <a:lstStyle/>
          <a:p>
            <a:pPr indent="11113" eaLnBrk="1" hangingPunct="1">
              <a:lnSpc>
                <a:spcPct val="90000"/>
              </a:lnSpc>
              <a:buSzPct val="25000"/>
              <a:buFont typeface="Tahoma" pitchFamily="34" charset="0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↔ 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+ 3С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indent="11113" eaLnBrk="1" hangingPunct="1">
              <a:lnSpc>
                <a:spcPct val="90000"/>
              </a:lnSpc>
              <a:buSzPct val="25000"/>
              <a:buFont typeface="Tahoma" pitchFamily="34" charset="0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ОН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+ 3С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+ 3С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indent="11113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indent="11113" eaLnBrk="1" hangingPunct="1">
              <a:lnSpc>
                <a:spcPct val="200000"/>
              </a:lnSpc>
              <a:buSzPct val="25000"/>
              <a:buFont typeface="Tahoma" pitchFamily="34" charset="0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ОН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113" eaLnBrk="1" hangingPunct="1">
              <a:lnSpc>
                <a:spcPct val="90000"/>
              </a:lnSpc>
              <a:buSzPct val="25000"/>
              <a:buFont typeface="Tahoma" pitchFamily="34" charset="0"/>
              <a:buNone/>
            </a:pP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+ 3С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+ 3С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indent="11113" eaLnBrk="1" hangingPunct="1">
              <a:lnSpc>
                <a:spcPct val="130000"/>
              </a:lnSpc>
              <a:buSzPct val="25000"/>
              <a:buFont typeface="Tahoma" pitchFamily="34" charset="0"/>
              <a:buNone/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↔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800" baseline="50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  <a:p>
            <a:pPr indent="11113" algn="just" eaLnBrk="1" hangingPunct="1">
              <a:lnSpc>
                <a:spcPct val="110000"/>
              </a:lnSpc>
              <a:buClr>
                <a:srgbClr val="FFCC66"/>
              </a:buClr>
              <a:buFont typeface="Wingdings" pitchFamily="2" charset="2"/>
              <a:buChar char="Ш"/>
            </a:pPr>
            <a:r>
              <a:rPr lang="ru-RU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Избыток ионов водорода дает соли кислую среду, поэтому лакмус краснеет.</a:t>
            </a:r>
            <a:endParaRPr lang="ru-RU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H="1" flipV="1">
            <a:off x="2700338" y="1989138"/>
            <a:ext cx="935037" cy="504825"/>
          </a:xfrm>
          <a:prstGeom prst="line">
            <a:avLst/>
          </a:prstGeom>
          <a:noFill/>
          <a:ln w="28575">
            <a:solidFill>
              <a:srgbClr val="FFFF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915988"/>
          </a:xfrm>
        </p:spPr>
        <p:txBody>
          <a:bodyPr/>
          <a:lstStyle/>
          <a:p>
            <a:pPr eaLnBrk="1" hangingPunct="1">
              <a:defRPr/>
            </a:pPr>
            <a:r>
              <a:rPr lang="ru-RU" i="1" u="sng" dirty="0" smtClean="0"/>
              <a:t>Уравнения гидролиза </a:t>
            </a:r>
            <a:r>
              <a:rPr lang="en-US" sz="4800" i="1" u="sng" dirty="0" smtClean="0">
                <a:solidFill>
                  <a:srgbClr val="002060"/>
                </a:solidFill>
              </a:rPr>
              <a:t>Na</a:t>
            </a:r>
            <a:r>
              <a:rPr lang="ru-RU" sz="4800" i="1" baseline="-25000" dirty="0" smtClean="0">
                <a:solidFill>
                  <a:srgbClr val="002060"/>
                </a:solidFill>
              </a:rPr>
              <a:t>2</a:t>
            </a:r>
            <a:r>
              <a:rPr lang="en-US" sz="4800" i="1" u="sng" dirty="0" smtClean="0">
                <a:solidFill>
                  <a:srgbClr val="002060"/>
                </a:solidFill>
              </a:rPr>
              <a:t>CO</a:t>
            </a:r>
            <a:r>
              <a:rPr lang="ru-RU" sz="4800" i="1" baseline="-25000" dirty="0" smtClean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713788" cy="5183187"/>
          </a:xfrm>
        </p:spPr>
        <p:txBody>
          <a:bodyPr/>
          <a:lstStyle/>
          <a:p>
            <a:pPr indent="111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CO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smtClean="0">
                <a:solidFill>
                  <a:schemeClr val="tx1"/>
                </a:solidFill>
              </a:rPr>
              <a:t> ↔ 2</a:t>
            </a: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С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baseline="50000" smtClean="0">
                <a:solidFill>
                  <a:schemeClr val="tx1"/>
                </a:solidFill>
              </a:rPr>
              <a:t>2–</a:t>
            </a:r>
          </a:p>
          <a:p>
            <a:pPr indent="11113" eaLnBrk="1" hangingPunct="1">
              <a:lnSpc>
                <a:spcPct val="22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tx1"/>
                </a:solidFill>
              </a:rPr>
              <a:t>Н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 </a:t>
            </a:r>
            <a:r>
              <a:rPr lang="ru-RU" smtClean="0">
                <a:solidFill>
                  <a:schemeClr val="tx1"/>
                </a:solidFill>
              </a:rPr>
              <a:t>↔ Н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ОН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</a:p>
          <a:p>
            <a:pPr indent="11113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1400" smtClean="0">
                <a:solidFill>
                  <a:schemeClr val="tx1"/>
                </a:solidFill>
              </a:rPr>
              <a:t>____________________________________________________________________________</a:t>
            </a:r>
          </a:p>
          <a:p>
            <a:pPr indent="111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С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baseline="50000" smtClean="0">
                <a:solidFill>
                  <a:schemeClr val="tx1"/>
                </a:solidFill>
              </a:rPr>
              <a:t>2–</a:t>
            </a:r>
            <a:r>
              <a:rPr lang="ru-RU" smtClean="0">
                <a:solidFill>
                  <a:schemeClr val="tx1"/>
                </a:solidFill>
              </a:rPr>
              <a:t> + Н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smtClean="0">
                <a:solidFill>
                  <a:schemeClr val="tx1"/>
                </a:solidFill>
              </a:rPr>
              <a:t> ↔ 2</a:t>
            </a: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 </a:t>
            </a:r>
            <a:r>
              <a:rPr lang="ru-RU" smtClean="0">
                <a:solidFill>
                  <a:schemeClr val="tx1"/>
                </a:solidFill>
              </a:rPr>
              <a:t>+ </a:t>
            </a:r>
            <a:r>
              <a:rPr lang="en-US" smtClean="0">
                <a:solidFill>
                  <a:schemeClr val="tx1"/>
                </a:solidFill>
              </a:rPr>
              <a:t>HCO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baseline="50000" smtClean="0">
                <a:solidFill>
                  <a:schemeClr val="tx1"/>
                </a:solidFill>
              </a:rPr>
              <a:t>– </a:t>
            </a:r>
            <a:r>
              <a:rPr lang="ru-RU" smtClean="0">
                <a:solidFill>
                  <a:schemeClr val="tx1"/>
                </a:solidFill>
              </a:rPr>
              <a:t>+ ОН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</a:p>
          <a:p>
            <a:pPr indent="11113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tx1"/>
                </a:solidFill>
              </a:rPr>
              <a:t>С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baseline="50000" smtClean="0">
                <a:solidFill>
                  <a:schemeClr val="tx1"/>
                </a:solidFill>
              </a:rPr>
              <a:t>2–</a:t>
            </a:r>
            <a:r>
              <a:rPr lang="ru-RU" smtClean="0">
                <a:solidFill>
                  <a:schemeClr val="tx1"/>
                </a:solidFill>
              </a:rPr>
              <a:t> + Н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 </a:t>
            </a:r>
            <a:r>
              <a:rPr lang="ru-RU" smtClean="0">
                <a:solidFill>
                  <a:schemeClr val="tx1"/>
                </a:solidFill>
              </a:rPr>
              <a:t>↔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ru-RU" smtClean="0">
                <a:solidFill>
                  <a:schemeClr val="tx1"/>
                </a:solidFill>
              </a:rPr>
              <a:t>НС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baseline="-25000" smtClean="0">
                <a:solidFill>
                  <a:schemeClr val="tx1"/>
                </a:solidFill>
              </a:rPr>
              <a:t>3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  <a:r>
              <a:rPr lang="ru-RU" smtClean="0">
                <a:solidFill>
                  <a:schemeClr val="tx1"/>
                </a:solidFill>
              </a:rPr>
              <a:t> + ОН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</a:p>
          <a:p>
            <a:pPr indent="11113" algn="just" eaLnBrk="1" hangingPunct="1">
              <a:lnSpc>
                <a:spcPct val="90000"/>
              </a:lnSpc>
              <a:buClr>
                <a:srgbClr val="FFCC66"/>
              </a:buClr>
              <a:buFont typeface="Wingdings" pitchFamily="2" charset="2"/>
              <a:buChar char="Ш"/>
            </a:pPr>
            <a:r>
              <a:rPr lang="ru-RU" sz="3600" i="1" smtClean="0">
                <a:solidFill>
                  <a:schemeClr val="tx1"/>
                </a:solidFill>
              </a:rPr>
              <a:t>Избыток гидроксид-ионов дает соли щелочную среду, поэтому лакмус синеет, а фенолфталеин становится малиновым</a:t>
            </a:r>
            <a:r>
              <a:rPr lang="ru-RU" sz="3600" i="1" smtClean="0">
                <a:solidFill>
                  <a:srgbClr val="FFFFCC"/>
                </a:solidFill>
              </a:rPr>
              <a:t>.</a:t>
            </a:r>
            <a:endParaRPr lang="ru-RU" smtClean="0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V="1">
            <a:off x="2195513" y="1844675"/>
            <a:ext cx="2016125" cy="576263"/>
          </a:xfrm>
          <a:prstGeom prst="line">
            <a:avLst/>
          </a:prstGeom>
          <a:noFill/>
          <a:ln w="28575">
            <a:solidFill>
              <a:srgbClr val="FFFFCC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Цель урока: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повторить гидролиз солей,</a:t>
            </a:r>
          </a:p>
          <a:p>
            <a:pPr eaLnBrk="1" hangingPunct="1"/>
            <a:r>
              <a:rPr lang="ru-RU" smtClean="0"/>
              <a:t> закрепить полученные знания, </a:t>
            </a:r>
          </a:p>
          <a:p>
            <a:pPr eaLnBrk="1" hangingPunct="1"/>
            <a:r>
              <a:rPr lang="ru-RU" smtClean="0"/>
              <a:t>отработать навыки составления уравнений реакции гидролиза, </a:t>
            </a:r>
          </a:p>
          <a:p>
            <a:pPr eaLnBrk="1" hangingPunct="1"/>
            <a:r>
              <a:rPr lang="ru-RU" smtClean="0"/>
              <a:t>предсказывать продукты гидролиза, условия смещения реакции гидролиза.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987425"/>
          </a:xfrm>
        </p:spPr>
        <p:txBody>
          <a:bodyPr/>
          <a:lstStyle/>
          <a:p>
            <a:pPr eaLnBrk="1" hangingPunct="1">
              <a:defRPr/>
            </a:pPr>
            <a:r>
              <a:rPr lang="ru-RU" i="1" u="sng" dirty="0" smtClean="0"/>
              <a:t>Уравнения гидролиза </a:t>
            </a:r>
            <a:r>
              <a:rPr lang="en-US" sz="4800" i="1" u="sng" dirty="0" err="1" smtClean="0">
                <a:solidFill>
                  <a:srgbClr val="002060"/>
                </a:solidFill>
              </a:rPr>
              <a:t>NaCl</a:t>
            </a:r>
            <a:endParaRPr lang="ru-RU" sz="4800" i="1" u="sng" dirty="0" smtClean="0">
              <a:solidFill>
                <a:srgbClr val="00206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569325" cy="5040313"/>
          </a:xfrm>
        </p:spPr>
        <p:txBody>
          <a:bodyPr/>
          <a:lstStyle/>
          <a:p>
            <a:pPr indent="11113"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NaCl</a:t>
            </a:r>
            <a:r>
              <a:rPr lang="en-US" baseline="-25000" smtClean="0">
                <a:solidFill>
                  <a:schemeClr val="tx1"/>
                </a:solidFill>
              </a:rPr>
              <a:t> </a:t>
            </a:r>
            <a:r>
              <a:rPr lang="ru-RU" smtClean="0">
                <a:solidFill>
                  <a:schemeClr val="tx1"/>
                </a:solidFill>
              </a:rPr>
              <a:t> ↔ </a:t>
            </a: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С</a:t>
            </a:r>
            <a:r>
              <a:rPr lang="en-US" smtClean="0">
                <a:solidFill>
                  <a:schemeClr val="tx1"/>
                </a:solidFill>
              </a:rPr>
              <a:t>l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</a:p>
          <a:p>
            <a:pPr indent="11113" eaLnBrk="1" hangingPunct="1">
              <a:lnSpc>
                <a:spcPct val="170000"/>
              </a:lnSpc>
              <a:buFont typeface="Wingdings" pitchFamily="2" charset="2"/>
              <a:buNone/>
            </a:pPr>
            <a:r>
              <a:rPr lang="ru-RU" smtClean="0">
                <a:solidFill>
                  <a:schemeClr val="tx1"/>
                </a:solidFill>
              </a:rPr>
              <a:t>Н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 </a:t>
            </a:r>
            <a:r>
              <a:rPr lang="ru-RU" smtClean="0">
                <a:solidFill>
                  <a:schemeClr val="tx1"/>
                </a:solidFill>
              </a:rPr>
              <a:t>↔ Н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ОН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</a:p>
          <a:p>
            <a:pPr indent="11113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1400" smtClean="0">
                <a:solidFill>
                  <a:schemeClr val="tx1"/>
                </a:solidFill>
              </a:rPr>
              <a:t>____________________________________________________________________________</a:t>
            </a:r>
          </a:p>
          <a:p>
            <a:pPr indent="11113"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</a:t>
            </a:r>
            <a:r>
              <a:rPr lang="ru-RU" smtClean="0">
                <a:solidFill>
                  <a:schemeClr val="tx1"/>
                </a:solidFill>
              </a:rPr>
              <a:t> + С</a:t>
            </a:r>
            <a:r>
              <a:rPr lang="en-US" smtClean="0">
                <a:solidFill>
                  <a:schemeClr val="tx1"/>
                </a:solidFill>
              </a:rPr>
              <a:t>l</a:t>
            </a:r>
            <a:r>
              <a:rPr lang="ru-RU" baseline="50000" smtClean="0">
                <a:solidFill>
                  <a:schemeClr val="tx1"/>
                </a:solidFill>
              </a:rPr>
              <a:t>–</a:t>
            </a:r>
            <a:r>
              <a:rPr lang="ru-RU" smtClean="0">
                <a:solidFill>
                  <a:schemeClr val="tx1"/>
                </a:solidFill>
              </a:rPr>
              <a:t> + Н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r>
              <a:rPr lang="ru-RU" smtClean="0">
                <a:solidFill>
                  <a:schemeClr val="tx1"/>
                </a:solidFill>
              </a:rPr>
              <a:t> ↔ </a:t>
            </a:r>
            <a:r>
              <a:rPr lang="en-US" smtClean="0">
                <a:solidFill>
                  <a:schemeClr val="tx1"/>
                </a:solidFill>
              </a:rPr>
              <a:t>Na</a:t>
            </a:r>
            <a:r>
              <a:rPr lang="ru-RU" baseline="50000" smtClean="0">
                <a:solidFill>
                  <a:schemeClr val="tx1"/>
                </a:solidFill>
              </a:rPr>
              <a:t>+ </a:t>
            </a:r>
            <a:r>
              <a:rPr lang="ru-RU" smtClean="0">
                <a:solidFill>
                  <a:schemeClr val="tx1"/>
                </a:solidFill>
              </a:rPr>
              <a:t>+ </a:t>
            </a:r>
            <a:r>
              <a:rPr lang="en-US" smtClean="0">
                <a:solidFill>
                  <a:schemeClr val="tx1"/>
                </a:solidFill>
              </a:rPr>
              <a:t>Cl</a:t>
            </a:r>
            <a:r>
              <a:rPr lang="ru-RU" baseline="50000" smtClean="0">
                <a:solidFill>
                  <a:schemeClr val="tx1"/>
                </a:solidFill>
              </a:rPr>
              <a:t>– </a:t>
            </a:r>
            <a:r>
              <a:rPr lang="ru-RU" smtClean="0">
                <a:solidFill>
                  <a:schemeClr val="tx1"/>
                </a:solidFill>
              </a:rPr>
              <a:t>+ </a:t>
            </a:r>
            <a:r>
              <a:rPr lang="en-US" smtClean="0">
                <a:solidFill>
                  <a:schemeClr val="tx1"/>
                </a:solidFill>
              </a:rPr>
              <a:t>H</a:t>
            </a:r>
            <a:r>
              <a:rPr lang="en-US" baseline="-25000" smtClean="0">
                <a:solidFill>
                  <a:schemeClr val="tx1"/>
                </a:solidFill>
              </a:rPr>
              <a:t>2</a:t>
            </a:r>
            <a:r>
              <a:rPr lang="en-US" smtClean="0">
                <a:solidFill>
                  <a:schemeClr val="tx1"/>
                </a:solidFill>
              </a:rPr>
              <a:t>O</a:t>
            </a:r>
            <a:endParaRPr lang="ru-RU" baseline="50000" smtClean="0">
              <a:solidFill>
                <a:schemeClr val="tx1"/>
              </a:solidFill>
            </a:endParaRPr>
          </a:p>
          <a:p>
            <a:pPr indent="11113" algn="just" eaLnBrk="1" hangingPunct="1">
              <a:buClr>
                <a:srgbClr val="FFCC66"/>
              </a:buClr>
              <a:buFont typeface="Wingdings" pitchFamily="2" charset="2"/>
              <a:buChar char="Ш"/>
            </a:pPr>
            <a:r>
              <a:rPr lang="ru-RU" sz="3600" i="1" smtClean="0">
                <a:solidFill>
                  <a:schemeClr val="tx1"/>
                </a:solidFill>
              </a:rPr>
              <a:t>Одинаковое количество гидроксид-ионов и ионов водорода дает соли нейтральную среду, поэтому индикаторы не меняют окраску  (гидролизу не подвергается).</a:t>
            </a:r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250825" y="1196975"/>
            <a:ext cx="8569325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000"/>
              <a:t>	Для большинства солей гидролиз обратимый процесс.  </a:t>
            </a:r>
          </a:p>
          <a:p>
            <a:pPr eaLnBrk="1" hangingPunct="1"/>
            <a:r>
              <a:rPr lang="ru-RU" sz="2000"/>
              <a:t>Однако есть соли, продукты гидролиза которых выводятся из сферы реакции, и гидролиз становится необратимым. </a:t>
            </a:r>
          </a:p>
          <a:p>
            <a:pPr eaLnBrk="1" hangingPunct="1"/>
            <a:r>
              <a:rPr lang="ru-RU" sz="2000"/>
              <a:t>Такими солями являются: Al</a:t>
            </a:r>
            <a:r>
              <a:rPr lang="ru-RU" sz="2000" baseline="-25000"/>
              <a:t>2</a:t>
            </a:r>
            <a:r>
              <a:rPr lang="ru-RU" sz="2000"/>
              <a:t>S</a:t>
            </a:r>
            <a:r>
              <a:rPr lang="ru-RU" sz="2000" baseline="-25000"/>
              <a:t>3</a:t>
            </a:r>
            <a:r>
              <a:rPr lang="ru-RU" sz="2000"/>
              <a:t>,  (NH</a:t>
            </a:r>
            <a:r>
              <a:rPr lang="ru-RU" sz="2000" baseline="-25000"/>
              <a:t>4</a:t>
            </a:r>
            <a:r>
              <a:rPr lang="ru-RU" sz="2000"/>
              <a:t>)</a:t>
            </a:r>
            <a:r>
              <a:rPr lang="ru-RU" sz="2000" baseline="-25000"/>
              <a:t>2</a:t>
            </a:r>
            <a:r>
              <a:rPr lang="ru-RU" sz="2000"/>
              <a:t>S, </a:t>
            </a:r>
            <a:r>
              <a:rPr lang="en-US" sz="2000"/>
              <a:t>Fe</a:t>
            </a:r>
            <a:r>
              <a:rPr lang="en-US" sz="2000" baseline="-25000"/>
              <a:t>2</a:t>
            </a:r>
            <a:r>
              <a:rPr lang="en-US" sz="2000"/>
              <a:t>(CO</a:t>
            </a:r>
            <a:r>
              <a:rPr lang="en-US" sz="2000" baseline="-25000"/>
              <a:t>3</a:t>
            </a:r>
            <a:r>
              <a:rPr lang="en-US" sz="2000"/>
              <a:t>)</a:t>
            </a:r>
            <a:r>
              <a:rPr lang="en-US" sz="2000" baseline="-25000"/>
              <a:t>3</a:t>
            </a:r>
            <a:r>
              <a:rPr lang="en-US" sz="2000"/>
              <a:t>, (NH</a:t>
            </a:r>
            <a:r>
              <a:rPr lang="en-US" sz="2000" baseline="-25000"/>
              <a:t>4</a:t>
            </a:r>
            <a:r>
              <a:rPr lang="en-US" sz="2000"/>
              <a:t>)</a:t>
            </a:r>
            <a:r>
              <a:rPr lang="en-US" sz="2000" baseline="-25000"/>
              <a:t>2</a:t>
            </a:r>
            <a:r>
              <a:rPr lang="en-US" sz="2000"/>
              <a:t>SiO</a:t>
            </a:r>
            <a:r>
              <a:rPr lang="en-US" sz="2000" baseline="-25000"/>
              <a:t>3</a:t>
            </a:r>
            <a:endParaRPr lang="ru-RU" sz="2000" baseline="-25000"/>
          </a:p>
          <a:p>
            <a:pPr eaLnBrk="1" hangingPunct="1"/>
            <a:endParaRPr lang="ru-RU" sz="2000" baseline="-25000"/>
          </a:p>
          <a:p>
            <a:pPr eaLnBrk="1" hangingPunct="1"/>
            <a:r>
              <a:rPr lang="ru-RU" sz="2000"/>
              <a:t>В уравнениях необратимого гидролиза солей ставится знак равенства:</a:t>
            </a:r>
          </a:p>
          <a:p>
            <a:pPr eaLnBrk="1" hangingPunct="1"/>
            <a:r>
              <a:rPr lang="ru-RU" sz="2000"/>
              <a:t>		     Al</a:t>
            </a:r>
            <a:r>
              <a:rPr lang="ru-RU" sz="2000" baseline="-25000"/>
              <a:t>2</a:t>
            </a:r>
            <a:r>
              <a:rPr lang="ru-RU" sz="2000"/>
              <a:t>S</a:t>
            </a:r>
            <a:r>
              <a:rPr lang="ru-RU" sz="2000" baseline="-25000"/>
              <a:t>3</a:t>
            </a:r>
            <a:r>
              <a:rPr lang="ru-RU" sz="2000"/>
              <a:t> + 6H</a:t>
            </a:r>
            <a:r>
              <a:rPr lang="ru-RU" sz="2000" baseline="-25000"/>
              <a:t>2</a:t>
            </a:r>
            <a:r>
              <a:rPr lang="ru-RU" sz="2000"/>
              <a:t>O = 2Al(OH)</a:t>
            </a:r>
            <a:r>
              <a:rPr lang="ru-RU" sz="2000" baseline="-25000"/>
              <a:t>3</a:t>
            </a:r>
            <a:r>
              <a:rPr lang="ru-RU" sz="2000">
                <a:cs typeface="Arial" charset="0"/>
              </a:rPr>
              <a:t>↓</a:t>
            </a:r>
            <a:r>
              <a:rPr lang="ru-RU" sz="2000"/>
              <a:t>+ 3H</a:t>
            </a:r>
            <a:r>
              <a:rPr lang="ru-RU" sz="2000" baseline="-25000"/>
              <a:t>2</a:t>
            </a:r>
            <a:r>
              <a:rPr lang="ru-RU" sz="2000"/>
              <a:t>S</a:t>
            </a:r>
            <a:r>
              <a:rPr lang="ru-RU" sz="2000">
                <a:cs typeface="Arial" charset="0"/>
              </a:rPr>
              <a:t>↑</a:t>
            </a:r>
            <a:r>
              <a:rPr lang="ru-RU" sz="2000"/>
              <a:t>.</a:t>
            </a:r>
          </a:p>
          <a:p>
            <a:pPr eaLnBrk="1" hangingPunct="1"/>
            <a:endParaRPr lang="ru-RU" sz="2000"/>
          </a:p>
          <a:p>
            <a:pPr algn="ctr" eaLnBrk="1" hangingPunct="1"/>
            <a:r>
              <a:rPr lang="ru-RU" sz="2000"/>
              <a:t>Необратимому гидролизу подвергаются также бинарные соединения:</a:t>
            </a:r>
          </a:p>
          <a:p>
            <a:pPr algn="ctr" eaLnBrk="1" hangingPunct="1"/>
            <a:endParaRPr lang="ru-RU" sz="2000"/>
          </a:p>
          <a:p>
            <a:pPr algn="ctr" eaLnBrk="1" hangingPunct="1"/>
            <a:r>
              <a:rPr lang="ru-RU" sz="2000"/>
              <a:t> Mg</a:t>
            </a:r>
            <a:r>
              <a:rPr lang="ru-RU" sz="2000" baseline="-25000"/>
              <a:t>3</a:t>
            </a:r>
            <a:r>
              <a:rPr lang="ru-RU" sz="2000"/>
              <a:t>N</a:t>
            </a:r>
            <a:r>
              <a:rPr lang="ru-RU" sz="2000" baseline="-25000"/>
              <a:t>2</a:t>
            </a:r>
            <a:r>
              <a:rPr lang="ru-RU" sz="2000"/>
              <a:t>,  CaC</a:t>
            </a:r>
            <a:r>
              <a:rPr lang="ru-RU" sz="2000" baseline="-25000"/>
              <a:t>2</a:t>
            </a:r>
            <a:r>
              <a:rPr lang="ru-RU" sz="2000"/>
              <a:t>,  Р</a:t>
            </a:r>
            <a:r>
              <a:rPr lang="ru-RU" sz="2000" baseline="-25000"/>
              <a:t>2</a:t>
            </a:r>
            <a:r>
              <a:rPr lang="en-US" sz="2000"/>
              <a:t>S</a:t>
            </a:r>
            <a:r>
              <a:rPr lang="en-US" sz="2000" baseline="-25000"/>
              <a:t>5</a:t>
            </a:r>
            <a:endParaRPr lang="ru-RU" sz="2000" baseline="-25000"/>
          </a:p>
        </p:txBody>
      </p:sp>
      <p:sp>
        <p:nvSpPr>
          <p:cNvPr id="31747" name="Rectangle 11"/>
          <p:cNvSpPr>
            <a:spLocks noChangeArrowheads="1"/>
          </p:cNvSpPr>
          <p:nvPr/>
        </p:nvSpPr>
        <p:spPr bwMode="auto">
          <a:xfrm>
            <a:off x="2771775" y="404813"/>
            <a:ext cx="44513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800" b="1">
                <a:solidFill>
                  <a:srgbClr val="002060"/>
                </a:solidFill>
              </a:rPr>
              <a:t>Необратимый гидролиз</a:t>
            </a:r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0" y="5300663"/>
            <a:ext cx="10606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400" b="1">
                <a:solidFill>
                  <a:srgbClr val="0070C0"/>
                </a:solidFill>
              </a:rPr>
              <a:t>Запишите гидролиз бинарных соединений самостоятельно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4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4" grpId="0"/>
      <p:bldP spid="14439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88640"/>
            <a:ext cx="8686800" cy="1106760"/>
          </a:xfrm>
        </p:spPr>
        <p:txBody>
          <a:bodyPr>
            <a:normAutofit fontScale="90000"/>
          </a:bodyPr>
          <a:lstStyle/>
          <a:p>
            <a:pPr algn="ctr" eaLnBrk="1" hangingPunct="1">
              <a:buClr>
                <a:srgbClr val="FFCC66"/>
              </a:buClr>
              <a:buFontTx/>
              <a:buChar char="•"/>
              <a:defRPr/>
            </a:pPr>
            <a:r>
              <a:rPr lang="ru-RU" u="sng" dirty="0" smtClean="0">
                <a:solidFill>
                  <a:srgbClr val="002060"/>
                </a:solidFill>
              </a:rPr>
              <a:t>Какую среду будут иметь водные растворы следующих солей:</a:t>
            </a:r>
            <a:r>
              <a:rPr lang="ru-RU" i="1" u="sng" dirty="0" smtClean="0">
                <a:solidFill>
                  <a:srgbClr val="002060"/>
                </a:solidFill>
              </a:rPr>
              <a:t/>
            </a:r>
            <a:br>
              <a:rPr lang="ru-RU" i="1" u="sng" dirty="0" smtClean="0">
                <a:solidFill>
                  <a:srgbClr val="002060"/>
                </a:solidFill>
              </a:rPr>
            </a:b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642350" cy="5111750"/>
          </a:xfrm>
        </p:spPr>
        <p:txBody>
          <a:bodyPr/>
          <a:lstStyle/>
          <a:p>
            <a:pPr indent="11113" algn="ctr" eaLnBrk="1" hangingPunct="1">
              <a:buClr>
                <a:srgbClr val="FFCC66"/>
              </a:buClr>
              <a:buFontTx/>
              <a:buNone/>
            </a:pPr>
            <a:r>
              <a:rPr lang="ru-RU" sz="3000" i="1" u="sng" smtClean="0">
                <a:solidFill>
                  <a:srgbClr val="002060"/>
                </a:solidFill>
              </a:rPr>
              <a:t>1 вариант</a:t>
            </a:r>
            <a:r>
              <a:rPr lang="ru-RU" sz="2800" i="1" smtClean="0">
                <a:solidFill>
                  <a:srgbClr val="002060"/>
                </a:solidFill>
              </a:rPr>
              <a:t>                           </a:t>
            </a:r>
            <a:r>
              <a:rPr lang="ru-RU" sz="3000" i="1" u="sng" smtClean="0">
                <a:solidFill>
                  <a:srgbClr val="002060"/>
                </a:solidFill>
              </a:rPr>
              <a:t>2 вариант</a:t>
            </a:r>
          </a:p>
          <a:p>
            <a:pPr indent="11113" algn="just" eaLnBrk="1" hangingPunct="1">
              <a:buClr>
                <a:srgbClr val="FFCC66"/>
              </a:buClr>
              <a:buFontTx/>
              <a:buNone/>
            </a:pPr>
            <a:r>
              <a:rPr lang="ru-RU" sz="3000" smtClean="0"/>
              <a:t>а) нитрата цинка</a:t>
            </a:r>
            <a:r>
              <a:rPr lang="en-US" sz="3000" smtClean="0"/>
              <a:t> (II)</a:t>
            </a:r>
            <a:r>
              <a:rPr lang="ru-RU" sz="3000" smtClean="0"/>
              <a:t>      а) хлорида меди </a:t>
            </a:r>
            <a:r>
              <a:rPr lang="en-US" sz="3000" smtClean="0"/>
              <a:t>(II)</a:t>
            </a:r>
            <a:r>
              <a:rPr lang="ru-RU" sz="3000" smtClean="0"/>
              <a:t/>
            </a:r>
            <a:br>
              <a:rPr lang="ru-RU" sz="3000" smtClean="0"/>
            </a:br>
            <a:r>
              <a:rPr lang="ru-RU" sz="3000" smtClean="0"/>
              <a:t>б) сульфата калия     б) сульфита натрия</a:t>
            </a:r>
            <a:br>
              <a:rPr lang="ru-RU" sz="3000" smtClean="0"/>
            </a:br>
            <a:r>
              <a:rPr lang="ru-RU" sz="3000" smtClean="0"/>
              <a:t>в) сульфида натрия        в) нитрата бария</a:t>
            </a:r>
          </a:p>
          <a:p>
            <a:pPr indent="11113" algn="just" eaLnBrk="1" hangingPunct="1">
              <a:buClr>
                <a:srgbClr val="FFCC66"/>
              </a:buClr>
              <a:buFontTx/>
              <a:buNone/>
            </a:pPr>
            <a:endParaRPr lang="ru-RU" sz="3000" smtClean="0"/>
          </a:p>
          <a:p>
            <a:pPr indent="11113" algn="just" eaLnBrk="1" hangingPunct="1">
              <a:buClr>
                <a:srgbClr val="FFCC66"/>
              </a:buClr>
              <a:buFont typeface="Wingdings" pitchFamily="2" charset="2"/>
              <a:buChar char="Ш"/>
            </a:pPr>
            <a:r>
              <a:rPr lang="ru-RU" sz="3600" smtClean="0">
                <a:solidFill>
                  <a:srgbClr val="0070C0"/>
                </a:solidFill>
              </a:rPr>
              <a:t>Составьте ионное уравнение гидролиза этих солей.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2060"/>
                </a:solidFill>
              </a:rPr>
              <a:t>Пример с органическими соединениями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mtClean="0"/>
              <a:t>    Способность солей подвергаться  гидролизу увеличивается в ряду</a:t>
            </a:r>
          </a:p>
          <a:p>
            <a:r>
              <a:rPr lang="en-US" smtClean="0"/>
              <a:t>a) C</a:t>
            </a:r>
            <a:r>
              <a:rPr lang="en-US" baseline="-25000" smtClean="0"/>
              <a:t>2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ONa,    CH</a:t>
            </a:r>
            <a:r>
              <a:rPr lang="en-US" baseline="-25000" smtClean="0"/>
              <a:t>3</a:t>
            </a:r>
            <a:r>
              <a:rPr lang="en-US" smtClean="0"/>
              <a:t>COONa,   C</a:t>
            </a:r>
            <a:r>
              <a:rPr lang="en-US" baseline="-25000" smtClean="0"/>
              <a:t>6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</a:t>
            </a:r>
            <a:endParaRPr lang="ru-RU" smtClean="0"/>
          </a:p>
          <a:p>
            <a:r>
              <a:rPr lang="ru-RU" smtClean="0"/>
              <a:t>б</a:t>
            </a:r>
            <a:r>
              <a:rPr lang="en-US" smtClean="0"/>
              <a:t>) CH</a:t>
            </a:r>
            <a:r>
              <a:rPr lang="en-US" baseline="-25000" smtClean="0"/>
              <a:t>3 </a:t>
            </a:r>
            <a:r>
              <a:rPr lang="en-US" smtClean="0"/>
              <a:t>COONa,   C</a:t>
            </a:r>
            <a:r>
              <a:rPr lang="en-US" baseline="-25000" smtClean="0"/>
              <a:t>2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ONa,      C</a:t>
            </a:r>
            <a:r>
              <a:rPr lang="en-US" baseline="-25000" smtClean="0"/>
              <a:t>6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</a:t>
            </a:r>
            <a:endParaRPr lang="ru-RU" smtClean="0"/>
          </a:p>
          <a:p>
            <a:r>
              <a:rPr lang="ru-RU" smtClean="0"/>
              <a:t>в</a:t>
            </a:r>
            <a:r>
              <a:rPr lang="en-US" smtClean="0"/>
              <a:t>) C</a:t>
            </a:r>
            <a:r>
              <a:rPr lang="en-US" baseline="-25000" smtClean="0"/>
              <a:t>6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 ,   C</a:t>
            </a:r>
            <a:r>
              <a:rPr lang="en-US" baseline="-25000" smtClean="0"/>
              <a:t>2</a:t>
            </a:r>
            <a:r>
              <a:rPr lang="en-US" smtClean="0"/>
              <a:t>H</a:t>
            </a:r>
            <a:r>
              <a:rPr lang="en-US" baseline="-25000" smtClean="0"/>
              <a:t>5</a:t>
            </a:r>
            <a:r>
              <a:rPr lang="en-US" smtClean="0"/>
              <a:t>ONa,     CH</a:t>
            </a:r>
            <a:r>
              <a:rPr lang="en-US" baseline="-25000" smtClean="0"/>
              <a:t>3</a:t>
            </a:r>
            <a:r>
              <a:rPr lang="en-US" smtClean="0"/>
              <a:t>COONa</a:t>
            </a:r>
            <a:endParaRPr lang="ru-RU" smtClean="0"/>
          </a:p>
          <a:p>
            <a:r>
              <a:rPr lang="ru-RU" b="1" smtClean="0"/>
              <a:t>г</a:t>
            </a:r>
            <a:r>
              <a:rPr lang="en-US" b="1" smtClean="0"/>
              <a:t>) CH</a:t>
            </a:r>
            <a:r>
              <a:rPr lang="en-US" b="1" baseline="-25000" smtClean="0"/>
              <a:t>3</a:t>
            </a:r>
            <a:r>
              <a:rPr lang="en-US" b="1" smtClean="0"/>
              <a:t>COO-Na,     C</a:t>
            </a:r>
            <a:r>
              <a:rPr lang="en-US" b="1" baseline="-25000" smtClean="0"/>
              <a:t>6</a:t>
            </a:r>
            <a:r>
              <a:rPr lang="en-US" b="1" smtClean="0"/>
              <a:t>H</a:t>
            </a:r>
            <a:r>
              <a:rPr lang="en-US" b="1" baseline="-25000" smtClean="0"/>
              <a:t>5</a:t>
            </a:r>
            <a:r>
              <a:rPr lang="en-US" b="1" smtClean="0"/>
              <a:t>O-Na ,    C</a:t>
            </a:r>
            <a:r>
              <a:rPr lang="en-US" b="1" baseline="-25000" smtClean="0"/>
              <a:t>2</a:t>
            </a:r>
            <a:r>
              <a:rPr lang="en-US" b="1" smtClean="0"/>
              <a:t>H</a:t>
            </a:r>
            <a:r>
              <a:rPr lang="en-US" b="1" baseline="-25000" smtClean="0"/>
              <a:t>5</a:t>
            </a:r>
            <a:r>
              <a:rPr lang="en-US" b="1" smtClean="0"/>
              <a:t>O-Na    -</a:t>
            </a: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b="1" smtClean="0"/>
              <a:t>   слабая кислота      слабее          еще слабее</a:t>
            </a: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b="1" smtClean="0"/>
              <a:t>     уксусная                 фенол             этанол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rgbClr val="002060"/>
                </a:solidFill>
              </a:rPr>
              <a:t>Домашнее задание: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1.Творческое задание: составить задания части А  и части В по теме «Гидролиз»</a:t>
            </a:r>
          </a:p>
          <a:p>
            <a:r>
              <a:rPr lang="ru-RU" smtClean="0"/>
              <a:t>2.Повторить: гидролиз белков, нуклеиновых кислот, углеводов, жиров(щелочной, водный, кислотный, ферментативный), эфиров(в кислой среде,щелочной).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ChangeArrowheads="1"/>
          </p:cNvSpPr>
          <p:nvPr/>
        </p:nvSpPr>
        <p:spPr bwMode="auto">
          <a:xfrm>
            <a:off x="1187450" y="4437063"/>
            <a:ext cx="5903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1600"/>
              <a:t>             </a:t>
            </a:r>
          </a:p>
        </p:txBody>
      </p:sp>
      <p:pic>
        <p:nvPicPr>
          <p:cNvPr id="35843" name="Picture 10" descr="L01p1p0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79388" y="33338"/>
            <a:ext cx="9504363" cy="695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11"/>
          <p:cNvSpPr>
            <a:spLocks noChangeArrowheads="1"/>
          </p:cNvSpPr>
          <p:nvPr/>
        </p:nvSpPr>
        <p:spPr bwMode="auto">
          <a:xfrm>
            <a:off x="3448050" y="504825"/>
            <a:ext cx="5668963" cy="7016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4000" b="1">
                <a:solidFill>
                  <a:schemeClr val="bg1"/>
                </a:solidFill>
              </a:rPr>
              <a:t>Спасибо за внимание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Оборудование и реактивы: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соли, образованные разными по силе кислотами и основаниями –сульфаты, хлориды,  нитраты, карбонаты, ацетаты, феноляты, алкоголяты, индикаторная бумага, вода, пробирки.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8762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что же это за реакция – гидролиз?</a:t>
            </a:r>
            <a:br>
              <a:rPr lang="ru-RU" dirty="0" smtClean="0"/>
            </a:br>
            <a:r>
              <a:rPr lang="ru-RU" dirty="0" smtClean="0"/>
              <a:t> Гидролиз  от греческого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i="1" dirty="0" smtClean="0">
                <a:solidFill>
                  <a:srgbClr val="0070C0"/>
                </a:solidFill>
              </a:rPr>
              <a:t>лизис</a:t>
            </a:r>
            <a:r>
              <a:rPr lang="ru-RU" dirty="0" smtClean="0"/>
              <a:t> – разложение, </a:t>
            </a:r>
            <a:r>
              <a:rPr lang="ru-RU" i="1" dirty="0" err="1" smtClean="0">
                <a:solidFill>
                  <a:srgbClr val="0070C0"/>
                </a:solidFill>
              </a:rPr>
              <a:t>гидро</a:t>
            </a:r>
            <a:r>
              <a:rPr lang="ru-RU" dirty="0" err="1" smtClean="0"/>
              <a:t>-вода</a:t>
            </a:r>
            <a:endParaRPr lang="ru-RU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304800" y="2852738"/>
            <a:ext cx="8686800" cy="32273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b="1" u="sng" smtClean="0"/>
              <a:t>Гидролиз </a:t>
            </a:r>
            <a:r>
              <a:rPr lang="ru-RU" smtClean="0"/>
              <a:t>– это взаимодействие ионов соли с ионами водорода Н</a:t>
            </a:r>
            <a:r>
              <a:rPr lang="ru-RU" baseline="30000" smtClean="0"/>
              <a:t>+</a:t>
            </a:r>
            <a:r>
              <a:rPr lang="ru-RU" smtClean="0"/>
              <a:t> или гидроксид ионами ОН</a:t>
            </a:r>
            <a:r>
              <a:rPr lang="ru-RU" baseline="30000" smtClean="0"/>
              <a:t>-</a:t>
            </a:r>
            <a:r>
              <a:rPr lang="ru-RU" smtClean="0"/>
              <a:t> молекул  воды, в результате которого образуется слабый электролит.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002060"/>
                </a:solidFill>
              </a:rPr>
              <a:t>отличие реакции гидролиза от реакции нейтрализации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Гидролиз – это реакция, обратная реакции нейтрализации, в которой теплота поглощается и изменяется  рН среды.</a:t>
            </a:r>
          </a:p>
          <a:p>
            <a:pPr eaLnBrk="1" hangingPunct="1"/>
            <a:r>
              <a:rPr lang="ru-RU" smtClean="0"/>
              <a:t> </a:t>
            </a:r>
          </a:p>
          <a:p>
            <a:pPr eaLnBrk="1" hangingPunct="1"/>
            <a:r>
              <a:rPr lang="ru-RU" smtClean="0"/>
              <a:t>Гидролизу подвергаются как неорганические соли так и органические.</a:t>
            </a:r>
          </a:p>
          <a:p>
            <a:pPr eaLnBrk="1" hangingPunct="1"/>
            <a:r>
              <a:rPr lang="ru-RU" smtClean="0"/>
              <a:t> 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rgbClr val="002060"/>
                </a:solidFill>
              </a:rPr>
              <a:t>Как долго протекает процесс гидролиза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Процесс гидролиза протекает до тех пор, пока не установится равновесие между ионами соли, водой и продуктами гидролиза</a:t>
            </a:r>
          </a:p>
          <a:p>
            <a:pPr eaLnBrk="1" hangingPunct="1"/>
            <a:r>
              <a:rPr lang="ru-RU" smtClean="0"/>
              <a:t>Не следует путать гидролиз с гидратацией, где ионы соли реагируют с молекулами воды.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002060"/>
                </a:solidFill>
              </a:rPr>
              <a:t>П</a:t>
            </a:r>
            <a:r>
              <a:rPr lang="ru-RU" sz="2800" dirty="0" smtClean="0">
                <a:solidFill>
                  <a:srgbClr val="002060"/>
                </a:solidFill>
              </a:rPr>
              <a:t>ример</a:t>
            </a:r>
            <a:r>
              <a:rPr lang="ru-RU" dirty="0" smtClean="0">
                <a:solidFill>
                  <a:srgbClr val="002060"/>
                </a:solidFill>
              </a:rPr>
              <a:t> (З</a:t>
            </a:r>
            <a:r>
              <a:rPr lang="ru-RU" sz="2800" dirty="0" smtClean="0">
                <a:solidFill>
                  <a:srgbClr val="002060"/>
                </a:solidFill>
              </a:rPr>
              <a:t>адание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КИМ</a:t>
            </a:r>
            <a:r>
              <a:rPr lang="ru-RU" sz="2800" dirty="0" err="1" smtClean="0">
                <a:solidFill>
                  <a:srgbClr val="002060"/>
                </a:solidFill>
              </a:rPr>
              <a:t>а</a:t>
            </a:r>
            <a:r>
              <a:rPr lang="ru-RU" sz="4000" dirty="0" smtClean="0">
                <a:solidFill>
                  <a:srgbClr val="002060"/>
                </a:solidFill>
              </a:rPr>
              <a:t>):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mtClean="0"/>
              <a:t>К реакции гидролиза не относится:</a:t>
            </a:r>
          </a:p>
          <a:p>
            <a:pPr eaLnBrk="1" hangingPunct="1"/>
            <a:r>
              <a:rPr lang="ru-RU" smtClean="0"/>
              <a:t>1) СНзСОО</a:t>
            </a:r>
            <a:r>
              <a:rPr lang="en-US" smtClean="0"/>
              <a:t>N</a:t>
            </a:r>
            <a:r>
              <a:rPr lang="ru-RU" smtClean="0"/>
              <a:t>а + </a:t>
            </a:r>
            <a:r>
              <a:rPr lang="en-US" smtClean="0"/>
              <a:t>H</a:t>
            </a:r>
            <a:r>
              <a:rPr lang="ru-RU" baseline="-25000" smtClean="0"/>
              <a:t>2 </a:t>
            </a:r>
            <a:r>
              <a:rPr lang="en-US" smtClean="0"/>
              <a:t>O</a:t>
            </a:r>
            <a:r>
              <a:rPr lang="ru-RU" smtClean="0"/>
              <a:t>   </a:t>
            </a:r>
          </a:p>
          <a:p>
            <a:pPr eaLnBrk="1" hangingPunct="1"/>
            <a:r>
              <a:rPr lang="ru-RU" smtClean="0"/>
              <a:t>2) </a:t>
            </a:r>
            <a:r>
              <a:rPr lang="en-US" smtClean="0"/>
              <a:t>K</a:t>
            </a:r>
            <a:r>
              <a:rPr lang="ru-RU" baseline="-25000" smtClean="0"/>
              <a:t>2</a:t>
            </a:r>
            <a:r>
              <a:rPr lang="en-US" smtClean="0"/>
              <a:t>SiO</a:t>
            </a:r>
            <a:r>
              <a:rPr lang="ru-RU" baseline="-25000" smtClean="0"/>
              <a:t>3</a:t>
            </a:r>
            <a:r>
              <a:rPr lang="ru-RU" smtClean="0"/>
              <a:t> + </a:t>
            </a:r>
            <a:r>
              <a:rPr lang="en-US" smtClean="0"/>
              <a:t>H</a:t>
            </a:r>
            <a:r>
              <a:rPr lang="ru-RU" baseline="-25000" smtClean="0"/>
              <a:t>2</a:t>
            </a:r>
            <a:r>
              <a:rPr lang="en-US" smtClean="0"/>
              <a:t>O</a:t>
            </a:r>
            <a:r>
              <a:rPr lang="ru-RU" smtClean="0"/>
              <a:t>                                          </a:t>
            </a:r>
          </a:p>
          <a:p>
            <a:pPr eaLnBrk="1" hangingPunct="1"/>
            <a:r>
              <a:rPr lang="ru-RU" smtClean="0"/>
              <a:t>3) </a:t>
            </a:r>
            <a:r>
              <a:rPr lang="en-US" smtClean="0"/>
              <a:t>Na</a:t>
            </a:r>
            <a:r>
              <a:rPr lang="ru-RU" baseline="-25000" smtClean="0"/>
              <a:t>2</a:t>
            </a:r>
            <a:r>
              <a:rPr lang="en-US" smtClean="0"/>
              <a:t>O</a:t>
            </a:r>
            <a:r>
              <a:rPr lang="ru-RU" smtClean="0"/>
              <a:t> + </a:t>
            </a:r>
            <a:r>
              <a:rPr lang="en-US" smtClean="0"/>
              <a:t>H</a:t>
            </a:r>
            <a:r>
              <a:rPr lang="ru-RU" baseline="-25000" smtClean="0"/>
              <a:t>2</a:t>
            </a:r>
            <a:r>
              <a:rPr lang="en-US" smtClean="0"/>
              <a:t>O</a:t>
            </a:r>
            <a:r>
              <a:rPr lang="ru-RU" smtClean="0"/>
              <a:t>     </a:t>
            </a:r>
          </a:p>
          <a:p>
            <a:pPr eaLnBrk="1" hangingPunct="1"/>
            <a:r>
              <a:rPr lang="ru-RU" smtClean="0"/>
              <a:t> 4) </a:t>
            </a:r>
            <a:r>
              <a:rPr lang="en-US" smtClean="0"/>
              <a:t>AI</a:t>
            </a:r>
            <a:r>
              <a:rPr lang="ru-RU" baseline="-25000" smtClean="0"/>
              <a:t>4</a:t>
            </a:r>
            <a:r>
              <a:rPr lang="en-US" smtClean="0"/>
              <a:t>C</a:t>
            </a:r>
            <a:r>
              <a:rPr lang="ru-RU" baseline="-25000" smtClean="0"/>
              <a:t>3</a:t>
            </a:r>
            <a:r>
              <a:rPr lang="ru-RU" smtClean="0"/>
              <a:t> + </a:t>
            </a:r>
            <a:r>
              <a:rPr lang="en-US" smtClean="0"/>
              <a:t>H</a:t>
            </a:r>
            <a:r>
              <a:rPr lang="ru-RU" baseline="-25000" smtClean="0"/>
              <a:t>2</a:t>
            </a:r>
            <a:r>
              <a:rPr lang="en-US" smtClean="0"/>
              <a:t>O</a:t>
            </a: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                  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34076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точно определить продукты гидролиза, мы должны знать силу кислот и оснований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970462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Сильные -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4,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SeO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HCIO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НС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lO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HBr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,Н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HMnO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4 ,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HIO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3,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HBrO</a:t>
            </a:r>
            <a:r>
              <a:rPr lang="ru-RU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NaOH, KOH, Ca(OH)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2,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Слабые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 HNO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4,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HF, NH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OH, 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вода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HBrO, HCIO, HCN, H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S,  HCIO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Zn (OH)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AI (OH)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en-US" sz="36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79208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Пример (Задание </a:t>
            </a:r>
            <a:r>
              <a:rPr lang="ru-RU" sz="3200" dirty="0" err="1" smtClean="0">
                <a:solidFill>
                  <a:srgbClr val="002060"/>
                </a:solidFill>
              </a:rPr>
              <a:t>КИМа</a:t>
            </a:r>
            <a:r>
              <a:rPr lang="ru-RU" sz="4400" dirty="0" smtClean="0">
                <a:solidFill>
                  <a:srgbClr val="002060"/>
                </a:solidFill>
              </a:rPr>
              <a:t>):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0" y="1125538"/>
            <a:ext cx="8991600" cy="5472112"/>
          </a:xfrm>
        </p:spPr>
        <p:txBody>
          <a:bodyPr/>
          <a:lstStyle/>
          <a:p>
            <a:pPr eaLnBrk="1" hangingPunct="1"/>
            <a:r>
              <a:rPr lang="ru-RU" i="1" u="sng" smtClean="0">
                <a:latin typeface="Times New Roman" pitchFamily="18" charset="0"/>
                <a:cs typeface="Times New Roman" pitchFamily="18" charset="0"/>
              </a:rPr>
              <a:t>данные  органические  вещества  расположить в порядке усиления кислотных свойств: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С</a:t>
            </a:r>
            <a:r>
              <a:rPr lang="ru-RU" baseline="-25000" smtClean="0"/>
              <a:t>2</a:t>
            </a:r>
            <a:r>
              <a:rPr lang="en-US" smtClean="0"/>
              <a:t>H</a:t>
            </a:r>
            <a:r>
              <a:rPr lang="ru-RU" baseline="-25000" smtClean="0"/>
              <a:t>5</a:t>
            </a:r>
            <a:r>
              <a:rPr lang="en-US" smtClean="0"/>
              <a:t>OH</a:t>
            </a:r>
            <a:r>
              <a:rPr lang="ru-RU" smtClean="0"/>
              <a:t>-этиловый спирт, </a:t>
            </a:r>
            <a:r>
              <a:rPr lang="en-US" smtClean="0"/>
              <a:t>C</a:t>
            </a:r>
            <a:r>
              <a:rPr lang="ru-RU" baseline="-25000" smtClean="0"/>
              <a:t>6</a:t>
            </a:r>
            <a:r>
              <a:rPr lang="ru-RU" smtClean="0"/>
              <a:t>Н</a:t>
            </a:r>
            <a:r>
              <a:rPr lang="ru-RU" baseline="-25000" smtClean="0"/>
              <a:t>5</a:t>
            </a:r>
            <a:r>
              <a:rPr lang="ru-RU" smtClean="0"/>
              <a:t>ОН-фенол, СН</a:t>
            </a:r>
            <a:r>
              <a:rPr lang="ru-RU" baseline="-25000" smtClean="0"/>
              <a:t>3</a:t>
            </a:r>
            <a:r>
              <a:rPr lang="ru-RU" smtClean="0"/>
              <a:t>СООН-уксусная кислота, СН</a:t>
            </a:r>
            <a:r>
              <a:rPr lang="ru-RU" baseline="-25000" smtClean="0"/>
              <a:t>3</a:t>
            </a:r>
            <a:r>
              <a:rPr lang="ru-RU" smtClean="0"/>
              <a:t>-СН</a:t>
            </a:r>
            <a:r>
              <a:rPr lang="ru-RU" baseline="-25000" smtClean="0"/>
              <a:t>2</a:t>
            </a:r>
            <a:r>
              <a:rPr lang="ru-RU" smtClean="0"/>
              <a:t>- СООН - пропионовая кислота, глицерин, этиленгликоль, </a:t>
            </a:r>
            <a:r>
              <a:rPr lang="en-US" smtClean="0"/>
              <a:t>CH</a:t>
            </a:r>
            <a:r>
              <a:rPr lang="ru-RU" baseline="-25000" smtClean="0"/>
              <a:t>2</a:t>
            </a:r>
            <a:r>
              <a:rPr lang="en-US" smtClean="0"/>
              <a:t>CI</a:t>
            </a:r>
            <a:r>
              <a:rPr lang="ru-RU" smtClean="0"/>
              <a:t> – </a:t>
            </a:r>
            <a:r>
              <a:rPr lang="en-US" smtClean="0"/>
              <a:t>COOH</a:t>
            </a:r>
            <a:r>
              <a:rPr lang="ru-RU" smtClean="0"/>
              <a:t> –хлоруксусная кислота,  вода  и сравнить с соляной кислотой НС</a:t>
            </a:r>
            <a:r>
              <a:rPr lang="en-US" smtClean="0"/>
              <a:t>l</a:t>
            </a:r>
            <a:r>
              <a:rPr lang="ru-RU" smtClean="0"/>
              <a:t>, объяснить причину усиления кислотных свойств.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(Чем слабее кислота, тем сильнее гидролиз).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1249</TotalTime>
  <Words>1077</Words>
  <Application>Microsoft Office PowerPoint</Application>
  <PresentationFormat>Экран (4:3)</PresentationFormat>
  <Paragraphs>176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4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Tahoma</vt:lpstr>
      <vt:lpstr>Wingdings</vt:lpstr>
      <vt:lpstr>Трек</vt:lpstr>
      <vt:lpstr>Слайд 1</vt:lpstr>
      <vt:lpstr>Цель урока:</vt:lpstr>
      <vt:lpstr>Оборудование и реактивы: </vt:lpstr>
      <vt:lpstr> что же это за реакция – гидролиз?  Гидролиз  от греческого  лизис – разложение, гидро-вода</vt:lpstr>
      <vt:lpstr>отличие реакции гидролиза от реакции нейтрализации</vt:lpstr>
      <vt:lpstr>Как долго протекает процесс гидролиза </vt:lpstr>
      <vt:lpstr>Пример (Задание КИМа):</vt:lpstr>
      <vt:lpstr>Чтобы точно определить продукты гидролиза, мы должны знать силу кислот и оснований</vt:lpstr>
      <vt:lpstr> Пример (Задание КИМа):</vt:lpstr>
      <vt:lpstr>выделяют 4 типа солей в зависимости от силы кислоты и основания.  </vt:lpstr>
      <vt:lpstr>алгоритм составления уравнения реакции гидролиза</vt:lpstr>
      <vt:lpstr>написать реакцию гидролиза, пользуясь алгоритмом</vt:lpstr>
      <vt:lpstr>Слайд 13</vt:lpstr>
      <vt:lpstr>Слайд 14</vt:lpstr>
      <vt:lpstr>Выводы:</vt:lpstr>
      <vt:lpstr>Изменение цвета различных индикаторов при действии растворов кислот и щелочей</vt:lpstr>
      <vt:lpstr>Изменение цвета индикаторов в различных растворах солей</vt:lpstr>
      <vt:lpstr>Уравнения гидролиза АlСl3</vt:lpstr>
      <vt:lpstr>Уравнения гидролиза Na2CO3</vt:lpstr>
      <vt:lpstr>Уравнения гидролиза NaCl</vt:lpstr>
      <vt:lpstr>Слайд 21</vt:lpstr>
      <vt:lpstr>Какую среду будут иметь водные растворы следующих солей: </vt:lpstr>
      <vt:lpstr>Пример с органическими соединениями</vt:lpstr>
      <vt:lpstr>Домашнее задание: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Довольный пользователь Microsoft Office</dc:creator>
  <cp:lastModifiedBy>re</cp:lastModifiedBy>
  <cp:revision>57</cp:revision>
  <dcterms:created xsi:type="dcterms:W3CDTF">2003-11-10T18:37:02Z</dcterms:created>
  <dcterms:modified xsi:type="dcterms:W3CDTF">2014-05-08T15:28:50Z</dcterms:modified>
</cp:coreProperties>
</file>