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75" r:id="rId3"/>
    <p:sldId id="261" r:id="rId4"/>
    <p:sldId id="264" r:id="rId5"/>
    <p:sldId id="266" r:id="rId6"/>
    <p:sldId id="271" r:id="rId7"/>
    <p:sldId id="265" r:id="rId8"/>
    <p:sldId id="267" r:id="rId9"/>
    <p:sldId id="273" r:id="rId10"/>
    <p:sldId id="27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FFFF00"/>
    <a:srgbClr val="FF0000"/>
    <a:srgbClr val="DCF7FC"/>
    <a:srgbClr val="008000"/>
    <a:srgbClr val="99CCFF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857364"/>
            <a:ext cx="7429552" cy="1470025"/>
          </a:xfrm>
        </p:spPr>
        <p:txBody>
          <a:bodyPr/>
          <a:lstStyle>
            <a:lvl1pPr>
              <a:defRPr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5500702"/>
            <a:ext cx="5000660" cy="11430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BDF74-5D4F-4F93-A894-E76EC4CC38E5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28629-8892-4657-88A6-78A294625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154FF-EAD0-4E50-9AD9-F47BDF1247CE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BA05-8D20-412A-B80F-4086CCF2E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0124-66C2-47E5-9891-092F853D422D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7AC65-997C-439D-9FB8-A13B26473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68346"/>
          </a:xfrm>
        </p:spPr>
        <p:txBody>
          <a:bodyPr/>
          <a:lstStyle>
            <a:lvl1pPr>
              <a:defRPr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BA9A4-B210-4BE4-9445-8BBD70F77E19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7FA40-3FC9-4199-B64C-6381E1208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2051A-5994-4B72-9DFF-E8C401749B81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31CCE-0A98-47A8-871D-AD4808271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D1AA4-CC49-46EF-91EE-CAE1018BECA4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71A30-4E0B-4446-9F02-746B5896A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93494-3A22-48AE-BEF3-C5F1AC9D62CA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FBE38-7C25-4948-9F87-1DEE457ED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6E6C-0A73-41C0-A904-1D264B5F667D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E484D-C790-44E9-BC33-E4CB84F43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4B1F7-A64F-422E-8F2D-09D060EFD7F7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3C12F-749F-4BAF-9E4D-05381A9D9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2E4CB-725B-493D-840E-D4E18FF5D58F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F5C35-693E-49B4-AAA6-83B51944A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69632-29F1-4769-B6FB-A48743878EF0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66551-64B6-4566-8F19-9C1E87481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D028A8-B36E-4A57-8B80-A26B62A9256F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69B4A6-1C2D-4825-85FF-CB442A8B8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" y="1340768"/>
            <a:ext cx="9324528" cy="348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isometricOffAxis1Right"/>
              <a:lightRig rig="threePt" dir="t"/>
            </a:scene3d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класс</a:t>
            </a:r>
          </a:p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Математическая логика</a:t>
            </a:r>
          </a:p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 по развитию способности планировать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763713" y="5373688"/>
            <a:ext cx="56880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rgbClr val="000099"/>
                </a:solidFill>
              </a:rPr>
              <a:t>Презентация выполнена</a:t>
            </a:r>
          </a:p>
          <a:p>
            <a:pPr algn="ctr"/>
            <a:r>
              <a:rPr lang="ru-RU" sz="1400" b="1" i="1">
                <a:solidFill>
                  <a:srgbClr val="000099"/>
                </a:solidFill>
              </a:rPr>
              <a:t>учителем высшей квалификационной категории </a:t>
            </a:r>
          </a:p>
          <a:p>
            <a:pPr algn="ctr"/>
            <a:r>
              <a:rPr lang="ru-RU" sz="1400" b="1" i="1">
                <a:solidFill>
                  <a:srgbClr val="000099"/>
                </a:solidFill>
              </a:rPr>
              <a:t>МБОУ СОШ №11 г.Вичуга Ивановской области </a:t>
            </a:r>
          </a:p>
          <a:p>
            <a:pPr algn="ctr"/>
            <a:r>
              <a:rPr lang="ru-RU" sz="1400" b="1" i="1">
                <a:solidFill>
                  <a:srgbClr val="000099"/>
                </a:solidFill>
              </a:rPr>
              <a:t>Шагиной Светланой Владимировной.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C:\Users\Светлана\Desktop\лабиринт.png"/>
          <p:cNvPicPr>
            <a:picLocks noChangeAspect="1" noChangeArrowheads="1"/>
          </p:cNvPicPr>
          <p:nvPr/>
        </p:nvPicPr>
        <p:blipFill>
          <a:blip r:embed="rId2" cstate="email"/>
          <a:srcRect t="-14318"/>
          <a:stretch>
            <a:fillRect/>
          </a:stretch>
        </p:blipFill>
        <p:spPr bwMode="auto">
          <a:xfrm>
            <a:off x="1547813" y="1412875"/>
            <a:ext cx="594201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2" descr="1c93a0ae3406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4300" y="4076700"/>
            <a:ext cx="8763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3" descr="http://www.xrest.ru/images/collection/00773/217/origina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716338"/>
            <a:ext cx="21240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2268538" y="549275"/>
            <a:ext cx="44640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99"/>
                </a:solidFill>
              </a:rPr>
              <a:t>«Выход из лабиринта»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256345">
            <a:off x="3249613" y="1277938"/>
            <a:ext cx="432435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 rot="666182">
            <a:off x="4194175" y="2921000"/>
            <a:ext cx="26003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99"/>
                </a:solidFill>
              </a:rPr>
              <a:t>Если вы хотите, чтобы жизнь улыбалась вам, подарите ей сначала хорошее настроение</a:t>
            </a:r>
            <a:endParaRPr lang="ru-RU">
              <a:solidFill>
                <a:srgbClr val="000099"/>
              </a:solidFill>
            </a:endParaRPr>
          </a:p>
        </p:txBody>
      </p:sp>
      <p:pic>
        <p:nvPicPr>
          <p:cNvPr id="4100" name="Рисунок 3" descr="6ce8903bff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1484313"/>
            <a:ext cx="25209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17"/>
          <p:cNvSpPr txBox="1">
            <a:spLocks noChangeArrowheads="1"/>
          </p:cNvSpPr>
          <p:nvPr/>
        </p:nvSpPr>
        <p:spPr bwMode="auto">
          <a:xfrm>
            <a:off x="323850" y="476250"/>
            <a:ext cx="8099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0099"/>
                </a:solidFill>
              </a:rPr>
              <a:t>Эмоциональный настрой: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531176">
            <a:off x="3282950" y="1271588"/>
            <a:ext cx="4175125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83568" y="2276872"/>
            <a:ext cx="99687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isometricOffAxis1Right"/>
              <a:lightRig rig="threePt" dir="t"/>
            </a:scene3d>
          </a:bodyPr>
          <a:lstStyle/>
          <a:p>
            <a:pPr>
              <a:defRPr/>
            </a:pPr>
            <a:r>
              <a:rPr lang="ru-RU" sz="5400" b="1" dirty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вас всё получится!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 rot="538242">
            <a:off x="4246563" y="3514725"/>
            <a:ext cx="2557462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t"/>
            <a:r>
              <a:rPr lang="ru-RU" b="1">
                <a:solidFill>
                  <a:srgbClr val="000099"/>
                </a:solidFill>
              </a:rPr>
              <a:t>Не бойся, когда не знаешь: страшно, когда знать не хочется.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/>
          </p:cNvSpPr>
          <p:nvPr>
            <p:ph type="title" idx="4294967295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r>
              <a:rPr lang="ru-RU" sz="2400" b="1" smtClean="0">
                <a:solidFill>
                  <a:srgbClr val="0000FF"/>
                </a:solidFill>
                <a:latin typeface="Arial" charset="0"/>
              </a:rPr>
              <a:t>Сегодня на уроке</a:t>
            </a:r>
          </a:p>
        </p:txBody>
      </p:sp>
      <p:pic>
        <p:nvPicPr>
          <p:cNvPr id="6147" name="Рисунок 3" descr="C:\Users\Светлана\Desktop\1346651261_foto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1484313"/>
            <a:ext cx="662463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0_53157_c9cd8a6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341438"/>
            <a:ext cx="4105275" cy="5072062"/>
          </a:xfrm>
        </p:spPr>
      </p:pic>
      <p:sp>
        <p:nvSpPr>
          <p:cNvPr id="5" name="Стрелка вправо 4"/>
          <p:cNvSpPr/>
          <p:nvPr/>
        </p:nvSpPr>
        <p:spPr>
          <a:xfrm>
            <a:off x="4643438" y="1268413"/>
            <a:ext cx="3744912" cy="100806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643438" y="2420938"/>
            <a:ext cx="3673475" cy="93662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716463" y="3573463"/>
            <a:ext cx="3600450" cy="93503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643438" y="4652963"/>
            <a:ext cx="3960812" cy="151288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5" name="TextBox 10"/>
          <p:cNvSpPr txBox="1">
            <a:spLocks noChangeArrowheads="1"/>
          </p:cNvSpPr>
          <p:nvPr/>
        </p:nvSpPr>
        <p:spPr bwMode="auto">
          <a:xfrm>
            <a:off x="4716463" y="1557338"/>
            <a:ext cx="3311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/>
              <a:t>Уметь наблюдать</a:t>
            </a:r>
          </a:p>
        </p:txBody>
      </p:sp>
      <p:sp>
        <p:nvSpPr>
          <p:cNvPr id="7176" name="TextBox 11"/>
          <p:cNvSpPr txBox="1">
            <a:spLocks noChangeArrowheads="1"/>
          </p:cNvSpPr>
          <p:nvPr/>
        </p:nvSpPr>
        <p:spPr bwMode="auto">
          <a:xfrm>
            <a:off x="4716463" y="2636838"/>
            <a:ext cx="3887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/>
              <a:t>Анализировать</a:t>
            </a:r>
          </a:p>
        </p:txBody>
      </p:sp>
      <p:sp>
        <p:nvSpPr>
          <p:cNvPr id="7177" name="TextBox 12"/>
          <p:cNvSpPr txBox="1">
            <a:spLocks noChangeArrowheads="1"/>
          </p:cNvSpPr>
          <p:nvPr/>
        </p:nvSpPr>
        <p:spPr bwMode="auto">
          <a:xfrm>
            <a:off x="4716463" y="3789363"/>
            <a:ext cx="4032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/>
              <a:t>    Планировать</a:t>
            </a:r>
          </a:p>
        </p:txBody>
      </p:sp>
      <p:sp>
        <p:nvSpPr>
          <p:cNvPr id="7178" name="TextBox 14"/>
          <p:cNvSpPr txBox="1">
            <a:spLocks noChangeArrowheads="1"/>
          </p:cNvSpPr>
          <p:nvPr/>
        </p:nvSpPr>
        <p:spPr bwMode="auto">
          <a:xfrm>
            <a:off x="4859338" y="5229225"/>
            <a:ext cx="4033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/>
              <a:t>    Доказывать</a:t>
            </a:r>
          </a:p>
        </p:txBody>
      </p:sp>
      <p:sp>
        <p:nvSpPr>
          <p:cNvPr id="7179" name="Rectangle 4"/>
          <p:cNvSpPr>
            <a:spLocks noGrp="1"/>
          </p:cNvSpPr>
          <p:nvPr>
            <p:ph type="title" idx="4294967295"/>
          </p:nvPr>
        </p:nvSpPr>
        <p:spPr>
          <a:xfrm>
            <a:off x="323850" y="188913"/>
            <a:ext cx="8229600" cy="936625"/>
          </a:xfrm>
        </p:spPr>
        <p:txBody>
          <a:bodyPr/>
          <a:lstStyle/>
          <a:p>
            <a:r>
              <a:rPr lang="ru-RU" sz="2400" b="1" smtClean="0">
                <a:solidFill>
                  <a:srgbClr val="0000FF"/>
                </a:solidFill>
                <a:latin typeface="Arial" charset="0"/>
              </a:rPr>
              <a:t>Сегодня на уроке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8"/>
          <p:cNvSpPr>
            <a:spLocks noChangeArrowheads="1"/>
          </p:cNvSpPr>
          <p:nvPr/>
        </p:nvSpPr>
        <p:spPr bwMode="auto">
          <a:xfrm>
            <a:off x="1692275" y="3429000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5" name="Rectangle 38"/>
          <p:cNvSpPr>
            <a:spLocks noChangeArrowheads="1"/>
          </p:cNvSpPr>
          <p:nvPr/>
        </p:nvSpPr>
        <p:spPr bwMode="auto">
          <a:xfrm>
            <a:off x="3563938" y="1557338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6" name="Rectangle 28"/>
          <p:cNvSpPr>
            <a:spLocks noChangeArrowheads="1"/>
          </p:cNvSpPr>
          <p:nvPr/>
        </p:nvSpPr>
        <p:spPr bwMode="auto">
          <a:xfrm>
            <a:off x="4500563" y="2492375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7" name="Rectangle 38"/>
          <p:cNvSpPr>
            <a:spLocks noChangeArrowheads="1"/>
          </p:cNvSpPr>
          <p:nvPr/>
        </p:nvSpPr>
        <p:spPr bwMode="auto">
          <a:xfrm>
            <a:off x="4500563" y="1557338"/>
            <a:ext cx="935037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8" name="Oval 44" descr="Сферы"/>
          <p:cNvSpPr>
            <a:spLocks noChangeArrowheads="1"/>
          </p:cNvSpPr>
          <p:nvPr/>
        </p:nvSpPr>
        <p:spPr bwMode="auto">
          <a:xfrm>
            <a:off x="3635375" y="1700213"/>
            <a:ext cx="685800" cy="685800"/>
          </a:xfrm>
          <a:prstGeom prst="ellipse">
            <a:avLst/>
          </a:prstGeom>
          <a:pattFill prst="sphere">
            <a:fgClr>
              <a:srgbClr val="FFFF00"/>
            </a:fgClr>
            <a:bgClr>
              <a:srgbClr val="FFFFFF"/>
            </a:bgClr>
          </a:patt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9" name="Rectangle 38"/>
          <p:cNvSpPr>
            <a:spLocks noChangeArrowheads="1"/>
          </p:cNvSpPr>
          <p:nvPr/>
        </p:nvSpPr>
        <p:spPr bwMode="auto">
          <a:xfrm>
            <a:off x="2627313" y="1557338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0" name="Rectangle 38"/>
          <p:cNvSpPr>
            <a:spLocks noChangeArrowheads="1"/>
          </p:cNvSpPr>
          <p:nvPr/>
        </p:nvSpPr>
        <p:spPr bwMode="auto">
          <a:xfrm>
            <a:off x="1692275" y="1557338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1" name="AutoShape 43" descr="Сферы"/>
          <p:cNvSpPr>
            <a:spLocks noChangeArrowheads="1"/>
          </p:cNvSpPr>
          <p:nvPr/>
        </p:nvSpPr>
        <p:spPr bwMode="auto">
          <a:xfrm>
            <a:off x="1763713" y="1700213"/>
            <a:ext cx="685800" cy="685800"/>
          </a:xfrm>
          <a:prstGeom prst="triangle">
            <a:avLst>
              <a:gd name="adj" fmla="val 50000"/>
            </a:avLst>
          </a:prstGeom>
          <a:pattFill prst="sphere">
            <a:fgClr>
              <a:srgbClr val="0000FF"/>
            </a:fgClr>
            <a:bgClr>
              <a:srgbClr val="FFFFFF"/>
            </a:bgClr>
          </a:patt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2" name="Rectangle 38"/>
          <p:cNvSpPr>
            <a:spLocks noChangeArrowheads="1"/>
          </p:cNvSpPr>
          <p:nvPr/>
        </p:nvSpPr>
        <p:spPr bwMode="auto">
          <a:xfrm>
            <a:off x="755650" y="1557338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3" name="Rectangle 41"/>
          <p:cNvSpPr>
            <a:spLocks noChangeArrowheads="1"/>
          </p:cNvSpPr>
          <p:nvPr/>
        </p:nvSpPr>
        <p:spPr bwMode="auto">
          <a:xfrm>
            <a:off x="1692275" y="2492375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4" name="Rectangle 40"/>
          <p:cNvSpPr>
            <a:spLocks noChangeArrowheads="1"/>
          </p:cNvSpPr>
          <p:nvPr/>
        </p:nvSpPr>
        <p:spPr bwMode="auto">
          <a:xfrm>
            <a:off x="755650" y="2492375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5" name="Rectangle 39"/>
          <p:cNvSpPr>
            <a:spLocks noChangeArrowheads="1"/>
          </p:cNvSpPr>
          <p:nvPr/>
        </p:nvSpPr>
        <p:spPr bwMode="auto">
          <a:xfrm>
            <a:off x="2627313" y="2492375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6" name="Rectangle 38"/>
          <p:cNvSpPr>
            <a:spLocks noChangeArrowheads="1"/>
          </p:cNvSpPr>
          <p:nvPr/>
        </p:nvSpPr>
        <p:spPr bwMode="auto">
          <a:xfrm>
            <a:off x="2627313" y="3429000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7" name="Rectangle 37"/>
          <p:cNvSpPr>
            <a:spLocks noChangeArrowheads="1"/>
          </p:cNvSpPr>
          <p:nvPr/>
        </p:nvSpPr>
        <p:spPr bwMode="auto">
          <a:xfrm>
            <a:off x="3563938" y="2492375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8" name="Rectangle 36"/>
          <p:cNvSpPr>
            <a:spLocks noChangeArrowheads="1"/>
          </p:cNvSpPr>
          <p:nvPr/>
        </p:nvSpPr>
        <p:spPr bwMode="auto">
          <a:xfrm>
            <a:off x="2627313" y="4365625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9" name="Rectangle 35"/>
          <p:cNvSpPr>
            <a:spLocks noChangeArrowheads="1"/>
          </p:cNvSpPr>
          <p:nvPr/>
        </p:nvSpPr>
        <p:spPr bwMode="auto">
          <a:xfrm>
            <a:off x="3563938" y="3429000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0" name="Rectangle 34"/>
          <p:cNvSpPr>
            <a:spLocks noChangeArrowheads="1"/>
          </p:cNvSpPr>
          <p:nvPr/>
        </p:nvSpPr>
        <p:spPr bwMode="auto">
          <a:xfrm>
            <a:off x="4500563" y="5300663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1" name="Rectangle 33"/>
          <p:cNvSpPr>
            <a:spLocks noChangeArrowheads="1"/>
          </p:cNvSpPr>
          <p:nvPr/>
        </p:nvSpPr>
        <p:spPr bwMode="auto">
          <a:xfrm>
            <a:off x="4500563" y="4365625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2" name="Rectangle 32"/>
          <p:cNvSpPr>
            <a:spLocks noChangeArrowheads="1"/>
          </p:cNvSpPr>
          <p:nvPr/>
        </p:nvSpPr>
        <p:spPr bwMode="auto">
          <a:xfrm>
            <a:off x="3563938" y="4365625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3" name="Rectangle 31"/>
          <p:cNvSpPr>
            <a:spLocks noChangeArrowheads="1"/>
          </p:cNvSpPr>
          <p:nvPr/>
        </p:nvSpPr>
        <p:spPr bwMode="auto">
          <a:xfrm>
            <a:off x="3563938" y="5300663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4" name="Rectangle 30"/>
          <p:cNvSpPr>
            <a:spLocks noChangeArrowheads="1"/>
          </p:cNvSpPr>
          <p:nvPr/>
        </p:nvSpPr>
        <p:spPr bwMode="auto">
          <a:xfrm>
            <a:off x="4500563" y="3429000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5" name="Rectangle 29"/>
          <p:cNvSpPr>
            <a:spLocks noChangeArrowheads="1"/>
          </p:cNvSpPr>
          <p:nvPr/>
        </p:nvSpPr>
        <p:spPr bwMode="auto">
          <a:xfrm>
            <a:off x="2627313" y="5300663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6" name="Rectangle 28"/>
          <p:cNvSpPr>
            <a:spLocks noChangeArrowheads="1"/>
          </p:cNvSpPr>
          <p:nvPr/>
        </p:nvSpPr>
        <p:spPr bwMode="auto">
          <a:xfrm>
            <a:off x="4500563" y="2492375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7" name="Rectangle 27"/>
          <p:cNvSpPr>
            <a:spLocks noChangeArrowheads="1"/>
          </p:cNvSpPr>
          <p:nvPr/>
        </p:nvSpPr>
        <p:spPr bwMode="auto">
          <a:xfrm>
            <a:off x="1692275" y="5300663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755650" y="4365625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9" name="Rectangle 25"/>
          <p:cNvSpPr>
            <a:spLocks noChangeArrowheads="1"/>
          </p:cNvSpPr>
          <p:nvPr/>
        </p:nvSpPr>
        <p:spPr bwMode="auto">
          <a:xfrm>
            <a:off x="1692275" y="4365625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20" name="Rectangle 24"/>
          <p:cNvSpPr>
            <a:spLocks noChangeArrowheads="1"/>
          </p:cNvSpPr>
          <p:nvPr/>
        </p:nvSpPr>
        <p:spPr bwMode="auto">
          <a:xfrm>
            <a:off x="755650" y="5300663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21" name="Rectangle 23"/>
          <p:cNvSpPr>
            <a:spLocks noChangeArrowheads="1"/>
          </p:cNvSpPr>
          <p:nvPr/>
        </p:nvSpPr>
        <p:spPr bwMode="auto">
          <a:xfrm>
            <a:off x="755650" y="3429000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22" name="Rectangle 1" descr="Сферы"/>
          <p:cNvSpPr>
            <a:spLocks noChangeArrowheads="1"/>
          </p:cNvSpPr>
          <p:nvPr/>
        </p:nvSpPr>
        <p:spPr bwMode="auto">
          <a:xfrm>
            <a:off x="827088" y="1628775"/>
            <a:ext cx="685800" cy="685800"/>
          </a:xfrm>
          <a:prstGeom prst="rect">
            <a:avLst/>
          </a:prstGeom>
          <a:pattFill prst="sphere">
            <a:fgClr>
              <a:srgbClr val="008000"/>
            </a:fgClr>
            <a:bgClr>
              <a:srgbClr val="FFFFFF"/>
            </a:bgClr>
          </a:patt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23" name="Oval 2" descr="Сферы"/>
          <p:cNvSpPr>
            <a:spLocks noChangeArrowheads="1"/>
          </p:cNvSpPr>
          <p:nvPr/>
        </p:nvSpPr>
        <p:spPr bwMode="auto">
          <a:xfrm rot="2700000">
            <a:off x="2703513" y="1862138"/>
            <a:ext cx="800100" cy="342900"/>
          </a:xfrm>
          <a:prstGeom prst="ellipse">
            <a:avLst/>
          </a:prstGeom>
          <a:pattFill prst="sphere">
            <a:fgClr>
              <a:srgbClr val="FF0000"/>
            </a:fgClr>
            <a:bgClr>
              <a:srgbClr val="FFFFFF"/>
            </a:bgClr>
          </a:patt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24" name="Rectangle 22" descr="Сферы"/>
          <p:cNvSpPr>
            <a:spLocks noChangeArrowheads="1"/>
          </p:cNvSpPr>
          <p:nvPr/>
        </p:nvSpPr>
        <p:spPr bwMode="auto">
          <a:xfrm>
            <a:off x="2771775" y="5445125"/>
            <a:ext cx="685800" cy="685800"/>
          </a:xfrm>
          <a:prstGeom prst="rect">
            <a:avLst/>
          </a:prstGeom>
          <a:pattFill prst="sphere">
            <a:fgClr>
              <a:srgbClr val="008000"/>
            </a:fgClr>
            <a:bgClr>
              <a:srgbClr val="FFFFFF"/>
            </a:bgClr>
          </a:patt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25" name="Rectangle 21" descr="Сферы"/>
          <p:cNvSpPr>
            <a:spLocks noChangeArrowheads="1"/>
          </p:cNvSpPr>
          <p:nvPr/>
        </p:nvSpPr>
        <p:spPr bwMode="auto">
          <a:xfrm>
            <a:off x="3635375" y="4508500"/>
            <a:ext cx="685800" cy="685800"/>
          </a:xfrm>
          <a:prstGeom prst="rect">
            <a:avLst/>
          </a:prstGeom>
          <a:pattFill prst="sphere">
            <a:fgClr>
              <a:srgbClr val="008000"/>
            </a:fgClr>
            <a:bgClr>
              <a:srgbClr val="FFFFFF"/>
            </a:bgClr>
          </a:patt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26" name="Rectangle 20" descr="Сферы"/>
          <p:cNvSpPr>
            <a:spLocks noChangeArrowheads="1"/>
          </p:cNvSpPr>
          <p:nvPr/>
        </p:nvSpPr>
        <p:spPr bwMode="auto">
          <a:xfrm>
            <a:off x="4643438" y="2636838"/>
            <a:ext cx="685800" cy="685800"/>
          </a:xfrm>
          <a:prstGeom prst="rect">
            <a:avLst/>
          </a:prstGeom>
          <a:pattFill prst="sphere">
            <a:fgClr>
              <a:srgbClr val="008000"/>
            </a:fgClr>
            <a:bgClr>
              <a:srgbClr val="FFFFFF"/>
            </a:bgClr>
          </a:patt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27" name="Rectangle 19" descr="Сферы"/>
          <p:cNvSpPr>
            <a:spLocks noChangeArrowheads="1"/>
          </p:cNvSpPr>
          <p:nvPr/>
        </p:nvSpPr>
        <p:spPr bwMode="auto">
          <a:xfrm>
            <a:off x="1835150" y="3573463"/>
            <a:ext cx="685800" cy="685800"/>
          </a:xfrm>
          <a:prstGeom prst="rect">
            <a:avLst/>
          </a:prstGeom>
          <a:pattFill prst="sphere">
            <a:fgClr>
              <a:srgbClr val="008000"/>
            </a:fgClr>
            <a:bgClr>
              <a:srgbClr val="FFFFFF"/>
            </a:bgClr>
          </a:patt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28" name="AutoShape 18" descr="Сферы"/>
          <p:cNvSpPr>
            <a:spLocks noChangeArrowheads="1"/>
          </p:cNvSpPr>
          <p:nvPr/>
        </p:nvSpPr>
        <p:spPr bwMode="auto">
          <a:xfrm>
            <a:off x="3708400" y="5373688"/>
            <a:ext cx="685800" cy="685800"/>
          </a:xfrm>
          <a:prstGeom prst="triangle">
            <a:avLst>
              <a:gd name="adj" fmla="val 50000"/>
            </a:avLst>
          </a:prstGeom>
          <a:pattFill prst="sphere">
            <a:fgClr>
              <a:srgbClr val="0000FF"/>
            </a:fgClr>
            <a:bgClr>
              <a:srgbClr val="FFFFFF"/>
            </a:bgClr>
          </a:patt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29" name="AutoShape 17" descr="Сферы"/>
          <p:cNvSpPr>
            <a:spLocks noChangeArrowheads="1"/>
          </p:cNvSpPr>
          <p:nvPr/>
        </p:nvSpPr>
        <p:spPr bwMode="auto">
          <a:xfrm>
            <a:off x="4572000" y="4437063"/>
            <a:ext cx="685800" cy="685800"/>
          </a:xfrm>
          <a:prstGeom prst="triangle">
            <a:avLst>
              <a:gd name="adj" fmla="val 50000"/>
            </a:avLst>
          </a:prstGeom>
          <a:pattFill prst="sphere">
            <a:fgClr>
              <a:srgbClr val="0000FF"/>
            </a:fgClr>
            <a:bgClr>
              <a:srgbClr val="FFFFFF"/>
            </a:bgClr>
          </a:patt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0" name="AutoShape 16" descr="Сферы"/>
          <p:cNvSpPr>
            <a:spLocks noChangeArrowheads="1"/>
          </p:cNvSpPr>
          <p:nvPr/>
        </p:nvSpPr>
        <p:spPr bwMode="auto">
          <a:xfrm>
            <a:off x="827088" y="3500438"/>
            <a:ext cx="685800" cy="685800"/>
          </a:xfrm>
          <a:prstGeom prst="triangle">
            <a:avLst>
              <a:gd name="adj" fmla="val 50000"/>
            </a:avLst>
          </a:prstGeom>
          <a:pattFill prst="sphere">
            <a:fgClr>
              <a:srgbClr val="0000FF"/>
            </a:fgClr>
            <a:bgClr>
              <a:srgbClr val="FFFFFF"/>
            </a:bgClr>
          </a:patt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1" name="AutoShape 15" descr="Сферы"/>
          <p:cNvSpPr>
            <a:spLocks noChangeArrowheads="1"/>
          </p:cNvSpPr>
          <p:nvPr/>
        </p:nvSpPr>
        <p:spPr bwMode="auto">
          <a:xfrm>
            <a:off x="900113" y="2636838"/>
            <a:ext cx="685800" cy="685800"/>
          </a:xfrm>
          <a:prstGeom prst="triangle">
            <a:avLst>
              <a:gd name="adj" fmla="val 50000"/>
            </a:avLst>
          </a:prstGeom>
          <a:pattFill prst="sphere">
            <a:fgClr>
              <a:srgbClr val="0000FF"/>
            </a:fgClr>
            <a:bgClr>
              <a:srgbClr val="FFFFFF"/>
            </a:bgClr>
          </a:patt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2" name="Oval 14" descr="Сферы"/>
          <p:cNvSpPr>
            <a:spLocks noChangeArrowheads="1"/>
          </p:cNvSpPr>
          <p:nvPr/>
        </p:nvSpPr>
        <p:spPr bwMode="auto">
          <a:xfrm>
            <a:off x="4643438" y="5373688"/>
            <a:ext cx="685800" cy="685800"/>
          </a:xfrm>
          <a:prstGeom prst="ellipse">
            <a:avLst/>
          </a:prstGeom>
          <a:pattFill prst="sphere">
            <a:fgClr>
              <a:srgbClr val="FFFF00"/>
            </a:fgClr>
            <a:bgClr>
              <a:srgbClr val="FFFFFF"/>
            </a:bgClr>
          </a:patt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3" name="Oval 13" descr="Сферы"/>
          <p:cNvSpPr>
            <a:spLocks noChangeArrowheads="1"/>
          </p:cNvSpPr>
          <p:nvPr/>
        </p:nvSpPr>
        <p:spPr bwMode="auto">
          <a:xfrm>
            <a:off x="827088" y="4437063"/>
            <a:ext cx="685800" cy="685800"/>
          </a:xfrm>
          <a:prstGeom prst="ellipse">
            <a:avLst/>
          </a:prstGeom>
          <a:pattFill prst="sphere">
            <a:fgClr>
              <a:srgbClr val="FFFF00"/>
            </a:fgClr>
            <a:bgClr>
              <a:srgbClr val="FFFFFF"/>
            </a:bgClr>
          </a:patt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4" name="Oval 12" descr="Сферы"/>
          <p:cNvSpPr>
            <a:spLocks noChangeArrowheads="1"/>
          </p:cNvSpPr>
          <p:nvPr/>
        </p:nvSpPr>
        <p:spPr bwMode="auto">
          <a:xfrm>
            <a:off x="4572000" y="3573463"/>
            <a:ext cx="685800" cy="685800"/>
          </a:xfrm>
          <a:prstGeom prst="ellipse">
            <a:avLst/>
          </a:prstGeom>
          <a:pattFill prst="sphere">
            <a:fgClr>
              <a:srgbClr val="FFFF00"/>
            </a:fgClr>
            <a:bgClr>
              <a:srgbClr val="FFFFFF"/>
            </a:bgClr>
          </a:patt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5" name="Oval 11" descr="Сферы"/>
          <p:cNvSpPr>
            <a:spLocks noChangeArrowheads="1"/>
          </p:cNvSpPr>
          <p:nvPr/>
        </p:nvSpPr>
        <p:spPr bwMode="auto">
          <a:xfrm>
            <a:off x="2771775" y="2636838"/>
            <a:ext cx="685800" cy="685800"/>
          </a:xfrm>
          <a:prstGeom prst="ellipse">
            <a:avLst/>
          </a:prstGeom>
          <a:pattFill prst="sphere">
            <a:fgClr>
              <a:srgbClr val="FFFF00"/>
            </a:fgClr>
            <a:bgClr>
              <a:srgbClr val="FFFFFF"/>
            </a:bgClr>
          </a:patt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6" name="Oval 10" descr="Сферы"/>
          <p:cNvSpPr>
            <a:spLocks noChangeArrowheads="1"/>
          </p:cNvSpPr>
          <p:nvPr/>
        </p:nvSpPr>
        <p:spPr bwMode="auto">
          <a:xfrm rot="2700000">
            <a:off x="831850" y="5605463"/>
            <a:ext cx="800100" cy="342900"/>
          </a:xfrm>
          <a:prstGeom prst="ellipse">
            <a:avLst/>
          </a:prstGeom>
          <a:pattFill prst="sphere">
            <a:fgClr>
              <a:srgbClr val="FF0000"/>
            </a:fgClr>
            <a:bgClr>
              <a:srgbClr val="FFFFFF"/>
            </a:bgClr>
          </a:patt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7" name="Oval 9" descr="Сферы"/>
          <p:cNvSpPr>
            <a:spLocks noChangeArrowheads="1"/>
          </p:cNvSpPr>
          <p:nvPr/>
        </p:nvSpPr>
        <p:spPr bwMode="auto">
          <a:xfrm rot="2700000">
            <a:off x="1768475" y="4670425"/>
            <a:ext cx="800100" cy="342900"/>
          </a:xfrm>
          <a:prstGeom prst="ellipse">
            <a:avLst/>
          </a:prstGeom>
          <a:pattFill prst="sphere">
            <a:fgClr>
              <a:srgbClr val="FF0000"/>
            </a:fgClr>
            <a:bgClr>
              <a:srgbClr val="FFFFFF"/>
            </a:bgClr>
          </a:patt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8" name="Oval 8" descr="Сферы"/>
          <p:cNvSpPr>
            <a:spLocks noChangeArrowheads="1"/>
          </p:cNvSpPr>
          <p:nvPr/>
        </p:nvSpPr>
        <p:spPr bwMode="auto">
          <a:xfrm rot="2700000">
            <a:off x="3640138" y="3733800"/>
            <a:ext cx="800100" cy="342900"/>
          </a:xfrm>
          <a:prstGeom prst="ellipse">
            <a:avLst/>
          </a:prstGeom>
          <a:pattFill prst="sphere">
            <a:fgClr>
              <a:srgbClr val="FF0000"/>
            </a:fgClr>
            <a:bgClr>
              <a:srgbClr val="FFFFFF"/>
            </a:bgClr>
          </a:patt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9" name="Oval 7" descr="Сферы"/>
          <p:cNvSpPr>
            <a:spLocks noChangeArrowheads="1"/>
          </p:cNvSpPr>
          <p:nvPr/>
        </p:nvSpPr>
        <p:spPr bwMode="auto">
          <a:xfrm rot="2700000">
            <a:off x="1768475" y="2870200"/>
            <a:ext cx="800100" cy="342900"/>
          </a:xfrm>
          <a:prstGeom prst="ellipse">
            <a:avLst/>
          </a:prstGeom>
          <a:pattFill prst="sphere">
            <a:fgClr>
              <a:srgbClr val="FF0000"/>
            </a:fgClr>
            <a:bgClr>
              <a:srgbClr val="FFFFFF"/>
            </a:bgClr>
          </a:patt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40" name="AutoShape 6" descr="Сферы"/>
          <p:cNvSpPr>
            <a:spLocks noChangeArrowheads="1"/>
          </p:cNvSpPr>
          <p:nvPr/>
        </p:nvSpPr>
        <p:spPr bwMode="auto">
          <a:xfrm>
            <a:off x="2700338" y="3573463"/>
            <a:ext cx="685800" cy="685800"/>
          </a:xfrm>
          <a:prstGeom prst="sun">
            <a:avLst>
              <a:gd name="adj" fmla="val 25000"/>
            </a:avLst>
          </a:prstGeom>
          <a:pattFill prst="sphere">
            <a:fgClr>
              <a:srgbClr val="FF6600"/>
            </a:fgClr>
            <a:bgClr>
              <a:srgbClr val="FFFFFF"/>
            </a:bgClr>
          </a:patt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41" name="AutoShape 5" descr="Сферы"/>
          <p:cNvSpPr>
            <a:spLocks noChangeArrowheads="1"/>
          </p:cNvSpPr>
          <p:nvPr/>
        </p:nvSpPr>
        <p:spPr bwMode="auto">
          <a:xfrm>
            <a:off x="1763713" y="5373688"/>
            <a:ext cx="685800" cy="685800"/>
          </a:xfrm>
          <a:prstGeom prst="sun">
            <a:avLst>
              <a:gd name="adj" fmla="val 25000"/>
            </a:avLst>
          </a:prstGeom>
          <a:pattFill prst="sphere">
            <a:fgClr>
              <a:srgbClr val="FF6600"/>
            </a:fgClr>
            <a:bgClr>
              <a:srgbClr val="FFFFFF"/>
            </a:bgClr>
          </a:patt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42" name="AutoShape 4" descr="Сферы"/>
          <p:cNvSpPr>
            <a:spLocks noChangeArrowheads="1"/>
          </p:cNvSpPr>
          <p:nvPr/>
        </p:nvSpPr>
        <p:spPr bwMode="auto">
          <a:xfrm>
            <a:off x="2771775" y="4508500"/>
            <a:ext cx="685800" cy="685800"/>
          </a:xfrm>
          <a:prstGeom prst="sun">
            <a:avLst>
              <a:gd name="adj" fmla="val 25000"/>
            </a:avLst>
          </a:prstGeom>
          <a:pattFill prst="sphere">
            <a:fgClr>
              <a:srgbClr val="FF6600"/>
            </a:fgClr>
            <a:bgClr>
              <a:srgbClr val="FFFFFF"/>
            </a:bgClr>
          </a:patt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43" name="AutoShape 42" descr="Сферы"/>
          <p:cNvSpPr>
            <a:spLocks noChangeArrowheads="1"/>
          </p:cNvSpPr>
          <p:nvPr/>
        </p:nvSpPr>
        <p:spPr bwMode="auto">
          <a:xfrm>
            <a:off x="4572000" y="1700213"/>
            <a:ext cx="685800" cy="685800"/>
          </a:xfrm>
          <a:prstGeom prst="sun">
            <a:avLst>
              <a:gd name="adj" fmla="val 25000"/>
            </a:avLst>
          </a:prstGeom>
          <a:pattFill prst="sphere">
            <a:fgClr>
              <a:srgbClr val="FF6600"/>
            </a:fgClr>
            <a:bgClr>
              <a:srgbClr val="FFFFFF"/>
            </a:bgClr>
          </a:patt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44" name="AutoShape 3" descr="Сферы"/>
          <p:cNvSpPr>
            <a:spLocks noChangeArrowheads="1"/>
          </p:cNvSpPr>
          <p:nvPr/>
        </p:nvSpPr>
        <p:spPr bwMode="auto">
          <a:xfrm>
            <a:off x="3779838" y="2636838"/>
            <a:ext cx="685800" cy="685800"/>
          </a:xfrm>
          <a:prstGeom prst="sun">
            <a:avLst>
              <a:gd name="adj" fmla="val 25000"/>
            </a:avLst>
          </a:prstGeom>
          <a:pattFill prst="sphere">
            <a:fgClr>
              <a:srgbClr val="FF6600"/>
            </a:fgClr>
            <a:bgClr>
              <a:srgbClr val="FFFFFF"/>
            </a:bgClr>
          </a:patt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245" name="Рисунок 55" descr="8c3ceb7813bd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565400"/>
            <a:ext cx="26193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46" name="TextBox 56"/>
          <p:cNvSpPr txBox="1">
            <a:spLocks noChangeArrowheads="1"/>
          </p:cNvSpPr>
          <p:nvPr/>
        </p:nvSpPr>
        <p:spPr bwMode="auto">
          <a:xfrm>
            <a:off x="468313" y="404813"/>
            <a:ext cx="8099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99"/>
                </a:solidFill>
              </a:rPr>
              <a:t>Считай предметы, не зевай  и их точно называй!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descr="Плетенка"/>
          <p:cNvSpPr>
            <a:spLocks noChangeArrowheads="1"/>
          </p:cNvSpPr>
          <p:nvPr/>
        </p:nvSpPr>
        <p:spPr bwMode="auto">
          <a:xfrm>
            <a:off x="900113" y="2420938"/>
            <a:ext cx="1403350" cy="1404937"/>
          </a:xfrm>
          <a:prstGeom prst="rect">
            <a:avLst/>
          </a:prstGeom>
          <a:pattFill prst="weave">
            <a:fgClr>
              <a:srgbClr val="80008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19" name="Rectangle 3" descr="Плетенка"/>
          <p:cNvSpPr>
            <a:spLocks noChangeArrowheads="1"/>
          </p:cNvSpPr>
          <p:nvPr/>
        </p:nvSpPr>
        <p:spPr bwMode="auto">
          <a:xfrm>
            <a:off x="2771775" y="2420938"/>
            <a:ext cx="1403350" cy="1404937"/>
          </a:xfrm>
          <a:prstGeom prst="rect">
            <a:avLst/>
          </a:prstGeom>
          <a:pattFill prst="weave">
            <a:fgClr>
              <a:srgbClr val="80008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771775" y="2420938"/>
            <a:ext cx="6858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Rectangle 5" descr="Плетенка"/>
          <p:cNvSpPr>
            <a:spLocks noChangeArrowheads="1"/>
          </p:cNvSpPr>
          <p:nvPr/>
        </p:nvSpPr>
        <p:spPr bwMode="auto">
          <a:xfrm>
            <a:off x="4643438" y="2420938"/>
            <a:ext cx="1403350" cy="1404937"/>
          </a:xfrm>
          <a:prstGeom prst="rect">
            <a:avLst/>
          </a:prstGeom>
          <a:pattFill prst="weave">
            <a:fgClr>
              <a:srgbClr val="80008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643438" y="2420938"/>
            <a:ext cx="685800" cy="1408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6443663" y="2420938"/>
            <a:ext cx="1403350" cy="14049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468313" y="188913"/>
            <a:ext cx="8099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0099"/>
                </a:solidFill>
              </a:rPr>
              <a:t>Что должно быть в пустом квадрате?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3851275" y="2420938"/>
            <a:ext cx="1403350" cy="14049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3" name="WordArt 2"/>
          <p:cNvSpPr>
            <a:spLocks noChangeArrowheads="1" noChangeShapeType="1" noTextEdit="1"/>
          </p:cNvSpPr>
          <p:nvPr/>
        </p:nvSpPr>
        <p:spPr bwMode="auto">
          <a:xfrm>
            <a:off x="1042988" y="3429000"/>
            <a:ext cx="1428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A</a:t>
            </a:r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1476375" y="2420938"/>
            <a:ext cx="1403350" cy="14049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5" name="Rectangle 4" descr="Плетенка"/>
          <p:cNvSpPr>
            <a:spLocks noChangeArrowheads="1"/>
          </p:cNvSpPr>
          <p:nvPr/>
        </p:nvSpPr>
        <p:spPr bwMode="auto">
          <a:xfrm>
            <a:off x="2195513" y="2420938"/>
            <a:ext cx="717550" cy="685800"/>
          </a:xfrm>
          <a:prstGeom prst="rect">
            <a:avLst/>
          </a:prstGeom>
          <a:pattFill prst="weave">
            <a:fgClr>
              <a:srgbClr val="80008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6" name="Rectangle 5" descr="Плетенка"/>
          <p:cNvSpPr>
            <a:spLocks noChangeArrowheads="1"/>
          </p:cNvSpPr>
          <p:nvPr/>
        </p:nvSpPr>
        <p:spPr bwMode="auto">
          <a:xfrm>
            <a:off x="4572000" y="3141663"/>
            <a:ext cx="717550" cy="685800"/>
          </a:xfrm>
          <a:prstGeom prst="rect">
            <a:avLst/>
          </a:prstGeom>
          <a:pattFill prst="weave">
            <a:fgClr>
              <a:srgbClr val="80008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Rectangle 6" descr="Плетенка"/>
          <p:cNvSpPr>
            <a:spLocks noChangeArrowheads="1"/>
          </p:cNvSpPr>
          <p:nvPr/>
        </p:nvSpPr>
        <p:spPr bwMode="auto">
          <a:xfrm>
            <a:off x="6227763" y="2420938"/>
            <a:ext cx="1403350" cy="1404937"/>
          </a:xfrm>
          <a:prstGeom prst="rect">
            <a:avLst/>
          </a:prstGeom>
          <a:pattFill prst="weave">
            <a:fgClr>
              <a:srgbClr val="80008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WordArt 7"/>
          <p:cNvSpPr>
            <a:spLocks noChangeArrowheads="1" noChangeShapeType="1" noTextEdit="1"/>
          </p:cNvSpPr>
          <p:nvPr/>
        </p:nvSpPr>
        <p:spPr bwMode="auto">
          <a:xfrm>
            <a:off x="3348038" y="3429000"/>
            <a:ext cx="1524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10249" name="WordArt 8"/>
          <p:cNvSpPr>
            <a:spLocks noChangeArrowheads="1" noChangeShapeType="1" noTextEdit="1"/>
          </p:cNvSpPr>
          <p:nvPr/>
        </p:nvSpPr>
        <p:spPr bwMode="auto">
          <a:xfrm>
            <a:off x="5651500" y="3429000"/>
            <a:ext cx="1524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</a:t>
            </a:r>
          </a:p>
        </p:txBody>
      </p:sp>
      <p:sp>
        <p:nvSpPr>
          <p:cNvPr id="10250" name="TextBox 17"/>
          <p:cNvSpPr txBox="1">
            <a:spLocks noChangeArrowheads="1"/>
          </p:cNvSpPr>
          <p:nvPr/>
        </p:nvSpPr>
        <p:spPr bwMode="auto">
          <a:xfrm>
            <a:off x="468313" y="188913"/>
            <a:ext cx="8099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0099"/>
                </a:solidFill>
              </a:rPr>
              <a:t>Сделай правильный выбор!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547813" y="260350"/>
            <a:ext cx="59039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99"/>
                </a:solidFill>
              </a:rPr>
              <a:t>Будь внимателен, дружок, не зевай, фигуру вверх ногами поднимай!</a:t>
            </a:r>
          </a:p>
        </p:txBody>
      </p:sp>
      <p:pic>
        <p:nvPicPr>
          <p:cNvPr id="11267" name="Рисунок 2" descr="612e3e0e3e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888" y="3644900"/>
            <a:ext cx="25908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412875"/>
            <a:ext cx="45624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езентация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ДОСКА</Template>
  <TotalTime>622</TotalTime>
  <Words>117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Презентация4</vt:lpstr>
      <vt:lpstr>Слайд 1</vt:lpstr>
      <vt:lpstr>Слайд 2</vt:lpstr>
      <vt:lpstr>Слайд 3</vt:lpstr>
      <vt:lpstr>Сегодня на уроке</vt:lpstr>
      <vt:lpstr>Сегодня на уроке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Tata</cp:lastModifiedBy>
  <cp:revision>43</cp:revision>
  <dcterms:created xsi:type="dcterms:W3CDTF">2011-07-12T07:30:24Z</dcterms:created>
  <dcterms:modified xsi:type="dcterms:W3CDTF">2014-03-28T10:34:04Z</dcterms:modified>
</cp:coreProperties>
</file>