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56" r:id="rId2"/>
    <p:sldId id="264" r:id="rId3"/>
    <p:sldId id="265" r:id="rId4"/>
    <p:sldId id="257" r:id="rId5"/>
    <p:sldId id="258" r:id="rId6"/>
    <p:sldId id="263" r:id="rId7"/>
    <p:sldId id="260" r:id="rId8"/>
    <p:sldId id="261" r:id="rId9"/>
    <p:sldId id="262" r:id="rId10"/>
    <p:sldId id="26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660" autoAdjust="0"/>
  </p:normalViewPr>
  <p:slideViewPr>
    <p:cSldViewPr>
      <p:cViewPr varScale="1">
        <p:scale>
          <a:sx n="83" d="100"/>
          <a:sy n="83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7480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7481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17550-6B8B-4C22-9324-A3C6301E92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435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E715A-EB5E-44E0-A7F0-5911B288F1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261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4F055-681D-4F21-89E5-2A52F41E3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110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EBFE0C-D6C7-4A38-BDED-2FC16FE76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9349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518AEC-08D4-45D9-B5F6-D39F584D2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455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4DE71-D5F3-461F-BC61-AB069654EA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495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FF97C-A1F0-437B-A80E-931B6D180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351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6F96B-5E02-4D79-8BB1-83DF2AE673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91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C4B47-E244-4FB3-8DA4-333CA1178E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585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AEC7E-63ED-4287-ABE5-A2158C2A6F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258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C4CAB-57FE-4547-8431-F5F46B9356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029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ACC6E-62E0-4597-B202-4F25DA319B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67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4DE10-975E-49EC-B275-A62FEDFAD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541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14643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3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4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5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6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7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44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644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0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2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3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44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5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44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7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45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9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0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1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645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6456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6457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6458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6459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7F759E5A-BF45-4471-92B0-049CAB46C8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6460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6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  <p:sldLayoutId id="214748380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hyperlink" Target="1.mp4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30" name="Rectangle 6"/>
          <p:cNvSpPr>
            <a:spLocks noGrp="1" noChangeArrowheads="1"/>
          </p:cNvSpPr>
          <p:nvPr>
            <p:ph type="title"/>
          </p:nvPr>
        </p:nvSpPr>
        <p:spPr>
          <a:xfrm>
            <a:off x="755650" y="0"/>
            <a:ext cx="793115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effectLst/>
              </a:rPr>
              <a:t>Тема войны в документальном кино во времена СССР 40-ых </a:t>
            </a:r>
            <a:r>
              <a:rPr lang="ru-RU" sz="2800" b="1" dirty="0" smtClean="0">
                <a:effectLst/>
              </a:rPr>
              <a:t>годов</a:t>
            </a:r>
            <a:r>
              <a:rPr lang="en-US" sz="2800" b="1" dirty="0">
                <a:effectLst/>
              </a:rPr>
              <a:t>.</a:t>
            </a:r>
            <a:endParaRPr lang="ru-RU" sz="2800" b="1" dirty="0"/>
          </a:p>
        </p:txBody>
      </p:sp>
      <p:sp>
        <p:nvSpPr>
          <p:cNvPr id="180231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z="2800" dirty="0"/>
          </a:p>
        </p:txBody>
      </p:sp>
      <p:sp>
        <p:nvSpPr>
          <p:cNvPr id="180232" name="Rectangle 8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defRPr/>
            </a:pPr>
            <a:endParaRPr lang="ru-RU" sz="2800" dirty="0"/>
          </a:p>
        </p:txBody>
      </p:sp>
      <p:pic>
        <p:nvPicPr>
          <p:cNvPr id="3077" name="Picture 5" descr="i?id=164922085-23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3212976"/>
            <a:ext cx="570437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kern="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Выполнила</a:t>
            </a:r>
            <a:r>
              <a:rPr lang="ru-RU" sz="3200" b="1" kern="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:</a:t>
            </a:r>
          </a:p>
          <a:p>
            <a:pPr>
              <a:defRPr/>
            </a:pPr>
            <a:r>
              <a:rPr lang="ru-RU" sz="3200" b="1" kern="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Учитель музыки и МХК</a:t>
            </a:r>
          </a:p>
          <a:p>
            <a:pPr>
              <a:defRPr/>
            </a:pPr>
            <a:r>
              <a:rPr lang="ru-RU" sz="3200" b="1" kern="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Э.Э</a:t>
            </a:r>
            <a:r>
              <a:rPr lang="ru-RU" sz="3200" b="1" kern="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 ПОГОСЯН.</a:t>
            </a:r>
            <a:endParaRPr lang="ru-RU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>
              <a:defRPr/>
            </a:pPr>
            <a:r>
              <a:rPr lang="ru-RU" sz="3200" b="1" kern="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ГБОУ </a:t>
            </a:r>
            <a:r>
              <a:rPr lang="ru-RU" sz="3200" b="1" kern="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СОШ №1117</a:t>
            </a:r>
          </a:p>
          <a:p>
            <a:pPr>
              <a:defRPr/>
            </a:pPr>
            <a:endParaRPr lang="ru-RU" sz="3200" b="1" kern="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234950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272337" cy="576262"/>
          </a:xfrm>
        </p:spPr>
        <p:txBody>
          <a:bodyPr/>
          <a:lstStyle/>
          <a:p>
            <a:pPr>
              <a:defRPr/>
            </a:pPr>
            <a:r>
              <a:rPr lang="ru-RU" sz="2800" dirty="0" smtClean="0"/>
              <a:t>Актуальность темы: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8" y="1125538"/>
            <a:ext cx="7772400" cy="2590800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effectLst/>
                <a:latin typeface="Times New Roman" pitchFamily="18" charset="0"/>
                <a:cs typeface="Calibri" pitchFamily="34" charset="0"/>
              </a:rPr>
              <a:t>Не перестанем ли мы помнить, сохраним ли мы память тех уже далеких для нас годах? </a:t>
            </a:r>
          </a:p>
          <a:p>
            <a:pPr algn="ctr">
              <a:defRPr/>
            </a:pPr>
            <a:r>
              <a:rPr lang="ru-RU" dirty="0" smtClean="0">
                <a:effectLst/>
                <a:latin typeface="Times New Roman" pitchFamily="18" charset="0"/>
                <a:cs typeface="Calibri" pitchFamily="34" charset="0"/>
              </a:rPr>
              <a:t>Какой будет эта память? </a:t>
            </a:r>
          </a:p>
          <a:p>
            <a:pPr algn="ctr">
              <a:defRPr/>
            </a:pPr>
            <a:r>
              <a:rPr lang="ru-RU" dirty="0" smtClean="0">
                <a:effectLst/>
                <a:latin typeface="Times New Roman" pitchFamily="18" charset="0"/>
                <a:cs typeface="Calibri" pitchFamily="34" charset="0"/>
              </a:rPr>
              <a:t>Не перепишут ли историю войны? </a:t>
            </a:r>
          </a:p>
          <a:p>
            <a:pPr algn="ctr">
              <a:defRPr/>
            </a:pPr>
            <a:endParaRPr lang="ru-RU" dirty="0" smtClean="0">
              <a:effectLst/>
              <a:latin typeface="Times New Roman" pitchFamily="18" charset="0"/>
              <a:cs typeface="Calibri" pitchFamily="34" charset="0"/>
            </a:endParaRPr>
          </a:p>
          <a:p>
            <a:pPr algn="ctr">
              <a:defRPr/>
            </a:pPr>
            <a:r>
              <a:rPr lang="ru-RU" dirty="0" smtClean="0">
                <a:effectLst/>
                <a:latin typeface="Times New Roman" pitchFamily="18" charset="0"/>
                <a:cs typeface="Calibri" pitchFamily="34" charset="0"/>
              </a:rPr>
              <a:t>Эти вопросы являются особенно актуальными для нас, подрастающего поколения. 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513" y="188913"/>
            <a:ext cx="7772400" cy="8636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0563" y="1096963"/>
            <a:ext cx="7340600" cy="2089150"/>
          </a:xfrm>
        </p:spPr>
        <p:txBody>
          <a:bodyPr/>
          <a:lstStyle/>
          <a:p>
            <a:pPr indent="449263" algn="just">
              <a:lnSpc>
                <a:spcPct val="150000"/>
              </a:lnSpc>
              <a:defRPr/>
            </a:pPr>
            <a:r>
              <a:rPr lang="ru-RU" sz="2800" b="1" dirty="0" smtClean="0"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lang="ru-RU" sz="2800" dirty="0" smtClean="0"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сследование документальных фильмов о Великой Отечественной войне, снятых в 40-е гг. 20 века. </a:t>
            </a:r>
            <a:endParaRPr lang="ru-RU" sz="2800" dirty="0" smtClean="0"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indent="449263">
              <a:defRPr/>
            </a:pPr>
            <a:endParaRPr lang="ru-RU" dirty="0" smtClean="0"/>
          </a:p>
        </p:txBody>
      </p:sp>
      <p:sp>
        <p:nvSpPr>
          <p:cNvPr id="4" name="Текст 2"/>
          <p:cNvSpPr txBox="1">
            <a:spLocks/>
          </p:cNvSpPr>
          <p:nvPr/>
        </p:nvSpPr>
        <p:spPr bwMode="auto">
          <a:xfrm>
            <a:off x="501650" y="3429000"/>
            <a:ext cx="77724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>
            <a:lvl1pPr indent="449263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ru-RU" sz="2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изучить, как фильмы влияли на сознание граждан СССР;     </a:t>
            </a:r>
            <a:endParaRPr lang="ru-RU" sz="2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выявить роль режиссеров в данном процессе;   </a:t>
            </a:r>
            <a:endParaRPr lang="ru-RU" sz="2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выяснить, какие мифы о войне создавались.</a:t>
            </a:r>
            <a:endParaRPr lang="ru-RU" sz="2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endParaRPr lang="ru-RU" sz="2000" dirty="0" smtClean="0">
              <a:effectLst>
                <a:outerShdw blurRad="38100" dist="38100" dir="2700000" algn="tl">
                  <a:srgbClr val="000000"/>
                </a:outerShdw>
              </a:effectLst>
              <a:ea typeface="Calibri" pitchFamily="34" charset="0"/>
            </a:endParaRPr>
          </a:p>
        </p:txBody>
      </p:sp>
      <p:pic>
        <p:nvPicPr>
          <p:cNvPr id="512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768600"/>
            <a:ext cx="6767512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/>
              <a:t>Социальный опрос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400" dirty="0"/>
              <a:t>Знаете ли Вы историю о ВОВ?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400" dirty="0"/>
              <a:t>Источники информации о ВОВ разнообразные?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400" dirty="0"/>
              <a:t>Смотрите ли фильмы о ВОВ?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400" dirty="0"/>
              <a:t>Как Вы относитесь к участникам войны? Они герои для Вас?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400" dirty="0"/>
              <a:t>Помогаете участникам войны?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400" dirty="0"/>
              <a:t>Знаете ли Вы маршалов, генералов, чьими усилиями была выиграна война?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400" dirty="0"/>
              <a:t>Знаете известные битвы?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400" dirty="0"/>
              <a:t>Для Вас 9 мая – это праздник?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400" dirty="0"/>
              <a:t>Вызывает ли у Вас интерес военные фильмы?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400" dirty="0" smtClean="0"/>
              <a:t>Смотрите ли вы документальное </a:t>
            </a:r>
            <a:r>
              <a:rPr lang="ru-RU" sz="2400" dirty="0"/>
              <a:t>кино о </a:t>
            </a:r>
            <a:r>
              <a:rPr lang="ru-RU" sz="2400" dirty="0" smtClean="0"/>
              <a:t>войне?</a:t>
            </a:r>
            <a:endParaRPr lang="ru-RU" sz="2400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/>
              <a:t>Результаты опроса</a:t>
            </a:r>
          </a:p>
        </p:txBody>
      </p:sp>
      <p:sp>
        <p:nvSpPr>
          <p:cNvPr id="7171" name="Rectangle 5"/>
          <p:cNvSpPr>
            <a:spLocks noGrp="1" noChangeArrowheads="1" noTextEdit="1"/>
          </p:cNvSpPr>
          <p:nvPr>
            <p:ph type="chart" idx="1"/>
          </p:nvPr>
        </p:nvSpPr>
        <p:spPr/>
      </p:sp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0" y="18240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graphicFrame>
        <p:nvGraphicFramePr>
          <p:cNvPr id="7173" name="Диаграмма 3"/>
          <p:cNvGraphicFramePr>
            <a:graphicFrameLocks/>
          </p:cNvGraphicFramePr>
          <p:nvPr/>
        </p:nvGraphicFramePr>
        <p:xfrm>
          <a:off x="468313" y="1700213"/>
          <a:ext cx="8135937" cy="43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r:id="rId3" imgW="5499069" imgH="3212870" progId="Excel.Sheet.8">
                  <p:embed/>
                </p:oleObj>
              </mc:Choice>
              <mc:Fallback>
                <p:oleObj r:id="rId3" imgW="5499069" imgH="3212870" progId="Excel.Sheet.8">
                  <p:embed/>
                  <p:pic>
                    <p:nvPicPr>
                      <p:cNvPr id="0" name="Диаграм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700213"/>
                        <a:ext cx="8135937" cy="439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4" name="Rectangle 8"/>
          <p:cNvSpPr>
            <a:spLocks noChangeArrowheads="1"/>
          </p:cNvSpPr>
          <p:nvPr/>
        </p:nvSpPr>
        <p:spPr bwMode="auto">
          <a:xfrm>
            <a:off x="0" y="50339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 dirty="0">
              <a:latin typeface="Arial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Отрывок из документального фильма Р</a:t>
            </a:r>
            <a:r>
              <a:rPr lang="en-US" sz="2800" dirty="0" smtClean="0"/>
              <a:t>.</a:t>
            </a:r>
            <a:r>
              <a:rPr lang="ru-RU" sz="2800" dirty="0" err="1" smtClean="0"/>
              <a:t>Кармена</a:t>
            </a:r>
            <a:r>
              <a:rPr lang="ru-RU" sz="2800" dirty="0" smtClean="0"/>
              <a:t> </a:t>
            </a:r>
            <a:r>
              <a:rPr lang="ru-RU" sz="2800" dirty="0" smtClean="0">
                <a:hlinkClick r:id="rId4" action="ppaction://hlinkfile"/>
              </a:rPr>
              <a:t>Великая Отечественная война</a:t>
            </a:r>
            <a:endParaRPr lang="ru-RU" sz="2800" dirty="0"/>
          </a:p>
        </p:txBody>
      </p:sp>
      <p:pic>
        <p:nvPicPr>
          <p:cNvPr id="3" name="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349375"/>
            <a:ext cx="7345362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495425"/>
          </a:xfrm>
        </p:spPr>
        <p:txBody>
          <a:bodyPr/>
          <a:lstStyle/>
          <a:p>
            <a:pPr eaLnBrk="1" hangingPunct="1">
              <a:defRPr/>
            </a:pPr>
            <a:r>
              <a:rPr lang="ru-RU" sz="3800" b="1" dirty="0"/>
              <a:t>Отношение руководства СССР к показу событий Великой Отечественной Войны</a:t>
            </a:r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276475"/>
            <a:ext cx="7199312" cy="2520950"/>
          </a:xfrm>
        </p:spPr>
        <p:txBody>
          <a:bodyPr/>
          <a:lstStyle/>
          <a:p>
            <a:pPr marL="0" indent="0" eaLnBrk="1" hangingPunct="1">
              <a:buClr>
                <a:srgbClr val="FF3399"/>
              </a:buClr>
              <a:buSzTx/>
              <a:buFont typeface="Wingdings" pitchFamily="2" charset="2"/>
              <a:buNone/>
              <a:defRPr/>
            </a:pPr>
            <a:r>
              <a:rPr lang="ru-RU" i="1" dirty="0" smtClean="0">
                <a:effectLst/>
                <a:latin typeface="Arial Black"/>
              </a:rPr>
              <a:t> Начало </a:t>
            </a:r>
            <a:r>
              <a:rPr lang="ru-RU" i="1" dirty="0">
                <a:effectLst/>
                <a:latin typeface="Arial Black"/>
              </a:rPr>
              <a:t>войны</a:t>
            </a:r>
          </a:p>
          <a:p>
            <a:pPr eaLnBrk="1" hangingPunct="1">
              <a:buClr>
                <a:srgbClr val="FF3399"/>
              </a:buClr>
              <a:buSzTx/>
              <a:buFont typeface="Wingdings" pitchFamily="2" charset="2"/>
              <a:buNone/>
              <a:defRPr/>
            </a:pPr>
            <a:r>
              <a:rPr lang="ru-RU" i="1" dirty="0">
                <a:effectLst/>
                <a:latin typeface="Arial Black"/>
              </a:rPr>
              <a:t>  создатели фильмов, документалисты получали одобрение от высшей власти. 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Август </a:t>
            </a:r>
            <a:r>
              <a:rPr lang="ru-RU" dirty="0"/>
              <a:t>1944г 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824413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Clr>
                <a:srgbClr val="FF3399"/>
              </a:buClr>
              <a:buSzTx/>
              <a:buFont typeface="Wingdings" pitchFamily="2" charset="2"/>
              <a:buNone/>
              <a:defRPr/>
            </a:pPr>
            <a:r>
              <a:rPr lang="ru-RU" sz="2400" i="1" dirty="0">
                <a:effectLst/>
                <a:latin typeface="Arial Black"/>
              </a:rPr>
              <a:t>Лакировка действительности.</a:t>
            </a:r>
          </a:p>
          <a:p>
            <a:pPr marL="0" indent="0" eaLnBrk="1" hangingPunct="1">
              <a:lnSpc>
                <a:spcPct val="90000"/>
              </a:lnSpc>
              <a:buClr>
                <a:srgbClr val="FF3399"/>
              </a:buClr>
              <a:buSzTx/>
              <a:buFont typeface="Wingdings" pitchFamily="2" charset="2"/>
              <a:buNone/>
              <a:defRPr/>
            </a:pPr>
            <a:r>
              <a:rPr lang="ru-RU" sz="2400" i="1" dirty="0">
                <a:effectLst/>
                <a:latin typeface="Arial Black"/>
              </a:rPr>
              <a:t>История России использовалась в ней для того, чтобы демонстрировать, что русские всегда и во всем побеждали. Из образа войны, как победы, надо было изъять и вычеркнуть поражения Красной Армии в 1941-42 годах, сталинскую растерянность и страх в первые дни войны, просчеты и ошибки довоенной политики сближения с Гитлером.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/>
              <a:t>Рубеж 40-50 гг.</a:t>
            </a:r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ctr" eaLnBrk="1" hangingPunct="1">
              <a:buClr>
                <a:srgbClr val="FF3399"/>
              </a:buClr>
              <a:buSzTx/>
              <a:buFont typeface="Wingdings" pitchFamily="2" charset="2"/>
              <a:buNone/>
              <a:defRPr/>
            </a:pPr>
            <a:r>
              <a:rPr lang="ru-RU" sz="3600" i="1" dirty="0">
                <a:effectLst/>
                <a:latin typeface="Arial Black"/>
              </a:rPr>
              <a:t>Победа стала важнейшей составляющей официальной доктрины, которая после войны заменила доктрину классовую.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rtain Call">
  <a:themeElements>
    <a:clrScheme name="Curtain Call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Curtain Call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rtain Call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rtain Call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Curtain Call</Template>
  <TotalTime>209</TotalTime>
  <Words>309</Words>
  <Application>Microsoft Office PowerPoint</Application>
  <PresentationFormat>Экран (4:3)</PresentationFormat>
  <Paragraphs>38</Paragraphs>
  <Slides>10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Curtain Call</vt:lpstr>
      <vt:lpstr>Лист Microsoft Excel 97-2003</vt:lpstr>
      <vt:lpstr>Тема войны в документальном кино во времена СССР 40-ых годов.</vt:lpstr>
      <vt:lpstr>Актуальность темы:</vt:lpstr>
      <vt:lpstr>Цель:</vt:lpstr>
      <vt:lpstr>Социальный опрос</vt:lpstr>
      <vt:lpstr>Результаты опроса</vt:lpstr>
      <vt:lpstr>Отрывок из документального фильма Р.Кармена Великая Отечественная война</vt:lpstr>
      <vt:lpstr>Отношение руководства СССР к показу событий Великой Отечественной Войны</vt:lpstr>
      <vt:lpstr>Август 1944г </vt:lpstr>
      <vt:lpstr>Рубеж 40-50 гг.</vt:lpstr>
      <vt:lpstr>Спасибо за внимание!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Отражение памяти о войне в документальном кино СССР 40-ых годов</dc:title>
  <dc:creator>user</dc:creator>
  <cp:lastModifiedBy>Айко</cp:lastModifiedBy>
  <cp:revision>27</cp:revision>
  <cp:lastPrinted>1601-01-01T00:00:00Z</cp:lastPrinted>
  <dcterms:created xsi:type="dcterms:W3CDTF">2013-03-10T20:31:20Z</dcterms:created>
  <dcterms:modified xsi:type="dcterms:W3CDTF">2014-02-08T12:00:37Z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9</vt:i4>
  </property>
</Properties>
</file>