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16"/>
  </p:handoutMasterIdLst>
  <p:sldIdLst>
    <p:sldId id="256" r:id="rId2"/>
    <p:sldId id="257" r:id="rId3"/>
    <p:sldId id="259" r:id="rId4"/>
    <p:sldId id="261" r:id="rId5"/>
    <p:sldId id="262" r:id="rId6"/>
    <p:sldId id="273" r:id="rId7"/>
    <p:sldId id="280" r:id="rId8"/>
    <p:sldId id="266" r:id="rId9"/>
    <p:sldId id="278" r:id="rId10"/>
    <p:sldId id="282" r:id="rId11"/>
    <p:sldId id="283" r:id="rId12"/>
    <p:sldId id="276" r:id="rId13"/>
    <p:sldId id="284" r:id="rId14"/>
    <p:sldId id="269" r:id="rId15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563" autoAdjust="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9D018FE-E075-431D-B521-D89972D8BF80}" type="datetimeFigureOut">
              <a:rPr lang="ru-RU"/>
              <a:pPr>
                <a:defRPr/>
              </a:pPr>
              <a:t>20.01.2014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C54F973-F89E-49BC-A7D6-72929D105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082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A7A03-5CA0-48A8-BE86-ED7B62B5A2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6693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78C8D-702A-419F-AC6F-572C77B7B1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5479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485EC-7032-458F-A739-EAAB3462C74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315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979AC-CD0B-439A-81CB-1156732DA0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306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43761-3F9A-473F-B50B-C389C85DAEB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013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58BAC-97C1-4029-BA8D-7FFCF14836A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413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A26B4-A6B4-4521-BA33-5E03F7A617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4007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4C35C-C211-49B5-AA8B-626022B4E0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6958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7CA81-4B60-4ECB-805A-61A2187289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4107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65E29-AD96-4A43-B6F3-3B528B940AD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9107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6A72B-92DE-4B93-932C-D03C3DB6A8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7535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7CE3099-4CCD-4E0E-B501-53AD9CD7F25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7772400" cy="3124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4000" dirty="0" smtClean="0"/>
              <a:t/>
            </a:r>
            <a:br>
              <a:rPr lang="ru-RU" altLang="ru-RU" sz="4000" dirty="0" smtClean="0"/>
            </a:br>
            <a:r>
              <a:rPr lang="ru-RU" altLang="ru-RU" sz="4000" dirty="0" smtClean="0"/>
              <a:t/>
            </a:r>
            <a:br>
              <a:rPr lang="ru-RU" altLang="ru-RU" sz="4000" dirty="0" smtClean="0"/>
            </a:br>
            <a:r>
              <a:rPr lang="ru-RU" altLang="ru-RU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br>
              <a:rPr lang="ru-RU" altLang="ru-RU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altLang="ru-RU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прогрессия. </a:t>
            </a:r>
            <a:br>
              <a:rPr lang="ru-RU" altLang="ru-RU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5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 класс</a:t>
            </a:r>
            <a:r>
              <a:rPr lang="ru-RU" altLang="ru-RU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altLang="ru-RU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altLang="ru-RU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altLang="ru-RU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altLang="ru-RU" sz="4000" dirty="0" smtClean="0"/>
              <a:t/>
            </a:r>
            <a:br>
              <a:rPr lang="ru-RU" altLang="ru-RU" sz="4000" dirty="0" smtClean="0"/>
            </a:br>
            <a:endParaRPr lang="ru-RU" altLang="ru-RU" sz="4000" dirty="0" smtClean="0"/>
          </a:p>
        </p:txBody>
      </p:sp>
      <p:sp>
        <p:nvSpPr>
          <p:cNvPr id="2051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066800"/>
          </a:xfrm>
        </p:spPr>
        <p:txBody>
          <a:bodyPr/>
          <a:lstStyle/>
          <a:p>
            <a:pPr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Козлова Нина Анатольевна, </a:t>
            </a:r>
          </a:p>
          <a:p>
            <a:pPr eaLnBrk="1" hangingPunct="1"/>
            <a:r>
              <a:rPr lang="ru-RU" altLang="ru-RU" sz="28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МАОУ Гимназия №6, г. Красноармейск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243" name="Rectangle 3"/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457200" y="838200"/>
                <a:ext cx="8229600" cy="5287963"/>
              </a:xfrm>
            </p:spPr>
            <p:txBody>
              <a:bodyPr/>
              <a:lstStyle/>
              <a:p>
                <a:pPr algn="ctr" eaLnBrk="1" hangingPunct="1">
                  <a:buFontTx/>
                  <a:buNone/>
                </a:pPr>
                <a:r>
                  <a:rPr lang="ru-RU" alt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 решении некоторых задач требуется найти сумму </a:t>
                </a:r>
                <a:r>
                  <a:rPr lang="en-US" alt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altLang="ru-RU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первых </a:t>
                </a:r>
                <a:r>
                  <a:rPr lang="ru-RU" alt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членов арифметической прогрессии. В этом случае можно воспользоваться одной из двух формул:</a:t>
                </a:r>
              </a:p>
              <a:p>
                <a:pPr algn="ctr" eaLnBrk="1" hangingPunct="1">
                  <a:buFontTx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altLang="ru-RU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alt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 </m:t>
                        </m:r>
                        <m:sSub>
                          <m:sSubPr>
                            <m:ctrlPr>
                              <a:rPr lang="en-US" alt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)</m:t>
                        </m:r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𝒏</m:t>
                        </m:r>
                      </m:num>
                      <m:den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r>
                  <a:rPr lang="en-US" altLang="ru-RU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ru-RU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altLang="ru-RU" b="1" i="1" dirty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altLang="ru-RU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  <m:sSub>
                          <m:sSubPr>
                            <m:ctrlPr>
                              <a:rPr lang="en-US" alt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alt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b>
                            <m:r>
                              <a:rPr lang="en-US" altLang="ru-RU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𝒅</m:t>
                        </m:r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 −</m:t>
                        </m:r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altLang="ru-RU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ru-RU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altLang="ru-RU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ctr" eaLnBrk="1" hangingPunct="1">
                  <a:buFontTx/>
                  <a:buNone/>
                </a:pPr>
                <a:r>
                  <a:rPr lang="ru-RU" alt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 каких случаях вы будете пользоваться первой формулой?</a:t>
                </a:r>
              </a:p>
              <a:p>
                <a:pPr algn="ctr" eaLnBrk="1" hangingPunct="1">
                  <a:buFontTx/>
                  <a:buNone/>
                </a:pPr>
                <a:r>
                  <a:rPr lang="ru-RU" alt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Второй формулой?</a:t>
                </a:r>
              </a:p>
            </p:txBody>
          </p:sp>
        </mc:Choice>
        <mc:Fallback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8200"/>
                <a:ext cx="8229600" cy="5287963"/>
              </a:xfrm>
              <a:blipFill rotWithShape="1">
                <a:blip r:embed="rId2"/>
                <a:stretch>
                  <a:fillRect t="-1615" r="-24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299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39762"/>
          </a:xfrm>
        </p:spPr>
        <p:txBody>
          <a:bodyPr/>
          <a:lstStyle/>
          <a:p>
            <a:r>
              <a:rPr lang="ru-RU" altLang="ru-RU" sz="1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77996925"/>
                  </p:ext>
                </p:extLst>
              </p:nvPr>
            </p:nvGraphicFramePr>
            <p:xfrm>
              <a:off x="457200" y="1066800"/>
              <a:ext cx="8229600" cy="50399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600"/>
                    <a:gridCol w="1371600"/>
                    <a:gridCol w="1371600"/>
                    <a:gridCol w="1371600"/>
                    <a:gridCol w="1371600"/>
                    <a:gridCol w="1371600"/>
                  </a:tblGrid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№п/п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</a:t>
                          </a:r>
                          <a:endParaRPr lang="ru-RU" b="1" i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</a:t>
                          </a:r>
                          <a:endParaRPr lang="ru-RU" b="1" i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𝑺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285750" indent="-285750" algn="ctr">
                            <a:buFontTx/>
                            <a:buChar char="-"/>
                          </a:pPr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285750" indent="-285750" algn="ctr">
                            <a:buFontTx/>
                            <a:buChar char="-"/>
                          </a:pPr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285750" indent="-285750" algn="ctr">
                            <a:buFontTx/>
                            <a:buChar char="-"/>
                          </a:pPr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1,2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- 1,5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285750" indent="-285750" algn="ctr">
                            <a:buFontTx/>
                            <a:buChar char="-"/>
                          </a:pPr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17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- 2,1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13,9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2,4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27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11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- 3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15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22,8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Объект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77996925"/>
                  </p:ext>
                </p:extLst>
              </p:nvPr>
            </p:nvGraphicFramePr>
            <p:xfrm>
              <a:off x="457200" y="1066800"/>
              <a:ext cx="8229600" cy="503999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600"/>
                    <a:gridCol w="1371600"/>
                    <a:gridCol w="1371600"/>
                    <a:gridCol w="1371600"/>
                    <a:gridCol w="1371600"/>
                    <a:gridCol w="1371600"/>
                  </a:tblGrid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№п/п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000" t="-7813" r="-400000" b="-12109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</a:t>
                          </a:r>
                          <a:endParaRPr lang="ru-RU" b="1" i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i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</a:t>
                          </a:r>
                          <a:endParaRPr lang="ru-RU" b="1" i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000" t="-7813" r="-100000" b="-12109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500000" t="-7813" b="-1210938"/>
                          </a:stretch>
                        </a:blip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285750" indent="-285750" algn="ctr">
                            <a:buFontTx/>
                            <a:buChar char="-"/>
                          </a:pPr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285750" indent="-285750" algn="ctr">
                            <a:buFontTx/>
                            <a:buChar char="-"/>
                          </a:pPr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285750" indent="-285750" algn="ctr">
                            <a:buFontTx/>
                            <a:buChar char="-"/>
                          </a:pPr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1,2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- 1,5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285750" indent="-285750" algn="ctr">
                            <a:buFontTx/>
                            <a:buChar char="-"/>
                          </a:pPr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7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17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8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- 2,1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13,9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2,4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27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11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- 3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15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  <a:tr h="3876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12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b="1" dirty="0" smtClean="0">
                              <a:solidFill>
                                <a:schemeClr val="tx1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22,8</a:t>
                          </a:r>
                          <a:endParaRPr lang="ru-RU" b="1" dirty="0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Прямоугольник 4"/>
          <p:cNvSpPr/>
          <p:nvPr/>
        </p:nvSpPr>
        <p:spPr>
          <a:xfrm>
            <a:off x="3581400" y="5733563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0,2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696200" y="3429000"/>
            <a:ext cx="7200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- 52,5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269400" y="3429000"/>
            <a:ext cx="7200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- 13,5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696200" y="3045084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36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324600" y="3053503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13,2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696200" y="2653911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16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292948" y="2667000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9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670409" y="2256886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33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324600" y="2286000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13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706751" y="1866131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264812" y="1872573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- 2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696200" y="1489422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35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324600" y="1532400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11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937760" y="5011938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11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37760" y="4609515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5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719849" y="4191000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16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719849" y="3828369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57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209800" y="4191000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- 5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209800" y="3810000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7751400" y="5005550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165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7791358" y="4609515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29,5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2209800" y="5733563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0,8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264812" y="5353936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6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581400" y="5353670"/>
            <a:ext cx="609600" cy="28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1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42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381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</a:t>
            </a:r>
            <a:endParaRPr lang="ru-RU" sz="1800" dirty="0" smtClean="0">
              <a:solidFill>
                <a:srgbClr val="FFFF00"/>
              </a:solidFill>
            </a:endParaRPr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eaLnBrk="1" hangingPunct="1"/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Какая последовательность называется арифметической прогрессией?</a:t>
            </a:r>
          </a:p>
          <a:p>
            <a:pPr eaLnBrk="1" hangingPunct="1"/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Что такое разность арифметической прогрессии?</a:t>
            </a:r>
          </a:p>
          <a:p>
            <a:pPr eaLnBrk="1" hangingPunct="1"/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Каким свойством обладают члены арифметической прогрессии?</a:t>
            </a:r>
          </a:p>
          <a:p>
            <a:pPr eaLnBrk="1" hangingPunct="1"/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Как найти неизвестный член арифметической прогрессии?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r>
              <a:rPr lang="ru-RU" altLang="ru-RU" sz="1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0" indent="0" algn="ctr"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типы задач мы решали по теме «Арифметическая прогрессия»?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ого члена арифметической прогрессии по её первому члену и разности.</a:t>
            </a:r>
          </a:p>
          <a:p>
            <a:pPr marL="0" indent="0">
              <a:buNone/>
            </a:pP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первого 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члена арифметической прогрессии по её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ому члену 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разности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разности арифметической прогрессии по её первому  и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ому 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членам.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суммы 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первых членов арифметической прогрессии.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первого члена арифметической прогрессии по её </a:t>
            </a:r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ому 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члену и сумме 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первых членов.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номера 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ого члена арифметической прогрессии.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ого члена арифметической прогрессии по её первому члену  и сумме 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первых членов.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125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</a:t>
            </a:r>
            <a:endParaRPr lang="ru-RU" altLang="ru-RU" sz="1800" dirty="0" smtClean="0">
              <a:solidFill>
                <a:srgbClr val="FFFF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b="1" smtClean="0">
                <a:latin typeface="Times New Roman" pitchFamily="18" charset="0"/>
                <a:cs typeface="Times New Roman" pitchFamily="18" charset="0"/>
              </a:rPr>
              <a:t>Использованные ресурсы:</a:t>
            </a:r>
            <a:endParaRPr lang="en-US" altLang="ru-RU" b="1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1) Ю. Н. Макарычев, Н. Г. Миндюк, К. И. Нешков, С. Б. Суворова «Алгебра. 9 класс», Москва «Просвещение», 2009 год;</a:t>
            </a:r>
          </a:p>
          <a:p>
            <a:pPr eaLnBrk="1" hangingPunct="1">
              <a:buFontTx/>
              <a:buNone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altLang="ru-RU" sz="2400" smtClean="0">
                <a:latin typeface="Times New Roman" pitchFamily="18" charset="0"/>
                <a:cs typeface="Times New Roman" pitchFamily="18" charset="0"/>
              </a:rPr>
              <a:t>Автор шаблона </a:t>
            </a:r>
            <a:r>
              <a:rPr lang="ru-RU" altLang="ru-RU" sz="2800" b="1" i="1" smtClean="0">
                <a:latin typeface="Times New Roman" pitchFamily="18" charset="0"/>
                <a:cs typeface="Times New Roman" pitchFamily="18" charset="0"/>
              </a:rPr>
              <a:t>Александрова Зинаида Васильевна.</a:t>
            </a:r>
          </a:p>
          <a:p>
            <a:pPr eaLnBrk="1" hangingPunct="1">
              <a:buFontTx/>
              <a:buNone/>
            </a:pP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Арифметическая прогрессия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последовательность: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 8, 13, 18, 23, 28, 33, … 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первый член данной последовательности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ru-RU" alt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её пятый член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ru-RU" alt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восьмой член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ru-RU" alt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dirty="0" smtClean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906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altLang="ru-RU" sz="4000" b="1" smtClean="0">
                <a:latin typeface="Times New Roman" pitchFamily="18" charset="0"/>
                <a:cs typeface="Times New Roman" pitchFamily="18" charset="0"/>
              </a:rPr>
              <a:t>Каким свойством обладают члены данной последовательности?</a:t>
            </a:r>
          </a:p>
          <a:p>
            <a:pPr marL="0" indent="0" algn="ctr" eaLnBrk="1" hangingPunct="1">
              <a:buFont typeface="Arial" charset="0"/>
              <a:buNone/>
            </a:pPr>
            <a:endParaRPr lang="ru-RU" altLang="ru-RU" sz="280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ru-RU" altLang="ru-RU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Каждый следующий отличается от   предыдущего члена последовательности на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ru-RU" altLang="ru-RU" b="1" i="1" smtClean="0">
                <a:latin typeface="Times New Roman" pitchFamily="18" charset="0"/>
                <a:cs typeface="Times New Roman" pitchFamily="18" charset="0"/>
              </a:rPr>
              <a:t>Определение.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Арифметической прогрессией называется последовательность, каждый член которой, начиная со второго, равен предыдущему члену, сложенному с одним и тем же числом (разностью прогрессии).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</a:t>
            </a:r>
            <a:endParaRPr lang="ru-RU" altLang="ru-RU" sz="18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Какие из последовательностей: 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AutoNum type="arabicParenR"/>
            </a:pPr>
            <a:r>
              <a:rPr lang="ru-RU" altLang="ru-RU" sz="36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-2; 0; -2; 0; -2; 0; …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36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2)  4; 8; 16; 32; 64; … 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AutoNum type="arabicParenR" startAt="3"/>
            </a:pPr>
            <a:r>
              <a:rPr lang="ru-RU" altLang="ru-RU" sz="36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7; 5; 3; 1; -1; …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AutoNum type="arabicParenR" startAt="4"/>
            </a:pPr>
            <a:r>
              <a:rPr lang="ru-RU" altLang="ru-RU" sz="36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9,2; 11,3; 9,3; 11,4; 9,4; …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AutoNum type="arabicParenR" startAt="5"/>
            </a:pPr>
            <a:r>
              <a:rPr lang="ru-RU" altLang="ru-RU" sz="36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4,2; 4,5; 4,8; 5,1; …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являются арифметическими прогрессиями?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 startAt="5"/>
            </a:pPr>
            <a:endParaRPr lang="ru-RU" altLang="ru-RU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arenR" startAt="3"/>
            </a:pPr>
            <a:endParaRPr lang="ru-RU" altLang="ru-RU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endParaRPr lang="ru-RU" altLang="ru-RU" smtClean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</a:t>
            </a:r>
            <a:endParaRPr lang="ru-RU" sz="1800" dirty="0" smtClean="0">
              <a:solidFill>
                <a:srgbClr val="FFFF00"/>
              </a:solidFill>
            </a:endParaRPr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ru-RU" altLang="ru-RU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ru-RU" altLang="ru-RU" b="1" i="1" smtClean="0">
                <a:latin typeface="Times New Roman" pitchFamily="18" charset="0"/>
                <a:cs typeface="Times New Roman" pitchFamily="18" charset="0"/>
              </a:rPr>
              <a:t>Свойства членов арифметической прогрессии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altLang="ru-RU" b="1" smtClean="0">
                <a:latin typeface="Times New Roman" pitchFamily="18" charset="0"/>
                <a:cs typeface="Times New Roman" pitchFamily="18" charset="0"/>
              </a:rPr>
              <a:t>Каждый член арифметической прогрессии, начиная со второго, равен среднему арифметическому предыдущего и последующего членов.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381000"/>
          </a:xfrm>
        </p:spPr>
        <p:txBody>
          <a:bodyPr/>
          <a:lstStyle/>
          <a:p>
            <a:r>
              <a:rPr lang="ru-RU" alt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</a:t>
            </a:r>
            <a:endParaRPr lang="ru-RU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19200"/>
                <a:ext cx="8229600" cy="4906963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ru-RU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Примените это свойство для данных арифметических прогрессий:</a:t>
                </a:r>
              </a:p>
              <a:p>
                <a:pPr marL="0" indent="0" algn="ctr">
                  <a:buNone/>
                </a:pPr>
                <a:r>
                  <a:rPr lang="ru-RU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7; 5; 3; 1; - 1; …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7+3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5;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5+1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3;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3+(−1)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</a:t>
                </a:r>
                <a:endPara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ru-RU" dirty="0" smtClean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4,2; 4,5; 4,8; 5,1; 5,4; …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4,2+4,8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4,5;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4,5+5,1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4,8;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4,8+5,4</m:t>
                        </m:r>
                      </m:num>
                      <m:den>
                        <m:r>
                          <a:rPr lang="ru-RU" b="0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5,1</a:t>
                </a:r>
              </a:p>
              <a:p>
                <a:pPr marL="0" indent="0" algn="ctr">
                  <a:buNone/>
                </a:pP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19200"/>
                <a:ext cx="8229600" cy="4906963"/>
              </a:xfrm>
              <a:blipFill rotWithShape="1">
                <a:blip r:embed="rId2"/>
                <a:stretch>
                  <a:fillRect t="-17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489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mtClean="0"/>
              <a:t>  </a:t>
            </a:r>
            <a:r>
              <a:rPr lang="ru-RU" altLang="ru-RU" b="1" i="1" smtClean="0">
                <a:latin typeface="Times New Roman" pitchFamily="18" charset="0"/>
                <a:cs typeface="Times New Roman" pitchFamily="18" charset="0"/>
              </a:rPr>
              <a:t>Верно и обратное утверждение: </a:t>
            </a:r>
          </a:p>
          <a:p>
            <a:pPr algn="ctr" eaLnBrk="1" hangingPunct="1">
              <a:buFontTx/>
              <a:buNone/>
            </a:pPr>
            <a:r>
              <a:rPr lang="ru-RU" altLang="ru-RU" sz="3600" b="1" smtClean="0">
                <a:latin typeface="Times New Roman" pitchFamily="18" charset="0"/>
                <a:cs typeface="Times New Roman" pitchFamily="18" charset="0"/>
              </a:rPr>
              <a:t>если в последовательности каждый член, начиная со второго, равен среднему арифметическому предыдущего и последующего членов, то эта последовательность  является арифметической прогрессией</a:t>
            </a:r>
            <a:r>
              <a:rPr lang="ru-RU" altLang="ru-RU" b="1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Арифметическая прогрессия</a:t>
            </a:r>
            <a:endParaRPr lang="ru-RU" sz="1800" dirty="0"/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143000"/>
            <a:ext cx="8229600" cy="4983163"/>
          </a:xfrm>
          <a:blipFill rotWithShape="1">
            <a:blip r:embed="rId2"/>
            <a:stretch>
              <a:fillRect l="-1630" t="-1958" r="-3037"/>
            </a:stretch>
          </a:blipFill>
          <a:extLst/>
        </p:spPr>
        <p:txBody>
          <a:bodyPr/>
          <a:lstStyle/>
          <a:p>
            <a:pPr eaLnBrk="1" hangingPunct="1"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атематика - 2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- 2!</Template>
  <TotalTime>495</TotalTime>
  <Words>677</Words>
  <Application>Microsoft Office PowerPoint</Application>
  <PresentationFormat>Экран (4:3)</PresentationFormat>
  <Paragraphs>149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математика - 2!</vt:lpstr>
      <vt:lpstr>      Арифметическая прогрессия.  9 класс   </vt:lpstr>
      <vt:lpstr>Арифметическая прогрессия </vt:lpstr>
      <vt:lpstr>Арифметическая прогрессия</vt:lpstr>
      <vt:lpstr>Арифметическая прогрессия</vt:lpstr>
      <vt:lpstr>Арифметическая прогрессия</vt:lpstr>
      <vt:lpstr>Арифметическая прогрессия</vt:lpstr>
      <vt:lpstr>Арифметическая прогрессия</vt:lpstr>
      <vt:lpstr>Арифметическая прогрессия</vt:lpstr>
      <vt:lpstr>Арифметическая прогрессия</vt:lpstr>
      <vt:lpstr>Арифметическая прогрессия</vt:lpstr>
      <vt:lpstr>Арифметическая прогрессия</vt:lpstr>
      <vt:lpstr>Арифметическая прогрессия</vt:lpstr>
      <vt:lpstr>Арифметическая прогрессия</vt:lpstr>
      <vt:lpstr>Арифметическая прогрессия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Нина</dc:creator>
  <cp:lastModifiedBy>Нина</cp:lastModifiedBy>
  <cp:revision>47</cp:revision>
  <cp:lastPrinted>2014-01-20T12:10:22Z</cp:lastPrinted>
  <dcterms:created xsi:type="dcterms:W3CDTF">1601-01-01T00:00:00Z</dcterms:created>
  <dcterms:modified xsi:type="dcterms:W3CDTF">2014-01-20T13:56:36Z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