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6" r:id="rId3"/>
    <p:sldId id="258" r:id="rId4"/>
    <p:sldId id="257" r:id="rId5"/>
    <p:sldId id="259" r:id="rId6"/>
    <p:sldId id="266" r:id="rId7"/>
    <p:sldId id="262" r:id="rId8"/>
    <p:sldId id="260" r:id="rId9"/>
    <p:sldId id="261" r:id="rId10"/>
    <p:sldId id="267" r:id="rId11"/>
    <p:sldId id="268" r:id="rId12"/>
    <p:sldId id="265" r:id="rId13"/>
    <p:sldId id="269" r:id="rId14"/>
    <p:sldId id="272" r:id="rId15"/>
    <p:sldId id="270" r:id="rId16"/>
    <p:sldId id="26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90;&#1095;&#1072;%20&#1087;&#1088;&#1086;%20&#1086;&#1090;&#1094;&#1072;%20&#1080;%20&#1089;&#1099;&#1085;&#1072;%20&#1042;&#1086;&#1088;&#1086;&#1073;&#1077;&#1081;.mp4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943745"/>
          </a:xfrm>
        </p:spPr>
        <p:txBody>
          <a:bodyPr/>
          <a:lstStyle/>
          <a:p>
            <a:r>
              <a:rPr lang="ru-RU" sz="6000" dirty="0" smtClean="0"/>
              <a:t>Обществознание 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984" y="3789040"/>
            <a:ext cx="4384576" cy="1219200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Класс: 8 а</a:t>
            </a:r>
          </a:p>
          <a:p>
            <a:pPr algn="l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Учитель: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Илькаева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 Земфира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Габдурахмановна</a:t>
            </a:r>
            <a:endParaRPr lang="ru-RU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55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268760"/>
            <a:ext cx="7632848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«Если в научном коллективе нет конфликта, он идет прямой дорогой на кладбище»</a:t>
            </a:r>
          </a:p>
          <a:p>
            <a:pPr marL="0" indent="0">
              <a:buNone/>
            </a:pPr>
            <a:r>
              <a:rPr lang="ru-RU" sz="3200" b="1" dirty="0">
                <a:solidFill>
                  <a:srgbClr val="C00000"/>
                </a:solidFill>
                <a:latin typeface="+mn-lt"/>
              </a:rPr>
              <a:t>	</a:t>
            </a: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			</a:t>
            </a:r>
            <a:r>
              <a:rPr lang="ru-RU" b="1" dirty="0" smtClean="0">
                <a:solidFill>
                  <a:schemeClr val="tx1"/>
                </a:solidFill>
                <a:latin typeface="+mn-lt"/>
              </a:rPr>
              <a:t>Академик П.Л. </a:t>
            </a:r>
            <a:r>
              <a:rPr lang="ru-RU" b="1" dirty="0" err="1" smtClean="0">
                <a:solidFill>
                  <a:schemeClr val="tx1"/>
                </a:solidFill>
                <a:latin typeface="+mn-lt"/>
              </a:rPr>
              <a:t>Капица</a:t>
            </a:r>
            <a:endParaRPr lang="ru-RU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137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835496"/>
          </a:xfrm>
        </p:spPr>
        <p:txBody>
          <a:bodyPr/>
          <a:lstStyle/>
          <a:p>
            <a:r>
              <a:rPr lang="ru-RU" sz="4000" dirty="0" smtClean="0"/>
              <a:t>Способы решения конфликтов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Компромисс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 – решение проблемы через взаимные уступки сторон;</a:t>
            </a: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Переговоры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 – мирная беседа обеих сторон по решению проблемы;</a:t>
            </a: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Посредничество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 – использование третьей стороны в заочном решении проблемы;</a:t>
            </a: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Арбитраж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 – обращение к наделенному специальными полномочиями органу власти за помощью;</a:t>
            </a: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Применение силы, власти, закона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– одностороннее использование власти или  силы той стороной, которая считает себя сильнее.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680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075240" cy="691480"/>
          </a:xfrm>
        </p:spPr>
        <p:txBody>
          <a:bodyPr/>
          <a:lstStyle/>
          <a:p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Правила поведения в конфликтной ситуации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возник спор, обсуждайте только его предмет, не переходя на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личности.</a:t>
            </a:r>
            <a:endParaRPr lang="ru-RU" sz="1800" dirty="0" smtClean="0">
              <a:solidFill>
                <a:srgbClr val="000000"/>
              </a:solidFill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каждого человека может быть свое личное мнение. Уважайте мнение партнера. </a:t>
            </a:r>
            <a:endParaRPr lang="ru-RU" sz="1800" dirty="0" smtClean="0">
              <a:solidFill>
                <a:srgbClr val="000000"/>
              </a:solidFill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Улыбка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 доброжелательность – лучшие помощники в решении спорных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вопросов.</a:t>
            </a:r>
            <a:endParaRPr lang="ru-RU" sz="1800" dirty="0" smtClean="0">
              <a:solidFill>
                <a:srgbClr val="000000"/>
              </a:solidFill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Сохраняйте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«свое» лицо. Гнев, злоба и крик явно его «испортят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».</a:t>
            </a:r>
            <a:endParaRPr lang="ru-RU" sz="1800" dirty="0" smtClean="0">
              <a:solidFill>
                <a:srgbClr val="000000"/>
              </a:solidFill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Проявляйте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чувство юмора – хорошая и уместная шутка может «разрядить» обстановку и помочь в решении даже самых напряженных вопросов.</a:t>
            </a:r>
            <a:endParaRPr lang="ru-RU" sz="1800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53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91264" cy="763488"/>
          </a:xfrm>
        </p:spPr>
        <p:txBody>
          <a:bodyPr/>
          <a:lstStyle/>
          <a:p>
            <a:r>
              <a:rPr lang="ru-RU" sz="4400" dirty="0" smtClean="0"/>
              <a:t>Домашнее задание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Прочитать параграф.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Выполнить: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Задание № 7;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Практикум;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Ответить на проблемный вопрос.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37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79712" y="2159821"/>
            <a:ext cx="51845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hlinkClick r:id="rId2" action="ppaction://hlinkfile"/>
              </a:rPr>
              <a:t>Притча «Воробей»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9898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561875"/>
            <a:ext cx="648072" cy="47851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       -   «Разговор на уроке для меня был полезен»;</a:t>
            </a:r>
          </a:p>
          <a:p>
            <a:pPr marL="0" indent="0">
              <a:buNone/>
            </a:pPr>
            <a:endParaRPr lang="ru-RU" sz="3200" b="1" dirty="0" smtClean="0">
              <a:solidFill>
                <a:srgbClr val="C00000"/>
              </a:solidFill>
              <a:latin typeface="+mn-lt"/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         -   «</a:t>
            </a:r>
            <a:r>
              <a:rPr lang="ru-RU" sz="3200" b="1" dirty="0">
                <a:solidFill>
                  <a:srgbClr val="C00000"/>
                </a:solidFill>
                <a:latin typeface="+mn-lt"/>
              </a:rPr>
              <a:t>Б</a:t>
            </a: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ыло интересно, но мне чего-то не хватило»</a:t>
            </a:r>
          </a:p>
          <a:p>
            <a:pPr marL="0" indent="0">
              <a:buNone/>
            </a:pPr>
            <a:endParaRPr lang="ru-RU" sz="3200" b="1" dirty="0" smtClean="0">
              <a:solidFill>
                <a:srgbClr val="C00000"/>
              </a:solidFill>
              <a:latin typeface="+mn-lt"/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          - «Разговор прошел впустую»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356992"/>
            <a:ext cx="72008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5080101"/>
            <a:ext cx="648072" cy="43204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93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Земфира\Desktop\для рмо\2323967-935661391f3e1b9b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130293"/>
            <a:ext cx="5112568" cy="3417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514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332656"/>
            <a:ext cx="8136904" cy="60486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</a:t>
            </a:r>
            <a:r>
              <a:rPr lang="ru-RU" sz="2000" b="1" dirty="0">
                <a:solidFill>
                  <a:schemeClr val="tx1"/>
                </a:solidFill>
              </a:rPr>
              <a:t>М</a:t>
            </a:r>
            <a:r>
              <a:rPr lang="ru-RU" sz="2000" b="1" dirty="0" smtClean="0">
                <a:solidFill>
                  <a:schemeClr val="tx1"/>
                </a:solidFill>
              </a:rPr>
              <a:t>удрецы и слон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      Давным-давно </a:t>
            </a:r>
            <a:r>
              <a:rPr lang="ru-RU" sz="2000" dirty="0">
                <a:solidFill>
                  <a:schemeClr val="tx1"/>
                </a:solidFill>
              </a:rPr>
              <a:t>в </a:t>
            </a:r>
            <a:r>
              <a:rPr lang="ru-RU" sz="2000" dirty="0" smtClean="0">
                <a:solidFill>
                  <a:schemeClr val="tx1"/>
                </a:solidFill>
              </a:rPr>
              <a:t>маленький индийский город привели слона. Слепые мудрецы захотели увидеть его.  </a:t>
            </a:r>
            <a:r>
              <a:rPr lang="ru-RU" sz="2000" dirty="0">
                <a:solidFill>
                  <a:schemeClr val="tx1"/>
                </a:solidFill>
              </a:rPr>
              <a:t>Но как? «Я знаю, — сказал один мудрец, — мы ощупаем его». – «Хорошая идея, — сказали другие, — тогда мы будем знать, какой он — слон». Итак, шесть человек пошли смотреть слона. Первый ощупал большое плоское ухо. Оно медленно двигалось вперед-назад. «Слон похож на веер!» — закричал первый мудрец. Второй мудрец потрогал ноги слона. «Он похож на дерево!» — воскликнул он. «Вы оба неправы, — сказал третий, — он похож на веревку». Этот человек </a:t>
            </a:r>
            <a:r>
              <a:rPr lang="ru-RU" sz="2000" dirty="0" smtClean="0">
                <a:solidFill>
                  <a:schemeClr val="tx1"/>
                </a:solidFill>
              </a:rPr>
              <a:t>нащупал хвост слона. </a:t>
            </a:r>
            <a:r>
              <a:rPr lang="ru-RU" sz="2000" dirty="0">
                <a:solidFill>
                  <a:schemeClr val="tx1"/>
                </a:solidFill>
              </a:rPr>
              <a:t>«Слон похож на копье», — воскликнул четвертый. «Нет, нет, — закричал пятый, — слон как высокая стена!» Он говорил так, ощупывая бок слона. Шестой мудрец </a:t>
            </a:r>
            <a:r>
              <a:rPr lang="ru-RU" sz="2000" dirty="0" smtClean="0">
                <a:solidFill>
                  <a:schemeClr val="tx1"/>
                </a:solidFill>
              </a:rPr>
              <a:t>потрогал хобот слона. </a:t>
            </a:r>
            <a:r>
              <a:rPr lang="ru-RU" sz="2000" dirty="0">
                <a:solidFill>
                  <a:schemeClr val="tx1"/>
                </a:solidFill>
              </a:rPr>
              <a:t>«Вы все неправы, — сказал он, — слон похож на змею». – «Нет, на веревку!» – «Змея!» – «Стена!» – «Вы ошибаетесь!» – «Я прав!» Шестеро слепых кричали друг на друга целый час. О</a:t>
            </a:r>
            <a:r>
              <a:rPr lang="ru-RU" sz="2000" dirty="0" smtClean="0">
                <a:solidFill>
                  <a:schemeClr val="tx1"/>
                </a:solidFill>
              </a:rPr>
              <a:t>ни </a:t>
            </a:r>
            <a:r>
              <a:rPr lang="ru-RU" sz="2000" dirty="0">
                <a:solidFill>
                  <a:schemeClr val="tx1"/>
                </a:solidFill>
              </a:rPr>
              <a:t>никогда не узнали, как выглядит слон.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90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8755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	Конфликт</a:t>
            </a:r>
            <a:r>
              <a:rPr lang="ru-RU" dirty="0" smtClean="0">
                <a:solidFill>
                  <a:schemeClr val="tx1"/>
                </a:solidFill>
              </a:rPr>
              <a:t> (от лат. с</a:t>
            </a:r>
            <a:r>
              <a:rPr lang="en-US" dirty="0" err="1" smtClean="0">
                <a:solidFill>
                  <a:schemeClr val="tx1"/>
                </a:solidFill>
              </a:rPr>
              <a:t>onflictus</a:t>
            </a:r>
            <a:r>
              <a:rPr lang="en-US" dirty="0" smtClean="0">
                <a:solidFill>
                  <a:schemeClr val="tx1"/>
                </a:solidFill>
              </a:rPr>
              <a:t> - </a:t>
            </a:r>
            <a:r>
              <a:rPr lang="ru-RU" dirty="0" err="1" smtClean="0">
                <a:solidFill>
                  <a:schemeClr val="tx1"/>
                </a:solidFill>
              </a:rPr>
              <a:t>солкновение</a:t>
            </a:r>
            <a:r>
              <a:rPr lang="ru-RU" dirty="0" smtClean="0">
                <a:solidFill>
                  <a:schemeClr val="tx1"/>
                </a:solidFill>
              </a:rPr>
              <a:t>) – это спор, столкновение двух человек или социальных групп за обладание тем, что одинаково высоко ценится обеими сторонами </a:t>
            </a:r>
            <a:r>
              <a:rPr lang="ru-RU" sz="1800" dirty="0" smtClean="0">
                <a:solidFill>
                  <a:schemeClr val="tx1"/>
                </a:solidFill>
              </a:rPr>
              <a:t>(из учебника «Обществознание» для 8 класса).</a:t>
            </a:r>
          </a:p>
          <a:p>
            <a:pPr marL="0" indent="0">
              <a:buNone/>
            </a:pP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Земфира\Desktop\для рмо\autoczescidaro.p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708919"/>
            <a:ext cx="5470864" cy="4104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122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r>
              <a:rPr lang="ru-RU" b="1" dirty="0" err="1" smtClean="0">
                <a:solidFill>
                  <a:schemeClr val="tx1"/>
                </a:solidFill>
              </a:rPr>
              <a:t>Конфли́кт</a:t>
            </a:r>
            <a:r>
              <a:rPr lang="ru-RU" dirty="0">
                <a:solidFill>
                  <a:schemeClr val="tx1"/>
                </a:solidFill>
              </a:rPr>
              <a:t>  — наиболее острый способ разрешения противоречий в интересах, целях, взглядах, возникающий в процессе социального взаимодействия, заключающийся в противодействии участников этого взаимодействия, и обычно сопровождающийся негативными </a:t>
            </a:r>
            <a:r>
              <a:rPr lang="ru-RU" dirty="0" smtClean="0">
                <a:solidFill>
                  <a:schemeClr val="tx1"/>
                </a:solidFill>
              </a:rPr>
              <a:t>эмоциями, </a:t>
            </a:r>
            <a:r>
              <a:rPr lang="ru-RU" dirty="0">
                <a:solidFill>
                  <a:schemeClr val="tx1"/>
                </a:solidFill>
              </a:rPr>
              <a:t>выходящий за рамки правил и </a:t>
            </a:r>
            <a:r>
              <a:rPr lang="ru-RU" dirty="0" smtClean="0">
                <a:solidFill>
                  <a:schemeClr val="tx1"/>
                </a:solidFill>
              </a:rPr>
              <a:t>норм.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100" name="Picture 4" descr="C:\Users\Земфира\Desktop\для рмо\tb1301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714664"/>
            <a:ext cx="1872208" cy="1058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99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право 4"/>
          <p:cNvSpPr/>
          <p:nvPr/>
        </p:nvSpPr>
        <p:spPr>
          <a:xfrm>
            <a:off x="2627784" y="2535152"/>
            <a:ext cx="949796" cy="3486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25" y="1848218"/>
            <a:ext cx="2066984" cy="172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1848218"/>
            <a:ext cx="1944216" cy="1625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трелка влево 6"/>
          <p:cNvSpPr/>
          <p:nvPr/>
        </p:nvSpPr>
        <p:spPr>
          <a:xfrm>
            <a:off x="5796136" y="2535152"/>
            <a:ext cx="86409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228550" y="1924631"/>
            <a:ext cx="504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latin typeface="Palatino Linotype" pitchFamily="18" charset="0"/>
              </a:rPr>
              <a:t>?</a:t>
            </a:r>
            <a:endParaRPr lang="ru-RU" sz="9600" b="1" dirty="0">
              <a:latin typeface="Palatino Linotype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045" y="3494291"/>
            <a:ext cx="1476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Субъект  конфликта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893305" y="3373026"/>
            <a:ext cx="1512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Предмет  конфликта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303748" y="836712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Схема  конфликта</a:t>
            </a:r>
            <a:endParaRPr lang="ru-RU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647446" y="5127573"/>
            <a:ext cx="2213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Причина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02659" y="5127573"/>
            <a:ext cx="2213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Повод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782" y="3473503"/>
            <a:ext cx="148113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481700" y="5127573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Конфликт</a:t>
            </a:r>
            <a:endParaRPr lang="ru-RU" sz="2400" b="1" dirty="0"/>
          </a:p>
        </p:txBody>
      </p:sp>
      <p:cxnSp>
        <p:nvCxnSpPr>
          <p:cNvPr id="6" name="Прямая со стрелкой 5"/>
          <p:cNvCxnSpPr>
            <a:stCxn id="2" idx="3"/>
          </p:cNvCxnSpPr>
          <p:nvPr/>
        </p:nvCxnSpPr>
        <p:spPr>
          <a:xfrm flipV="1">
            <a:off x="2861249" y="5358404"/>
            <a:ext cx="872876" cy="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258022" y="5358406"/>
            <a:ext cx="1076227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07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83568" y="1196752"/>
            <a:ext cx="7704856" cy="3528392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+mn-lt"/>
              </a:rPr>
              <a:t>        «Нынешняя молодежь привыкла к роскоши. Она отличается дурными манерами, презирает авторитеты, не уважает старших. Дети спорят с родителями, жадно глотают еду и изводят учителей»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  <a:latin typeface="+mn-lt"/>
              </a:rPr>
              <a:t>Сократ . 470-399 гг. до н.э. </a:t>
            </a:r>
            <a:endParaRPr lang="ru-RU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301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600200"/>
          </a:xfrm>
        </p:spPr>
        <p:txBody>
          <a:bodyPr/>
          <a:lstStyle/>
          <a:p>
            <a:r>
              <a:rPr lang="ru-RU" dirty="0" smtClean="0"/>
              <a:t>Все конфликты делятся на: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76872"/>
            <a:ext cx="8136904" cy="3744416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+mn-lt"/>
              </a:rPr>
              <a:t>Межличностные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+mn-lt"/>
              </a:rPr>
              <a:t>Социальные</a:t>
            </a:r>
          </a:p>
          <a:p>
            <a:r>
              <a:rPr lang="ru-RU" sz="4000" dirty="0" err="1" smtClean="0">
                <a:solidFill>
                  <a:schemeClr val="tx1"/>
                </a:solidFill>
                <a:latin typeface="+mn-lt"/>
              </a:rPr>
              <a:t>Внутриличностные</a:t>
            </a:r>
            <a:r>
              <a:rPr lang="ru-RU" sz="4000" dirty="0" smtClean="0">
                <a:solidFill>
                  <a:schemeClr val="tx1"/>
                </a:solidFill>
                <a:latin typeface="+mn-lt"/>
              </a:rPr>
              <a:t> (индивидуальные) </a:t>
            </a:r>
            <a:endParaRPr lang="ru-RU" sz="4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388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31224" cy="979512"/>
          </a:xfrm>
        </p:spPr>
        <p:txBody>
          <a:bodyPr/>
          <a:lstStyle/>
          <a:p>
            <a:r>
              <a:rPr lang="ru-RU" dirty="0" smtClean="0"/>
              <a:t>Виды конфликтов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 smtClean="0">
                <a:solidFill>
                  <a:srgbClr val="FF0000"/>
                </a:solidFill>
                <a:latin typeface="+mn-lt"/>
              </a:rPr>
              <a:t>По предмету спора: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+mn-lt"/>
              </a:rPr>
              <a:t>Религиозные;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+mn-lt"/>
              </a:rPr>
              <a:t>Политические;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+mn-lt"/>
              </a:rPr>
              <a:t>Профессиональные;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+mn-lt"/>
              </a:rPr>
              <a:t>Имущественные;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+mn-lt"/>
              </a:rPr>
              <a:t>Этнические;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+mn-lt"/>
              </a:rPr>
              <a:t>Территориальные и т.д.</a:t>
            </a:r>
            <a:endParaRPr lang="ru-RU" sz="3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46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конфликтов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>
                <a:solidFill>
                  <a:srgbClr val="FF0000"/>
                </a:solidFill>
                <a:latin typeface="+mn-lt"/>
              </a:rPr>
              <a:t>По способам протекания: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+mn-lt"/>
              </a:rPr>
              <a:t>Конфронтация;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+mn-lt"/>
              </a:rPr>
              <a:t>Соперничество;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+mn-lt"/>
              </a:rPr>
              <a:t>Конкуренция</a:t>
            </a:r>
            <a:r>
              <a:rPr lang="ru-RU" sz="4000" dirty="0" smtClean="0">
                <a:latin typeface="+mn-lt"/>
              </a:rPr>
              <a:t>.</a:t>
            </a:r>
            <a:endParaRPr lang="ru-RU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272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523</TotalTime>
  <Words>251</Words>
  <Application>Microsoft Office PowerPoint</Application>
  <PresentationFormat>Экран (4:3)</PresentationFormat>
  <Paragraphs>59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Исполнительная</vt:lpstr>
      <vt:lpstr>Обществознание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Все конфликты делятся на:</vt:lpstr>
      <vt:lpstr>Виды конфликтов</vt:lpstr>
      <vt:lpstr>Виды конфликтов</vt:lpstr>
      <vt:lpstr>Презентация PowerPoint</vt:lpstr>
      <vt:lpstr>Способы решения конфликтов</vt:lpstr>
      <vt:lpstr>Правила поведения в конфликтной ситуации</vt:lpstr>
      <vt:lpstr>Домашнее задание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Шуточная сказка «Мудрецы и слон»  </dc:title>
  <dc:creator>Земфира</dc:creator>
  <cp:lastModifiedBy>Земфира</cp:lastModifiedBy>
  <cp:revision>23</cp:revision>
  <dcterms:created xsi:type="dcterms:W3CDTF">2013-04-19T18:11:06Z</dcterms:created>
  <dcterms:modified xsi:type="dcterms:W3CDTF">2013-04-23T19:34:40Z</dcterms:modified>
</cp:coreProperties>
</file>