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81" r:id="rId5"/>
    <p:sldId id="258" r:id="rId6"/>
    <p:sldId id="259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73F09F-45D8-4D7B-9DFE-0DC2957AFE7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5F9601-29A4-4273-AF9E-7F17AA76C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ulnara\Desktop\&#1055;&#1088;&#1077;&#1079;&#1077;&#1085;&#1090;&#1072;&#1094;&#1080;&#1103;%20&#1082;%20&#1091;&#1088;&#1086;&#1082;&#1091;\&#1055;&#1088;&#1080;&#1083;&#1086;&#1078;&#1077;&#1085;&#1080;&#1077;%201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10" Type="http://schemas.openxmlformats.org/officeDocument/2006/relationships/image" Target="../media/image4.jpeg"/><Relationship Id="rId4" Type="http://schemas.openxmlformats.org/officeDocument/2006/relationships/slide" Target="slide10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5119694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Районы Ямало-Ненецкого автономного округа</a:t>
            </a:r>
            <a:endParaRPr lang="ru-RU" dirty="0"/>
          </a:p>
        </p:txBody>
      </p:sp>
      <p:pic>
        <p:nvPicPr>
          <p:cNvPr id="4" name="Рисунок 3" descr="1202896667_gerb-jana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53" t="5208" r="16180" b="10416"/>
          <a:stretch>
            <a:fillRect/>
          </a:stretch>
        </p:blipFill>
        <p:spPr>
          <a:xfrm>
            <a:off x="4422069" y="142852"/>
            <a:ext cx="4579087" cy="6286544"/>
          </a:xfrm>
          <a:prstGeom prst="rect">
            <a:avLst/>
          </a:prstGeom>
        </p:spPr>
      </p:pic>
      <p:pic>
        <p:nvPicPr>
          <p:cNvPr id="5" name="Рисунок 4" descr="fl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3643338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6357958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Г.М. Загузина</a:t>
            </a:r>
            <a:endParaRPr lang="ru-RU" dirty="0"/>
          </a:p>
        </p:txBody>
      </p:sp>
      <p:pic>
        <p:nvPicPr>
          <p:cNvPr id="7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2952" cy="838200"/>
          </a:xfrm>
        </p:spPr>
        <p:txBody>
          <a:bodyPr/>
          <a:lstStyle/>
          <a:p>
            <a:r>
              <a:rPr lang="ru-RU" b="1" dirty="0" smtClean="0"/>
              <a:t>Пуровский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Пуровский район</a:t>
            </a:r>
            <a:r>
              <a:rPr lang="ru-RU" dirty="0" smtClean="0"/>
              <a:t> расположен в бассейне реки </a:t>
            </a:r>
            <a:r>
              <a:rPr lang="ru-RU" dirty="0" err="1" smtClean="0"/>
              <a:t>Пур</a:t>
            </a:r>
            <a:r>
              <a:rPr lang="ru-RU" dirty="0" smtClean="0"/>
              <a:t> в южной части Ямало-Ненецкого автономного округа и граничит с Ханты-Мансийским автономным округом на протяженности более чем 530 километров. Территория района составляет около 108 квадратных километров. Административным центром </a:t>
            </a:r>
            <a:r>
              <a:rPr lang="ru-RU" dirty="0" err="1" smtClean="0"/>
              <a:t>Пуровского</a:t>
            </a:r>
            <a:r>
              <a:rPr lang="ru-RU" dirty="0" smtClean="0"/>
              <a:t> района является город </a:t>
            </a:r>
            <a:r>
              <a:rPr lang="ru-RU" dirty="0" err="1" smtClean="0"/>
              <a:t>Тарко-Сале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00px-Purovskiy_rajon_ge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214290"/>
            <a:ext cx="95250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urov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659103" cy="5464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состав </a:t>
            </a:r>
            <a:r>
              <a:rPr lang="ru-RU" dirty="0" err="1" smtClean="0"/>
              <a:t>Пуровского</a:t>
            </a:r>
            <a:r>
              <a:rPr lang="ru-RU" dirty="0" smtClean="0"/>
              <a:t> района входит восемь муниципальных образований: горд </a:t>
            </a:r>
            <a:r>
              <a:rPr lang="ru-RU" dirty="0" err="1" smtClean="0"/>
              <a:t>Тарко-Сале</a:t>
            </a:r>
            <a:r>
              <a:rPr lang="ru-RU" dirty="0" smtClean="0"/>
              <a:t>, городское поселение Уренгой, сельские поселения </a:t>
            </a:r>
            <a:r>
              <a:rPr lang="ru-RU" dirty="0" err="1" smtClean="0"/>
              <a:t>Пуровск</a:t>
            </a:r>
            <a:r>
              <a:rPr lang="ru-RU" dirty="0" smtClean="0"/>
              <a:t>, </a:t>
            </a:r>
            <a:r>
              <a:rPr lang="ru-RU" dirty="0" err="1" smtClean="0"/>
              <a:t>Пурпе</a:t>
            </a:r>
            <a:r>
              <a:rPr lang="ru-RU" dirty="0" smtClean="0"/>
              <a:t>, </a:t>
            </a:r>
            <a:r>
              <a:rPr lang="ru-RU" dirty="0" err="1" smtClean="0"/>
              <a:t>Ханыме</a:t>
            </a:r>
            <a:r>
              <a:rPr lang="ru-RU" dirty="0" smtClean="0"/>
              <a:t>, </a:t>
            </a:r>
            <a:r>
              <a:rPr lang="ru-RU" dirty="0" err="1" smtClean="0"/>
              <a:t>Харампур</a:t>
            </a:r>
            <a:r>
              <a:rPr lang="ru-RU" dirty="0" smtClean="0"/>
              <a:t>, </a:t>
            </a:r>
            <a:r>
              <a:rPr lang="ru-RU" dirty="0" err="1" smtClean="0"/>
              <a:t>Халясавэй</a:t>
            </a:r>
            <a:r>
              <a:rPr lang="ru-RU" dirty="0" smtClean="0"/>
              <a:t> и </a:t>
            </a:r>
            <a:r>
              <a:rPr lang="ru-RU" dirty="0" err="1" smtClean="0"/>
              <a:t>Самбург</a:t>
            </a:r>
            <a:r>
              <a:rPr lang="ru-RU" dirty="0" smtClean="0"/>
              <a:t>. Численность населения района – около пятидесяти тысяч человек.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2952" cy="838200"/>
          </a:xfrm>
        </p:spPr>
        <p:txBody>
          <a:bodyPr/>
          <a:lstStyle/>
          <a:p>
            <a:r>
              <a:rPr lang="ru-RU" b="1" dirty="0" smtClean="0"/>
              <a:t>Пуровский район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786710" y="5929330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481778" cy="838200"/>
          </a:xfrm>
        </p:spPr>
        <p:txBody>
          <a:bodyPr/>
          <a:lstStyle/>
          <a:p>
            <a:r>
              <a:rPr lang="ru-RU" b="1" dirty="0" smtClean="0"/>
              <a:t>Красноселькупский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686800" cy="3446474"/>
          </a:xfrm>
        </p:spPr>
        <p:txBody>
          <a:bodyPr/>
          <a:lstStyle/>
          <a:p>
            <a:pPr algn="just"/>
            <a:r>
              <a:rPr lang="ru-RU" b="1" dirty="0" smtClean="0"/>
              <a:t>Красноселькупский район</a:t>
            </a:r>
            <a:r>
              <a:rPr lang="ru-RU" dirty="0" smtClean="0"/>
              <a:t> занимает обширные территории в юго-восточной части Ямало-Ненецкого автономного округа и имеет общую границу с Ханты-Мансийским автономным округом на юге и с Красноярским краем на востоке.</a:t>
            </a:r>
          </a:p>
          <a:p>
            <a:endParaRPr lang="ru-RU" dirty="0"/>
          </a:p>
        </p:txBody>
      </p:sp>
      <p:pic>
        <p:nvPicPr>
          <p:cNvPr id="4" name="Рисунок 3" descr="100px-RUS_Красноселькупский_район_CO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357166"/>
            <a:ext cx="95250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noselk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8604"/>
            <a:ext cx="7372377" cy="602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Красноселькупский район</a:t>
            </a:r>
            <a:r>
              <a:rPr lang="ru-RU" dirty="0" smtClean="0"/>
              <a:t> занимает площадь более 106 квадратных километров. Не смотря на такую большую площадь и южное географическое расположение на Ямале, регион является наименее заселенным – всего около 7 человек на 100 кв.км территории при общей численности населения чуть менее семи тысяч человек. Свое название район получил от местной народности – селькупов, которых в районе проживает большинство – около 1300 человек. Большая часть местного населения проживает вне населенных пунктов.</a:t>
            </a:r>
          </a:p>
          <a:p>
            <a:pPr algn="just"/>
            <a:r>
              <a:rPr lang="ru-RU" dirty="0" smtClean="0"/>
              <a:t>На территории </a:t>
            </a:r>
            <a:r>
              <a:rPr lang="ru-RU" dirty="0" err="1" smtClean="0"/>
              <a:t>Красноселькупского</a:t>
            </a:r>
            <a:r>
              <a:rPr lang="ru-RU" dirty="0" smtClean="0"/>
              <a:t> района действуют всего три муниципальных образования: административный центр </a:t>
            </a:r>
            <a:r>
              <a:rPr lang="ru-RU" b="1" dirty="0" smtClean="0"/>
              <a:t>село </a:t>
            </a:r>
            <a:r>
              <a:rPr lang="ru-RU" b="1" dirty="0" err="1" smtClean="0"/>
              <a:t>Красноселькуп</a:t>
            </a:r>
            <a:r>
              <a:rPr lang="ru-RU" dirty="0" smtClean="0"/>
              <a:t>, </a:t>
            </a:r>
            <a:r>
              <a:rPr lang="ru-RU" b="1" dirty="0" smtClean="0"/>
              <a:t>сёла Толька и </a:t>
            </a:r>
            <a:r>
              <a:rPr lang="ru-RU" b="1" dirty="0" err="1" smtClean="0"/>
              <a:t>Ратта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481778" cy="838200"/>
          </a:xfrm>
        </p:spPr>
        <p:txBody>
          <a:bodyPr/>
          <a:lstStyle/>
          <a:p>
            <a:r>
              <a:rPr lang="ru-RU" b="1" dirty="0" smtClean="0"/>
              <a:t>Красноселькупский район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786710" y="5929330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0076" cy="838200"/>
          </a:xfrm>
        </p:spPr>
        <p:txBody>
          <a:bodyPr/>
          <a:lstStyle/>
          <a:p>
            <a:r>
              <a:rPr lang="ru-RU" b="1" dirty="0" smtClean="0"/>
              <a:t>Тазовский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/>
          <a:lstStyle/>
          <a:p>
            <a:pPr algn="just"/>
            <a:r>
              <a:rPr lang="ru-RU" b="1" dirty="0" smtClean="0"/>
              <a:t>Тазовский район</a:t>
            </a:r>
            <a:r>
              <a:rPr lang="ru-RU" dirty="0" smtClean="0"/>
              <a:t> занимает самую большую территорию на северо-востоке Ямало-Ненецкого автономного округа. Географически район находится глубоко за Полярным кругом на правой стороне Обской Губы. Большая часть земель находится на </a:t>
            </a:r>
            <a:r>
              <a:rPr lang="ru-RU" dirty="0" err="1" smtClean="0"/>
              <a:t>Гыданском</a:t>
            </a:r>
            <a:r>
              <a:rPr lang="ru-RU" dirty="0" smtClean="0"/>
              <a:t> полуострове.</a:t>
            </a:r>
          </a:p>
          <a:p>
            <a:endParaRPr lang="ru-RU" dirty="0"/>
          </a:p>
        </p:txBody>
      </p:sp>
      <p:pic>
        <p:nvPicPr>
          <p:cNvPr id="4" name="Рисунок 3" descr="100px-Coat_of_Arms_of_Tazovsky_rayon_(Yamal_Nenetsia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214290"/>
            <a:ext cx="1095376" cy="1215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zovsk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8572528" cy="424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При общей территории Тазовского района более 174 тысяч квадратных километров, здесь проживает всего 16,6 тысяч человек. Основными муниципальными образованиями района являются: административный центр поселок городского типа </a:t>
            </a:r>
            <a:r>
              <a:rPr lang="ru-RU" b="1" dirty="0" smtClean="0"/>
              <a:t>Тазовский</a:t>
            </a:r>
            <a:r>
              <a:rPr lang="ru-RU" dirty="0" smtClean="0"/>
              <a:t>, села </a:t>
            </a:r>
            <a:r>
              <a:rPr lang="ru-RU" dirty="0" err="1" smtClean="0"/>
              <a:t>Антипаюта</a:t>
            </a:r>
            <a:r>
              <a:rPr lang="ru-RU" dirty="0" smtClean="0"/>
              <a:t>, </a:t>
            </a:r>
            <a:r>
              <a:rPr lang="ru-RU" dirty="0" err="1" smtClean="0"/>
              <a:t>Газ-Сале</a:t>
            </a:r>
            <a:r>
              <a:rPr lang="ru-RU" dirty="0" smtClean="0"/>
              <a:t>, </a:t>
            </a:r>
            <a:r>
              <a:rPr lang="ru-RU" dirty="0" err="1" smtClean="0"/>
              <a:t>Гыда</a:t>
            </a:r>
            <a:r>
              <a:rPr lang="ru-RU" dirty="0" smtClean="0"/>
              <a:t>, Находка. </a:t>
            </a:r>
          </a:p>
          <a:p>
            <a:pPr algn="just"/>
            <a:r>
              <a:rPr lang="ru-RU" dirty="0" smtClean="0"/>
              <a:t>Не смотря на то, что население района многонациональное и составляет примерно 36 национальностей, большинство в районе все же коренного населения - ненцев, ведущих кочевой образ жизни. Они проживают вне населенных пунктов, постоянно перемещаясь вместе со стадами оленей по </a:t>
            </a:r>
            <a:r>
              <a:rPr lang="ru-RU" dirty="0" err="1" smtClean="0"/>
              <a:t>Гыданскому</a:t>
            </a:r>
            <a:r>
              <a:rPr lang="ru-RU" dirty="0" smtClean="0"/>
              <a:t> полуострову.</a:t>
            </a:r>
          </a:p>
          <a:p>
            <a:pPr algn="just"/>
            <a:r>
              <a:rPr lang="ru-RU" dirty="0" smtClean="0"/>
              <a:t>Оленеводство и рыболовство составляют весомую часть в экономике района. Разведением домашних оленей занимаются не только общины, но и сельскохозяйственные предприятия. В общей сложности в районе численность поголовья оленей превышает 180 тысяч голов. Ежегодный вылов морепродуктов превышает более 2500 тонн. Большая часть улова перерабатывается и отправляется в другие регионы России.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0076" cy="838200"/>
          </a:xfrm>
        </p:spPr>
        <p:txBody>
          <a:bodyPr/>
          <a:lstStyle/>
          <a:p>
            <a:r>
              <a:rPr lang="ru-RU" b="1" dirty="0" smtClean="0"/>
              <a:t>Тазовский район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786710" y="5929330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553084" cy="838200"/>
          </a:xfrm>
        </p:spPr>
        <p:txBody>
          <a:bodyPr/>
          <a:lstStyle/>
          <a:p>
            <a:r>
              <a:rPr lang="ru-RU" b="1" dirty="0" smtClean="0"/>
              <a:t>Шурышкарский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9"/>
            <a:ext cx="8686800" cy="3429024"/>
          </a:xfrm>
        </p:spPr>
        <p:txBody>
          <a:bodyPr/>
          <a:lstStyle/>
          <a:p>
            <a:pPr algn="just"/>
            <a:r>
              <a:rPr lang="ru-RU" b="1" dirty="0" smtClean="0"/>
              <a:t>Шурышкарский район</a:t>
            </a:r>
            <a:r>
              <a:rPr lang="ru-RU" dirty="0" smtClean="0"/>
              <a:t> занимает обширную юго-западную часть Ямало-Ненецкого автономного округа. На территории района общей площадью более 54 тысячи квадратных километров проживает почти 10 тысяч человек.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100px-Shuryshkarsky_rajon_ge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285728"/>
            <a:ext cx="952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052886" cy="838200"/>
          </a:xfrm>
        </p:spPr>
        <p:txBody>
          <a:bodyPr/>
          <a:lstStyle/>
          <a:p>
            <a:r>
              <a:rPr lang="ru-RU" dirty="0" smtClean="0"/>
              <a:t>Районы ЯНАО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8638" cy="4525963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Надымский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3" action="ppaction://hlinksldjump"/>
              </a:rPr>
              <a:t>Приуральский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Пуровский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Красноселькупский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Тазовский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Шурышкарский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Ямальский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02896667_gerb-janao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53" t="5208" r="16180" b="10416"/>
          <a:stretch>
            <a:fillRect/>
          </a:stretch>
        </p:blipFill>
        <p:spPr>
          <a:xfrm>
            <a:off x="5429256" y="2143116"/>
            <a:ext cx="3018035" cy="4143404"/>
          </a:xfrm>
          <a:prstGeom prst="rect">
            <a:avLst/>
          </a:prstGeom>
        </p:spPr>
      </p:pic>
      <p:pic>
        <p:nvPicPr>
          <p:cNvPr id="5" name="Рисунок 4" descr="fla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446" y="285728"/>
            <a:ext cx="235745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rishkarsk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909637"/>
            <a:ext cx="7934325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состав </a:t>
            </a:r>
            <a:r>
              <a:rPr lang="ru-RU" dirty="0" err="1" smtClean="0"/>
              <a:t>Шурышкарского</a:t>
            </a:r>
            <a:r>
              <a:rPr lang="ru-RU" dirty="0" smtClean="0"/>
              <a:t> района входит восемь муниципальных образований. Административным центром является </a:t>
            </a:r>
            <a:r>
              <a:rPr lang="ru-RU" b="1" dirty="0" smtClean="0"/>
              <a:t>село Мужи</a:t>
            </a:r>
            <a:r>
              <a:rPr lang="ru-RU" dirty="0" smtClean="0"/>
              <a:t> с населением 3400 человек. Остальные муниципальные образования также являются сельскими поселениями - </a:t>
            </a:r>
            <a:r>
              <a:rPr lang="ru-RU" dirty="0" err="1" smtClean="0"/>
              <a:t>Шурышкарское</a:t>
            </a:r>
            <a:r>
              <a:rPr lang="ru-RU" dirty="0" smtClean="0"/>
              <a:t>, </a:t>
            </a:r>
            <a:r>
              <a:rPr lang="ru-RU" dirty="0" err="1" smtClean="0"/>
              <a:t>Горковское</a:t>
            </a:r>
            <a:r>
              <a:rPr lang="ru-RU" dirty="0" smtClean="0"/>
              <a:t>, </a:t>
            </a:r>
            <a:r>
              <a:rPr lang="ru-RU" dirty="0" err="1" smtClean="0"/>
              <a:t>Мужевское</a:t>
            </a:r>
            <a:r>
              <a:rPr lang="ru-RU" dirty="0" smtClean="0"/>
              <a:t>, </a:t>
            </a:r>
            <a:r>
              <a:rPr lang="ru-RU" dirty="0" err="1" smtClean="0"/>
              <a:t>Лопхаринское</a:t>
            </a:r>
            <a:r>
              <a:rPr lang="ru-RU" dirty="0" smtClean="0"/>
              <a:t>, </a:t>
            </a:r>
            <a:r>
              <a:rPr lang="ru-RU" dirty="0" err="1" smtClean="0"/>
              <a:t>Восяховское</a:t>
            </a:r>
            <a:r>
              <a:rPr lang="ru-RU" dirty="0" smtClean="0"/>
              <a:t>, </a:t>
            </a:r>
            <a:r>
              <a:rPr lang="ru-RU" dirty="0" err="1" smtClean="0"/>
              <a:t>Овгортское</a:t>
            </a:r>
            <a:r>
              <a:rPr lang="ru-RU" dirty="0" smtClean="0"/>
              <a:t>, Азовское и </a:t>
            </a:r>
            <a:r>
              <a:rPr lang="ru-RU" dirty="0" err="1" smtClean="0"/>
              <a:t>Питляр</a:t>
            </a:r>
            <a:r>
              <a:rPr lang="ru-RU" dirty="0" smtClean="0"/>
              <a:t>. В общем, на территории </a:t>
            </a:r>
            <a:r>
              <a:rPr lang="ru-RU" dirty="0" err="1" smtClean="0"/>
              <a:t>Шурышкарского</a:t>
            </a:r>
            <a:r>
              <a:rPr lang="ru-RU" dirty="0" smtClean="0"/>
              <a:t> района находится 30 населенных пунктов.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553084" cy="838200"/>
          </a:xfrm>
        </p:spPr>
        <p:txBody>
          <a:bodyPr/>
          <a:lstStyle/>
          <a:p>
            <a:r>
              <a:rPr lang="ru-RU" b="1" dirty="0" smtClean="0"/>
              <a:t>Шурышкарский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Район географически располагается на границе перехода лесотундры в тайгу. На территории находится большое количество рек, озер и болот. Сельскохозяйственные </a:t>
            </a:r>
            <a:r>
              <a:rPr lang="ru-RU" b="1" dirty="0" smtClean="0"/>
              <a:t>предприятия</a:t>
            </a:r>
            <a:r>
              <a:rPr lang="ru-RU" dirty="0" smtClean="0"/>
              <a:t> активно занимаются оленеводством, молочным животноводством. Для всего Ямала здесь успешно выращивают в большом количестве свежие овощи - картофель, капусту, редис и даже помидоры и огурцы. На территории района в каждом крупном поселке находятся отделения крупнейшего рыбодобывающего и перерабатывающего </a:t>
            </a:r>
            <a:r>
              <a:rPr lang="ru-RU" b="1" dirty="0" smtClean="0"/>
              <a:t>предприятия</a:t>
            </a:r>
            <a:r>
              <a:rPr lang="ru-RU" dirty="0" smtClean="0"/>
              <a:t> - </a:t>
            </a:r>
            <a:r>
              <a:rPr lang="ru-RU" dirty="0" err="1" smtClean="0"/>
              <a:t>Горковского</a:t>
            </a:r>
            <a:r>
              <a:rPr lang="ru-RU" dirty="0" smtClean="0"/>
              <a:t> рыбозавода.</a:t>
            </a:r>
          </a:p>
          <a:p>
            <a:pPr algn="just"/>
            <a:r>
              <a:rPr lang="ru-RU" dirty="0" smtClean="0"/>
              <a:t>На территории района действует уникальный </a:t>
            </a:r>
            <a:r>
              <a:rPr lang="ru-RU" dirty="0" err="1" smtClean="0"/>
              <a:t>Куноватский</a:t>
            </a:r>
            <a:r>
              <a:rPr lang="ru-RU" dirty="0" smtClean="0"/>
              <a:t> государственный заказник. Этот заказник славится на весь мир тем, что он является местом гнездовий редчайших белых журавлей - </a:t>
            </a:r>
            <a:r>
              <a:rPr lang="ru-RU" dirty="0" err="1" smtClean="0"/>
              <a:t>стерхов</a:t>
            </a:r>
            <a:r>
              <a:rPr lang="ru-RU" dirty="0" smtClean="0"/>
              <a:t>. Поэтому даже на гербе района красуется белый журавель. Сюда с каждым годом приезжают все больше любителей экологического туризма, что дает надежду на становление </a:t>
            </a:r>
            <a:r>
              <a:rPr lang="ru-RU" dirty="0" err="1" smtClean="0"/>
              <a:t>Шурышкарского</a:t>
            </a:r>
            <a:r>
              <a:rPr lang="ru-RU" dirty="0" smtClean="0"/>
              <a:t> района центром туризма Ямала.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553084" cy="838200"/>
          </a:xfrm>
        </p:spPr>
        <p:txBody>
          <a:bodyPr/>
          <a:lstStyle/>
          <a:p>
            <a:r>
              <a:rPr lang="ru-RU" b="1" dirty="0" smtClean="0"/>
              <a:t>Шурышкарский район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786710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24390" cy="838200"/>
          </a:xfrm>
        </p:spPr>
        <p:txBody>
          <a:bodyPr/>
          <a:lstStyle/>
          <a:p>
            <a:r>
              <a:rPr lang="ru-RU" b="1" dirty="0" smtClean="0"/>
              <a:t>Ямальский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686800" cy="3232160"/>
          </a:xfrm>
        </p:spPr>
        <p:txBody>
          <a:bodyPr/>
          <a:lstStyle/>
          <a:p>
            <a:pPr algn="just"/>
            <a:r>
              <a:rPr lang="ru-RU" b="1" dirty="0" smtClean="0"/>
              <a:t>Ямальский район</a:t>
            </a:r>
            <a:r>
              <a:rPr lang="ru-RU" dirty="0" smtClean="0"/>
              <a:t> находится в северной части Ямало-Ненецкого автономного округа на полуострове Ямал и ближайших к нему островах, в том числе в него входит и крупнейший остров </a:t>
            </a:r>
            <a:r>
              <a:rPr lang="ru-RU" b="1" dirty="0" smtClean="0"/>
              <a:t>ЯНАО</a:t>
            </a:r>
            <a:r>
              <a:rPr lang="ru-RU" dirty="0" smtClean="0"/>
              <a:t> - Белый. </a:t>
            </a:r>
          </a:p>
          <a:p>
            <a:endParaRPr lang="ru-RU" dirty="0"/>
          </a:p>
        </p:txBody>
      </p:sp>
      <p:pic>
        <p:nvPicPr>
          <p:cNvPr id="4" name="Рисунок 3" descr="100px-RUS_Ямальский_район_CO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357166"/>
            <a:ext cx="952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amalsk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077200" cy="583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Общая площадь </a:t>
            </a:r>
            <a:r>
              <a:rPr lang="ru-RU" b="1" dirty="0" err="1" smtClean="0"/>
              <a:t>Ямальского</a:t>
            </a:r>
            <a:r>
              <a:rPr lang="ru-RU" b="1" dirty="0" smtClean="0"/>
              <a:t> района</a:t>
            </a:r>
            <a:r>
              <a:rPr lang="ru-RU" dirty="0" smtClean="0"/>
              <a:t> составляет почти 149 тысяч квадратных километров. На столь обширных территориях проживает 16,4 тысяч человек, из которых около 70% коренные жители - ненцы.</a:t>
            </a:r>
          </a:p>
          <a:p>
            <a:pPr algn="just"/>
            <a:r>
              <a:rPr lang="ru-RU" dirty="0" smtClean="0"/>
              <a:t>На территории </a:t>
            </a:r>
            <a:r>
              <a:rPr lang="ru-RU" dirty="0" err="1" smtClean="0"/>
              <a:t>Ямальского</a:t>
            </a:r>
            <a:r>
              <a:rPr lang="ru-RU" dirty="0" smtClean="0"/>
              <a:t> района существует шесть муниципальных образований. Административным центром района является село </a:t>
            </a:r>
            <a:r>
              <a:rPr lang="ru-RU" dirty="0" err="1" smtClean="0"/>
              <a:t>Яр-Сале</a:t>
            </a:r>
            <a:r>
              <a:rPr lang="ru-RU" dirty="0" smtClean="0"/>
              <a:t> с </a:t>
            </a:r>
            <a:r>
              <a:rPr lang="ru-RU" b="1" dirty="0" smtClean="0"/>
              <a:t>населением</a:t>
            </a:r>
            <a:r>
              <a:rPr lang="ru-RU" dirty="0" smtClean="0"/>
              <a:t> около пяти тысяч человек. Сёла Мыс Каменный, </a:t>
            </a:r>
            <a:r>
              <a:rPr lang="ru-RU" dirty="0" err="1" smtClean="0"/>
              <a:t>Панаевск</a:t>
            </a:r>
            <a:r>
              <a:rPr lang="ru-RU" dirty="0" smtClean="0"/>
              <a:t>, </a:t>
            </a:r>
            <a:r>
              <a:rPr lang="ru-RU" dirty="0" err="1" smtClean="0"/>
              <a:t>Салемал</a:t>
            </a:r>
            <a:r>
              <a:rPr lang="ru-RU" dirty="0" smtClean="0"/>
              <a:t>, </a:t>
            </a:r>
            <a:r>
              <a:rPr lang="ru-RU" dirty="0" err="1" smtClean="0"/>
              <a:t>Сеяха</a:t>
            </a:r>
            <a:r>
              <a:rPr lang="ru-RU" dirty="0" smtClean="0"/>
              <a:t>, Новый Порт имеют статус сельского поселения. </a:t>
            </a:r>
          </a:p>
          <a:p>
            <a:pPr algn="just"/>
            <a:r>
              <a:rPr lang="ru-RU" dirty="0" smtClean="0"/>
              <a:t>Географически </a:t>
            </a:r>
            <a:r>
              <a:rPr lang="ru-RU" b="1" dirty="0" smtClean="0"/>
              <a:t>Ямальский район</a:t>
            </a:r>
            <a:r>
              <a:rPr lang="ru-RU" dirty="0" smtClean="0"/>
              <a:t> находится севернее полярного круга. Полуостров Ямал представляет собой пологую равнину с множеством рек и озер. Зима здесь длится 230 дней в году и характеризуется особенно сложными метеорологическими условиями - низкой температурой при высокой скорости ветра и высокой влажности воздуха.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Ямальском</a:t>
            </a:r>
            <a:r>
              <a:rPr lang="ru-RU" dirty="0" smtClean="0"/>
              <a:t> районе созданы три крупнейшие охранные природные территории - природный парк "</a:t>
            </a:r>
            <a:r>
              <a:rPr lang="ru-RU" dirty="0" err="1" smtClean="0"/>
              <a:t>Юрибей</a:t>
            </a:r>
            <a:r>
              <a:rPr lang="ru-RU" dirty="0" smtClean="0"/>
              <a:t>" для развития экологического туризма , государственный природный заказник "</a:t>
            </a:r>
            <a:r>
              <a:rPr lang="ru-RU" dirty="0" err="1" smtClean="0"/>
              <a:t>Нижне-Обский</a:t>
            </a:r>
            <a:r>
              <a:rPr lang="ru-RU" dirty="0" smtClean="0"/>
              <a:t>" для охраны перелётных птиц, их мест миграций и гнездования и биологический заказник "</a:t>
            </a:r>
            <a:r>
              <a:rPr lang="ru-RU" b="1" dirty="0" smtClean="0"/>
              <a:t>Ямальский</a:t>
            </a:r>
            <a:r>
              <a:rPr lang="ru-RU" dirty="0" smtClean="0"/>
              <a:t>" для сохранения редких видов животных и растений.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24390" cy="838200"/>
          </a:xfrm>
        </p:spPr>
        <p:txBody>
          <a:bodyPr/>
          <a:lstStyle/>
          <a:p>
            <a:r>
              <a:rPr lang="ru-RU" b="1" dirty="0" smtClean="0"/>
              <a:t>Ямальский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4104" y="214290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100px-Coat_of_Arms_of_Nadym_(Yamal_Nenetsia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00174"/>
            <a:ext cx="1085858" cy="1357322"/>
          </a:xfrm>
          <a:prstGeom prst="rect">
            <a:avLst/>
          </a:prstGeom>
        </p:spPr>
      </p:pic>
      <p:pic>
        <p:nvPicPr>
          <p:cNvPr id="6" name="Рисунок 5" descr="100px-Priuralskiy_rajon_ger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500174"/>
            <a:ext cx="1085858" cy="1357322"/>
          </a:xfrm>
          <a:prstGeom prst="rect">
            <a:avLst/>
          </a:prstGeom>
        </p:spPr>
      </p:pic>
      <p:pic>
        <p:nvPicPr>
          <p:cNvPr id="7" name="Рисунок 6" descr="100px-Purovskiy_rajon_ger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500174"/>
            <a:ext cx="1085858" cy="1357322"/>
          </a:xfrm>
          <a:prstGeom prst="rect">
            <a:avLst/>
          </a:prstGeom>
        </p:spPr>
      </p:pic>
      <p:pic>
        <p:nvPicPr>
          <p:cNvPr id="8" name="Рисунок 7" descr="100px-RUS_Красноселькупский_район_CO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429000"/>
            <a:ext cx="1143008" cy="1440190"/>
          </a:xfrm>
          <a:prstGeom prst="rect">
            <a:avLst/>
          </a:prstGeom>
        </p:spPr>
      </p:pic>
      <p:pic>
        <p:nvPicPr>
          <p:cNvPr id="9" name="Рисунок 8" descr="100px-Coat_of_Arms_of_Tazovsky_rayon_(Yamal_Nenetsia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429000"/>
            <a:ext cx="1287172" cy="1428760"/>
          </a:xfrm>
          <a:prstGeom prst="rect">
            <a:avLst/>
          </a:prstGeom>
        </p:spPr>
      </p:pic>
      <p:pic>
        <p:nvPicPr>
          <p:cNvPr id="10" name="Рисунок 9" descr="100px-Shuryshkarsky_rajon_ger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5000636"/>
            <a:ext cx="1071570" cy="1360894"/>
          </a:xfrm>
          <a:prstGeom prst="rect">
            <a:avLst/>
          </a:prstGeom>
        </p:spPr>
      </p:pic>
      <p:pic>
        <p:nvPicPr>
          <p:cNvPr id="11" name="Рисунок 10" descr="100px-RUS_Ямальский_район_CO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5000636"/>
            <a:ext cx="1068757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338902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Надым и Надымский район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центральной части ЯНАО расположена административная единица – </a:t>
            </a:r>
            <a:r>
              <a:rPr lang="ru-RU" b="1" dirty="0" smtClean="0"/>
              <a:t>Надымский район</a:t>
            </a:r>
            <a:r>
              <a:rPr lang="ru-RU" dirty="0" smtClean="0"/>
              <a:t> с административным центром городом </a:t>
            </a:r>
            <a:r>
              <a:rPr lang="ru-RU" b="1" dirty="0" smtClean="0"/>
              <a:t>Надым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Не смотря на свою большую территорию – более 110 тысяч квадратных километров, население района составляет лишь чуть более 67 тысяч человек. Причем большая часть населения района – жители города </a:t>
            </a:r>
            <a:r>
              <a:rPr lang="ru-RU" b="1" dirty="0" smtClean="0"/>
              <a:t>Надым</a:t>
            </a:r>
            <a:r>
              <a:rPr lang="ru-RU" dirty="0" smtClean="0"/>
              <a:t> (около 48,5 тысяч человек). Городские жители составляют около 88% от численности населения </a:t>
            </a:r>
            <a:r>
              <a:rPr lang="ru-RU" dirty="0" err="1" smtClean="0"/>
              <a:t>Надымского</a:t>
            </a:r>
            <a:r>
              <a:rPr lang="ru-RU" dirty="0" smtClean="0"/>
              <a:t> района. На территории района проживает около трёх тысяч коренных жителей – ненцы, ханты и селькупы, занимающиеся оленеводством и выловом рыбы.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100px-Coat_of_Arms_of_Nadym_(Yamal_Nenetsia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14" y="142852"/>
            <a:ext cx="108585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d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76225"/>
            <a:ext cx="7905750" cy="630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60557"/>
            <a:ext cx="8686800" cy="4525963"/>
          </a:xfrm>
        </p:spPr>
        <p:txBody>
          <a:bodyPr/>
          <a:lstStyle/>
          <a:p>
            <a:pPr algn="just"/>
            <a:r>
              <a:rPr lang="ru-RU" dirty="0" smtClean="0"/>
              <a:t>Основными муниципальными образованиями </a:t>
            </a:r>
            <a:r>
              <a:rPr lang="ru-RU" dirty="0" err="1" smtClean="0"/>
              <a:t>Надымского</a:t>
            </a:r>
            <a:r>
              <a:rPr lang="ru-RU" dirty="0" smtClean="0"/>
              <a:t> района являются город </a:t>
            </a:r>
            <a:r>
              <a:rPr lang="ru-RU" b="1" dirty="0" smtClean="0"/>
              <a:t>Надым</a:t>
            </a:r>
            <a:r>
              <a:rPr lang="ru-RU" dirty="0" smtClean="0"/>
              <a:t>, поселки городского типа </a:t>
            </a:r>
            <a:r>
              <a:rPr lang="ru-RU" dirty="0" err="1" smtClean="0"/>
              <a:t>Пангоды</a:t>
            </a:r>
            <a:r>
              <a:rPr lang="ru-RU" dirty="0" smtClean="0"/>
              <a:t> и Заполярный, поселки </a:t>
            </a:r>
            <a:r>
              <a:rPr lang="ru-RU" dirty="0" err="1" smtClean="0"/>
              <a:t>Правохеттинский</a:t>
            </a:r>
            <a:r>
              <a:rPr lang="ru-RU" dirty="0" smtClean="0"/>
              <a:t>, Приозерный, Ягельный, </a:t>
            </a:r>
            <a:r>
              <a:rPr lang="ru-RU" dirty="0" err="1" smtClean="0"/>
              <a:t>Лонгъюган</a:t>
            </a:r>
            <a:r>
              <a:rPr lang="ru-RU" dirty="0" smtClean="0"/>
              <a:t>, села - </a:t>
            </a:r>
            <a:r>
              <a:rPr lang="ru-RU" dirty="0" err="1" smtClean="0"/>
              <a:t>Кутопьюган</a:t>
            </a:r>
            <a:r>
              <a:rPr lang="ru-RU" dirty="0" smtClean="0"/>
              <a:t>, Нории, </a:t>
            </a:r>
            <a:r>
              <a:rPr lang="ru-RU" dirty="0" err="1" smtClean="0"/>
              <a:t>Ныда</a:t>
            </a:r>
            <a:r>
              <a:rPr lang="ru-RU" dirty="0" smtClean="0"/>
              <a:t>, вахтовое поселение – Ямбург.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338902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Надым и Надымский район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Надымский район</a:t>
            </a:r>
            <a:r>
              <a:rPr lang="ru-RU" dirty="0" smtClean="0"/>
              <a:t> имеет целый ряд уникальных достопримечательностей. В 60 километрах от города </a:t>
            </a:r>
            <a:r>
              <a:rPr lang="ru-RU" b="1" dirty="0" smtClean="0"/>
              <a:t>Надым</a:t>
            </a:r>
            <a:r>
              <a:rPr lang="ru-RU" dirty="0" smtClean="0"/>
              <a:t> расположено </a:t>
            </a:r>
            <a:r>
              <a:rPr lang="ru-RU" dirty="0" err="1" smtClean="0"/>
              <a:t>Надымское</a:t>
            </a:r>
            <a:r>
              <a:rPr lang="ru-RU" dirty="0" smtClean="0"/>
              <a:t> городище – археологический объект 16 века. На месте поселка </a:t>
            </a:r>
            <a:r>
              <a:rPr lang="ru-RU" dirty="0" err="1" smtClean="0"/>
              <a:t>Хэ</a:t>
            </a:r>
            <a:r>
              <a:rPr lang="ru-RU" dirty="0" smtClean="0"/>
              <a:t> стоит знаменитая на весь мир часовня. Для туристов интересны будут места знаменательной «стройки 501». В Надыме активно работают музей истории предприятия ООО "</a:t>
            </a:r>
            <a:r>
              <a:rPr lang="ru-RU" dirty="0" err="1" smtClean="0"/>
              <a:t>Ямбурггаздобыча</a:t>
            </a:r>
            <a:r>
              <a:rPr lang="ru-RU" dirty="0" smtClean="0"/>
              <a:t>", музейно-выставочный центр г. Надыма и Эколого-методический центр "Дом природы".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338902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Надым и Надымский район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786710" y="5929330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Приуральский район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Приуральский район</a:t>
            </a:r>
            <a:r>
              <a:rPr lang="ru-RU" dirty="0" smtClean="0"/>
              <a:t> находится в самой западной части Ямало-Ненецкого автономного округа. Свое название район получил из-за своего уникального географического расположения. Сам </a:t>
            </a:r>
            <a:r>
              <a:rPr lang="ru-RU" b="1" dirty="0" smtClean="0"/>
              <a:t>Приуральский район</a:t>
            </a:r>
            <a:r>
              <a:rPr lang="ru-RU" dirty="0" smtClean="0"/>
              <a:t> в основном расположен на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равнине и лишь в западной части находятся Уральские горы. Полярный круг пересекает Приуральский район практически на две равные половины, поэтому территорию района относят к Полярному Уралу.</a:t>
            </a:r>
          </a:p>
          <a:p>
            <a:pPr algn="just"/>
            <a:r>
              <a:rPr lang="ru-RU" dirty="0" smtClean="0"/>
              <a:t>Территория Приуральского района составляет около 66 тысяч квадратных километров. Однако на такой огромной площади расположены всего пять муниципальных образований – поселок городского типа </a:t>
            </a:r>
            <a:r>
              <a:rPr lang="ru-RU" dirty="0" err="1" smtClean="0"/>
              <a:t>Харп</a:t>
            </a:r>
            <a:r>
              <a:rPr lang="ru-RU" dirty="0" smtClean="0"/>
              <a:t> и сельские поселки </a:t>
            </a:r>
            <a:r>
              <a:rPr lang="ru-RU" dirty="0" err="1" smtClean="0"/>
              <a:t>Аксарковское</a:t>
            </a:r>
            <a:r>
              <a:rPr lang="ru-RU" dirty="0" smtClean="0"/>
              <a:t>, </a:t>
            </a:r>
            <a:r>
              <a:rPr lang="ru-RU" dirty="0" err="1" smtClean="0"/>
              <a:t>Харсаимское</a:t>
            </a:r>
            <a:r>
              <a:rPr lang="ru-RU" dirty="0" smtClean="0"/>
              <a:t>, Белоярское и село </a:t>
            </a:r>
            <a:r>
              <a:rPr lang="ru-RU" dirty="0" err="1" smtClean="0"/>
              <a:t>Катравож</a:t>
            </a:r>
            <a:r>
              <a:rPr lang="ru-RU" dirty="0" smtClean="0"/>
              <a:t>. Административный центр находится в посёлке </a:t>
            </a:r>
            <a:r>
              <a:rPr lang="ru-RU" b="1" dirty="0" err="1" smtClean="0"/>
              <a:t>Аксарка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100px-Priuralskiy_rajon_ge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214290"/>
            <a:ext cx="95250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u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809831" cy="526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Приуральском районе проживают более 15,5 тысяч человек. Из них более 7 тысяч человек проживают в </a:t>
            </a:r>
            <a:r>
              <a:rPr lang="ru-RU" dirty="0" err="1" smtClean="0"/>
              <a:t>пгт</a:t>
            </a:r>
            <a:r>
              <a:rPr lang="ru-RU" dirty="0" smtClean="0"/>
              <a:t>. </a:t>
            </a:r>
            <a:r>
              <a:rPr lang="ru-RU" dirty="0" err="1" smtClean="0"/>
              <a:t>Харп</a:t>
            </a:r>
            <a:r>
              <a:rPr lang="ru-RU" dirty="0" smtClean="0"/>
              <a:t>. В районе живут много коренного населения – ханты, манси, коми. Поэтому многие из них ведут кочевой образ жизни.</a:t>
            </a:r>
          </a:p>
          <a:p>
            <a:pPr algn="just"/>
            <a:r>
              <a:rPr lang="ru-RU" dirty="0" smtClean="0"/>
              <a:t>На территории Приуральского района находится очень много рек и озер. В реках водится изобилие ценных сиговых пород рыб. Самым глубоким природным водоемом считается озеро Щучье, которое является вторым в России по глубине после Байкала.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838704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Приуральский район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786710" y="5929330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1217</Words>
  <Application>Microsoft Office PowerPoint</Application>
  <PresentationFormat>Экран (4:3)</PresentationFormat>
  <Paragraphs>54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Районы Ямало-Ненецкого автономного округа</vt:lpstr>
      <vt:lpstr>Районы ЯНАО</vt:lpstr>
      <vt:lpstr>Надым и Надымский район </vt:lpstr>
      <vt:lpstr>Слайд 4</vt:lpstr>
      <vt:lpstr>Надым и Надымский район </vt:lpstr>
      <vt:lpstr>Надым и Надымский район </vt:lpstr>
      <vt:lpstr>Приуральский район </vt:lpstr>
      <vt:lpstr>Слайд 8</vt:lpstr>
      <vt:lpstr>Приуральский район </vt:lpstr>
      <vt:lpstr>Пуровский район</vt:lpstr>
      <vt:lpstr>Слайд 11</vt:lpstr>
      <vt:lpstr>Пуровский район</vt:lpstr>
      <vt:lpstr>Красноселькупский район</vt:lpstr>
      <vt:lpstr>Слайд 14</vt:lpstr>
      <vt:lpstr>Красноселькупский район</vt:lpstr>
      <vt:lpstr>Тазовский район</vt:lpstr>
      <vt:lpstr>Слайд 17</vt:lpstr>
      <vt:lpstr>Тазовский район</vt:lpstr>
      <vt:lpstr>Шурышкарский район</vt:lpstr>
      <vt:lpstr>Слайд 20</vt:lpstr>
      <vt:lpstr>Шурышкарский район</vt:lpstr>
      <vt:lpstr>Шурышкарский район</vt:lpstr>
      <vt:lpstr>Ямальский район</vt:lpstr>
      <vt:lpstr>Слайд 24</vt:lpstr>
      <vt:lpstr>Ямальский район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Gulnara</cp:lastModifiedBy>
  <cp:revision>13</cp:revision>
  <dcterms:created xsi:type="dcterms:W3CDTF">2013-10-17T05:32:52Z</dcterms:created>
  <dcterms:modified xsi:type="dcterms:W3CDTF">2014-01-21T14:19:13Z</dcterms:modified>
</cp:coreProperties>
</file>