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8" r:id="rId3"/>
    <p:sldId id="257" r:id="rId4"/>
    <p:sldId id="259" r:id="rId5"/>
    <p:sldId id="260" r:id="rId6"/>
    <p:sldId id="262" r:id="rId7"/>
    <p:sldId id="261" r:id="rId8"/>
    <p:sldId id="264" r:id="rId9"/>
    <p:sldId id="265" r:id="rId10"/>
    <p:sldId id="266" r:id="rId11"/>
    <p:sldId id="267" r:id="rId12"/>
    <p:sldId id="268" r:id="rId13"/>
    <p:sldId id="270" r:id="rId14"/>
    <p:sldId id="269" r:id="rId15"/>
    <p:sldId id="271" r:id="rId16"/>
    <p:sldId id="272" r:id="rId17"/>
    <p:sldId id="273" r:id="rId18"/>
    <p:sldId id="275" r:id="rId19"/>
    <p:sldId id="274" r:id="rId20"/>
    <p:sldId id="276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FF6600"/>
    <a:srgbClr val="CCCCFF"/>
    <a:srgbClr val="99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3" Type="http://schemas.openxmlformats.org/officeDocument/2006/relationships/image" Target="../media/image5.wmf"/><Relationship Id="rId7" Type="http://schemas.openxmlformats.org/officeDocument/2006/relationships/image" Target="../media/image9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20.wmf"/><Relationship Id="rId1" Type="http://schemas.openxmlformats.org/officeDocument/2006/relationships/image" Target="../media/image1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05AE5A-A3A8-4498-86A7-462C91666EFA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BC05BE-1E94-4520-9D1D-A5422747C8D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karmanform.ucoz.ru/index/0-22" TargetMode="External"/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karmanform.ucoz.ru/index/0-22" TargetMode="External"/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413848E-FAE0-435B-A581-459935CA1858}" type="slidenum">
              <a:rPr lang="ru-RU"/>
              <a:pPr/>
              <a:t>8</a:t>
            </a:fld>
            <a:endParaRPr lang="ru-RU"/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lvl="0"/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Использованы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два слайда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презентации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Каратановой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М.Н.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слайд №8 и №9 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uk-UA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http://karmanform.ucoz.ru/index/0-22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)</a:t>
            </a:r>
            <a:endParaRPr lang="ru-RU" sz="1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Использованы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два слайда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презентации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uk-UA" sz="120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Каратановой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М.Н. </a:t>
            </a:r>
            <a:r>
              <a:rPr lang="ru-RU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слайд №8 и №9 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uk-UA" sz="1200" u="sng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  <a:hlinkClick r:id="rId3"/>
              </a:rPr>
              <a:t>http://karmanform.ucoz.ru/index/0-22</a:t>
            </a:r>
            <a:r>
              <a:rPr lang="uk-UA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)</a:t>
            </a:r>
            <a:endParaRPr lang="ru-RU" sz="1200" kern="120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BC05BE-1E94-4520-9D1D-A5422747C8D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60000"/>
                <a:lumOff val="40000"/>
              </a:schemeClr>
            </a:gs>
            <a:gs pos="50000">
              <a:srgbClr val="99FFCC">
                <a:gamma/>
                <a:tint val="0"/>
                <a:invGamma/>
              </a:srgbClr>
            </a:gs>
            <a:gs pos="100000">
              <a:srgbClr val="99FFCC"/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25.02.2014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16.bin"/><Relationship Id="rId4" Type="http://schemas.openxmlformats.org/officeDocument/2006/relationships/oleObject" Target="../embeddings/oleObject15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8.bin"/><Relationship Id="rId4" Type="http://schemas.openxmlformats.org/officeDocument/2006/relationships/oleObject" Target="../embeddings/oleObject17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image" Target="../media/image1.png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2.bin"/><Relationship Id="rId10" Type="http://schemas.openxmlformats.org/officeDocument/2006/relationships/oleObject" Target="../embeddings/oleObject7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6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.png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11.bin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Relationship Id="rId9" Type="http://schemas.openxmlformats.org/officeDocument/2006/relationships/oleObject" Target="../embeddings/oleObject14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karmanform.ucoz.ru/index/0-22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karmanform.ucoz.ru/index/0-22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 rot="21057135">
            <a:off x="-292757" y="1013913"/>
            <a:ext cx="7999306" cy="212365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6600" b="1" cap="all" spc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Решение </a:t>
            </a:r>
          </a:p>
          <a:p>
            <a:pPr algn="ctr"/>
            <a:r>
              <a:rPr lang="ru-RU" sz="6600" b="1" cap="all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       </a:t>
            </a:r>
            <a:r>
              <a:rPr lang="ru-RU" sz="6600" b="1" cap="all" spc="0" dirty="0" smtClean="0">
                <a:ln w="0"/>
                <a:solidFill>
                  <a:schemeClr val="accent5">
                    <a:lumMod val="50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Comic Sans MS" pitchFamily="66" charset="0"/>
              </a:rPr>
              <a:t>уравнений</a:t>
            </a:r>
            <a:endParaRPr lang="ru-RU" sz="6600" b="1" cap="all" spc="0" dirty="0">
              <a:ln w="0"/>
              <a:solidFill>
                <a:schemeClr val="accent5">
                  <a:lumMod val="50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Comic Sans MS" pitchFamily="66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1520" y="0"/>
            <a:ext cx="2792752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Comic Sans MS" pitchFamily="66" charset="0"/>
              </a:rPr>
              <a:t>6 класс</a:t>
            </a:r>
          </a:p>
          <a:p>
            <a:pPr algn="ctr"/>
            <a:endParaRPr lang="ru-RU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87824" y="5288340"/>
            <a:ext cx="4485523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ГБОУ СОШ №717</a:t>
            </a:r>
          </a:p>
          <a:p>
            <a:pPr algn="ctr"/>
            <a:r>
              <a:rPr lang="ru-RU" sz="2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г.Москва</a:t>
            </a:r>
          </a:p>
          <a:p>
            <a:pPr algn="ctr"/>
            <a:r>
              <a:rPr lang="ru-RU" sz="2400" b="1" i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Чернецова</a:t>
            </a:r>
            <a:r>
              <a:rPr lang="ru-RU" sz="2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 </a:t>
            </a:r>
            <a:r>
              <a:rPr lang="ru-RU" sz="2400" b="1" i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Карина</a:t>
            </a:r>
            <a:r>
              <a:rPr lang="ru-RU" sz="2400" b="1" i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Comic Sans MS" pitchFamily="66" charset="0"/>
              </a:rPr>
              <a:t> Игоревна</a:t>
            </a:r>
          </a:p>
          <a:p>
            <a:pPr algn="ctr"/>
            <a:endParaRPr lang="ru-RU" sz="2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2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2545232"/>
            <a:ext cx="2699792" cy="4312767"/>
          </a:xfrm>
          <a:prstGeom prst="rect">
            <a:avLst/>
          </a:prstGeom>
          <a:noFill/>
        </p:spPr>
      </p:pic>
      <p:pic>
        <p:nvPicPr>
          <p:cNvPr id="6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93956" y="2898401"/>
            <a:ext cx="2650044" cy="395959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2253850" cy="3600400"/>
          </a:xfrm>
          <a:prstGeom prst="rect">
            <a:avLst/>
          </a:prstGeom>
          <a:noFill/>
        </p:spPr>
      </p:pic>
      <p:sp>
        <p:nvSpPr>
          <p:cNvPr id="3" name="AutoShape 24"/>
          <p:cNvSpPr>
            <a:spLocks noChangeArrowheads="1"/>
          </p:cNvSpPr>
          <p:nvPr/>
        </p:nvSpPr>
        <p:spPr bwMode="auto">
          <a:xfrm>
            <a:off x="1763689" y="260648"/>
            <a:ext cx="7200799" cy="1152128"/>
          </a:xfrm>
          <a:prstGeom prst="wedgeRoundRectCallout">
            <a:avLst>
              <a:gd name="adj1" fmla="val -47356"/>
              <a:gd name="adj2" fmla="val 90170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latin typeface="Georgia" pitchFamily="18" charset="0"/>
              </a:rPr>
              <a:t>Давайте попробуем сформулировать основные способы решения уравнений</a:t>
            </a:r>
            <a:r>
              <a:rPr lang="ru-RU" sz="2800" b="1" i="1" dirty="0" smtClean="0">
                <a:latin typeface="Georgia" pitchFamily="18" charset="0"/>
              </a:rPr>
              <a:t>: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2267744" y="2204864"/>
            <a:ext cx="5184576" cy="4464496"/>
          </a:xfrm>
          <a:prstGeom prst="wedgeRectCallout">
            <a:avLst>
              <a:gd name="adj1" fmla="val 54846"/>
              <a:gd name="adj2" fmla="val -740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indent="-457200" algn="ctr">
              <a:buFont typeface="+mj-lt"/>
              <a:buAutoNum type="arabicPeriod"/>
            </a:pP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 Умножение и деление обоих частей уравнения на одно и тоже число, не равное нулю;</a:t>
            </a:r>
          </a:p>
          <a:p>
            <a:pPr marL="514350" indent="-514350" algn="ctr"/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4(</a:t>
            </a:r>
            <a:r>
              <a:rPr lang="en-US" sz="2000" b="1" i="1" dirty="0" smtClean="0">
                <a:solidFill>
                  <a:srgbClr val="FF0000"/>
                </a:solidFill>
                <a:latin typeface="Georgia" pitchFamily="18" charset="0"/>
              </a:rPr>
              <a:t>x+5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)</a:t>
            </a:r>
            <a:r>
              <a:rPr lang="en-US" sz="2000" b="1" i="1" dirty="0" smtClean="0">
                <a:solidFill>
                  <a:srgbClr val="FF0000"/>
                </a:solidFill>
                <a:latin typeface="Georgia" pitchFamily="18" charset="0"/>
              </a:rPr>
              <a:t>=12  |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:4</a:t>
            </a:r>
            <a:r>
              <a:rPr lang="en-US" sz="2000" b="1" i="1" dirty="0" smtClean="0">
                <a:solidFill>
                  <a:srgbClr val="FF0000"/>
                </a:solidFill>
                <a:latin typeface="Georgia" pitchFamily="18" charset="0"/>
              </a:rPr>
              <a:t>&gt;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0</a:t>
            </a:r>
          </a:p>
          <a:p>
            <a:pPr marL="514350" indent="-514350"/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     </a:t>
            </a:r>
            <a:r>
              <a:rPr lang="en-US" sz="2000" b="1" i="1" dirty="0" smtClean="0">
                <a:solidFill>
                  <a:schemeClr val="tx1"/>
                </a:solidFill>
                <a:latin typeface="Georgia" pitchFamily="18" charset="0"/>
              </a:rPr>
              <a:t>2</a:t>
            </a: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. Перенос  членов  уравнения  из  одной  части  в  другую, изменяя при этом их знак на противоположный.</a:t>
            </a:r>
          </a:p>
          <a:p>
            <a:pPr marL="514350" indent="-514350" algn="ctr"/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5</a:t>
            </a:r>
            <a:r>
              <a:rPr lang="en-US" sz="2000" b="1" i="1" dirty="0" smtClean="0">
                <a:solidFill>
                  <a:srgbClr val="FF0000"/>
                </a:solidFill>
                <a:latin typeface="Georgia" pitchFamily="18" charset="0"/>
              </a:rPr>
              <a:t>x=2x+6</a:t>
            </a:r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   </a:t>
            </a:r>
            <a:endParaRPr lang="en-US" sz="2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marL="514350" indent="-514350" algn="ctr"/>
            <a:r>
              <a:rPr lang="ru-RU" sz="2000" b="1" i="1" dirty="0" smtClean="0">
                <a:solidFill>
                  <a:srgbClr val="FF0000"/>
                </a:solidFill>
                <a:latin typeface="Georgia" pitchFamily="18" charset="0"/>
              </a:rPr>
              <a:t> 5</a:t>
            </a:r>
            <a:r>
              <a:rPr lang="en-US" sz="2000" b="1" i="1" dirty="0" smtClean="0">
                <a:solidFill>
                  <a:srgbClr val="FF0000"/>
                </a:solidFill>
                <a:latin typeface="Georgia" pitchFamily="18" charset="0"/>
              </a:rPr>
              <a:t>x-2x=6</a:t>
            </a:r>
            <a:endParaRPr lang="ru-RU" sz="2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000" b="1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 marL="514350" indent="-514350">
              <a:buFont typeface="+mj-lt"/>
              <a:buAutoNum type="arabicPeriod"/>
            </a:pPr>
            <a:endParaRPr lang="ru-RU" sz="24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16386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898401"/>
            <a:ext cx="2650044" cy="395959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build="p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98401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8" name="AutoShape 24"/>
          <p:cNvSpPr>
            <a:spLocks noChangeArrowheads="1"/>
          </p:cNvSpPr>
          <p:nvPr/>
        </p:nvSpPr>
        <p:spPr bwMode="auto">
          <a:xfrm>
            <a:off x="1619672" y="764704"/>
            <a:ext cx="7200799" cy="2808312"/>
          </a:xfrm>
          <a:prstGeom prst="wedgeRoundRectCallout">
            <a:avLst>
              <a:gd name="adj1" fmla="val -38760"/>
              <a:gd name="adj2" fmla="val 72262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latin typeface="Georgia" pitchFamily="18" charset="0"/>
              </a:rPr>
              <a:t>Уравнение вида</a:t>
            </a:r>
          </a:p>
          <a:p>
            <a:pPr algn="ctr"/>
            <a:r>
              <a:rPr lang="en-US" sz="4400" b="1" i="1" dirty="0" smtClean="0">
                <a:solidFill>
                  <a:srgbClr val="FF0000"/>
                </a:solidFill>
                <a:latin typeface="Georgia" pitchFamily="18" charset="0"/>
              </a:rPr>
              <a:t>ax=b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где </a:t>
            </a:r>
            <a:r>
              <a:rPr lang="en-US" sz="4400" b="1" i="1" dirty="0" smtClean="0">
                <a:solidFill>
                  <a:srgbClr val="FF0000"/>
                </a:solidFill>
                <a:latin typeface="Georgia" pitchFamily="18" charset="0"/>
              </a:rPr>
              <a:t>a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≠0</a:t>
            </a:r>
            <a:endParaRPr lang="ru-RU" sz="2400" b="1" i="1" dirty="0" smtClean="0">
              <a:latin typeface="Georgia" pitchFamily="18" charset="0"/>
            </a:endParaRPr>
          </a:p>
          <a:p>
            <a:pPr algn="ctr"/>
            <a:r>
              <a:rPr lang="ru-RU" sz="2400" b="1" i="1" dirty="0" smtClean="0">
                <a:latin typeface="Georgia" pitchFamily="18" charset="0"/>
              </a:rPr>
              <a:t>называют</a:t>
            </a:r>
          </a:p>
          <a:p>
            <a:pPr algn="ctr"/>
            <a:r>
              <a:rPr lang="ru-RU" sz="2400" b="1" i="1" dirty="0" smtClean="0">
                <a:latin typeface="Georgia" pitchFamily="18" charset="0"/>
              </a:rPr>
              <a:t> </a:t>
            </a:r>
            <a:r>
              <a:rPr lang="ru-RU" sz="2400" b="1" i="1" u="sng" dirty="0" smtClean="0">
                <a:solidFill>
                  <a:srgbClr val="FF0000"/>
                </a:solidFill>
                <a:latin typeface="Georgia" pitchFamily="18" charset="0"/>
              </a:rPr>
              <a:t>линейным уравнением с одним неизвестным</a:t>
            </a:r>
            <a:endParaRPr lang="ru-RU" sz="2800" b="1" i="1" u="sng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/>
          <p:cNvSpPr>
            <a:spLocks noChangeArrowheads="1"/>
          </p:cNvSpPr>
          <p:nvPr/>
        </p:nvSpPr>
        <p:spPr bwMode="auto">
          <a:xfrm>
            <a:off x="2051720" y="2780928"/>
            <a:ext cx="3240187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Решение: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6300192" y="3861048"/>
            <a:ext cx="360362" cy="4095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+</a:t>
            </a:r>
          </a:p>
        </p:txBody>
      </p:sp>
      <p:pic>
        <p:nvPicPr>
          <p:cNvPr id="17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92696"/>
            <a:ext cx="2253850" cy="3600400"/>
          </a:xfrm>
          <a:prstGeom prst="rect">
            <a:avLst/>
          </a:prstGeom>
          <a:noFill/>
        </p:spPr>
      </p:pic>
      <p:sp>
        <p:nvSpPr>
          <p:cNvPr id="19" name="Прямоугольник 18"/>
          <p:cNvSpPr/>
          <p:nvPr/>
        </p:nvSpPr>
        <p:spPr>
          <a:xfrm>
            <a:off x="2627784" y="3573016"/>
            <a:ext cx="48670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3x   6x = -10   19</a:t>
            </a:r>
            <a:endParaRPr lang="ru-RU" sz="54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3563888" y="3861048"/>
            <a:ext cx="360362" cy="409575"/>
          </a:xfrm>
          <a:prstGeom prst="rect">
            <a:avLst/>
          </a:prstGeom>
          <a:solidFill>
            <a:srgbClr val="FFCC99"/>
          </a:soli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3200" dirty="0"/>
              <a:t>+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923928" y="1412776"/>
            <a:ext cx="49760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all" spc="0" dirty="0" smtClean="0">
                <a:ln w="0"/>
                <a:solidFill>
                  <a:schemeClr val="accent2">
                    <a:lumMod val="75000"/>
                  </a:schemeClr>
                </a:soli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3x - 19 = -6x -10 </a:t>
            </a:r>
            <a:endParaRPr lang="ru-RU" sz="5400" b="1" i="1" cap="all" spc="0" dirty="0">
              <a:ln w="0"/>
              <a:solidFill>
                <a:schemeClr val="accent2">
                  <a:lumMod val="75000"/>
                </a:schemeClr>
              </a:soli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sp>
        <p:nvSpPr>
          <p:cNvPr id="22" name="AutoShape 24"/>
          <p:cNvSpPr>
            <a:spLocks noChangeArrowheads="1"/>
          </p:cNvSpPr>
          <p:nvPr/>
        </p:nvSpPr>
        <p:spPr bwMode="auto">
          <a:xfrm>
            <a:off x="1763689" y="260648"/>
            <a:ext cx="7200799" cy="792088"/>
          </a:xfrm>
          <a:prstGeom prst="wedgeRoundRectCallout">
            <a:avLst>
              <a:gd name="adj1" fmla="val -48137"/>
              <a:gd name="adj2" fmla="val 150555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400" b="1" i="1" dirty="0" smtClean="0">
                <a:latin typeface="Georgia" pitchFamily="18" charset="0"/>
              </a:rPr>
              <a:t>Решите уравнение: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923928" y="4509120"/>
            <a:ext cx="19271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9</a:t>
            </a:r>
            <a:r>
              <a:rPr lang="en-US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x = </a:t>
            </a:r>
            <a:r>
              <a:rPr lang="ru-RU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9</a:t>
            </a:r>
            <a:endParaRPr lang="ru-RU" sz="54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467609" y="5445224"/>
            <a:ext cx="157607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i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x = </a:t>
            </a:r>
            <a:r>
              <a:rPr lang="ru-RU" sz="5400" b="1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  <a:latin typeface="+mj-lt"/>
              </a:rPr>
              <a:t>1</a:t>
            </a:r>
            <a:endParaRPr lang="ru-RU" sz="5400" b="1" i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  <a:latin typeface="+mj-lt"/>
            </a:endParaRPr>
          </a:p>
        </p:txBody>
      </p:sp>
      <p:sp>
        <p:nvSpPr>
          <p:cNvPr id="25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4572000" y="6165304"/>
            <a:ext cx="4392613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1314;  1315;  1316 (а; г).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4" grpId="0" animBg="1"/>
      <p:bldP spid="19" grpId="0"/>
      <p:bldP spid="20" grpId="0" animBg="1"/>
      <p:bldP spid="21" grpId="0"/>
      <p:bldP spid="22" grpId="0" animBg="1"/>
      <p:bldP spid="23" grpId="0"/>
      <p:bldP spid="24" grpId="0"/>
      <p:bldP spid="2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Овал 13"/>
          <p:cNvSpPr/>
          <p:nvPr/>
        </p:nvSpPr>
        <p:spPr>
          <a:xfrm>
            <a:off x="0" y="188640"/>
            <a:ext cx="5040560" cy="90872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Проверка:</a:t>
            </a:r>
            <a:endParaRPr lang="ru-RU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5" name="Стрелка вправо 14"/>
          <p:cNvSpPr/>
          <p:nvPr/>
        </p:nvSpPr>
        <p:spPr>
          <a:xfrm>
            <a:off x="899592" y="692696"/>
            <a:ext cx="7272808" cy="2376264"/>
          </a:xfrm>
          <a:prstGeom prst="right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i="1" dirty="0" smtClean="0">
              <a:solidFill>
                <a:srgbClr val="022998"/>
              </a:solidFill>
              <a:latin typeface="Georgia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                  а)8х – 7х = 20 – 5,9</a:t>
            </a:r>
          </a:p>
          <a:p>
            <a:pPr algn="ctr"/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                  б)   6х + 5х = 8 – 1,6</a:t>
            </a:r>
          </a:p>
          <a:p>
            <a:pPr algn="ctr"/>
            <a:endParaRPr lang="ru-RU" sz="3200" dirty="0"/>
          </a:p>
        </p:txBody>
      </p:sp>
      <p:sp>
        <p:nvSpPr>
          <p:cNvPr id="4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043608" y="1484784"/>
            <a:ext cx="2016224" cy="504825"/>
          </a:xfrm>
          <a:prstGeom prst="actionButtonBlank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</a:t>
            </a:r>
            <a:r>
              <a:rPr lang="ru-RU" sz="2400" b="1" i="1" dirty="0" smtClean="0">
                <a:latin typeface="Georgia" pitchFamily="18" charset="0"/>
              </a:rPr>
              <a:t>1314(а, б)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16" name="Стрелка вправо 15"/>
          <p:cNvSpPr/>
          <p:nvPr/>
        </p:nvSpPr>
        <p:spPr>
          <a:xfrm>
            <a:off x="1871192" y="2564904"/>
            <a:ext cx="7272808" cy="2376264"/>
          </a:xfrm>
          <a:prstGeom prst="rightArrow">
            <a:avLst/>
          </a:prstGeo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3200" b="1" i="1" dirty="0" smtClean="0">
              <a:solidFill>
                <a:srgbClr val="022998"/>
              </a:solidFill>
              <a:latin typeface="Georgia" pitchFamily="18" charset="0"/>
            </a:endParaRPr>
          </a:p>
          <a:p>
            <a:pPr algn="ctr"/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  <a:latin typeface="Georgia" pitchFamily="18" charset="0"/>
              </a:rPr>
              <a:t>                   </a:t>
            </a:r>
          </a:p>
          <a:p>
            <a:pPr algn="ctr"/>
            <a:r>
              <a:rPr lang="ru-RU" sz="3200" b="1" i="1" dirty="0" smtClean="0">
                <a:solidFill>
                  <a:srgbClr val="008000"/>
                </a:solidFill>
                <a:latin typeface="Georgia" pitchFamily="18" charset="0"/>
              </a:rPr>
              <a:t>                     </a:t>
            </a:r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а)  15у + 6у = 4,6 + 8</a:t>
            </a:r>
          </a:p>
          <a:p>
            <a:pPr algn="ctr"/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                    б) -16</a:t>
            </a:r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z</a:t>
            </a:r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 – </a:t>
            </a:r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2z</a:t>
            </a:r>
            <a:r>
              <a:rPr lang="ru-RU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 =</a:t>
            </a:r>
            <a:r>
              <a:rPr lang="en-US" sz="3200" b="1" i="1" dirty="0" smtClean="0">
                <a:solidFill>
                  <a:schemeClr val="accent3">
                    <a:lumMod val="50000"/>
                  </a:schemeClr>
                </a:solidFill>
                <a:latin typeface="Georgia" pitchFamily="18" charset="0"/>
              </a:rPr>
              <a:t> -1 – 1,7</a:t>
            </a:r>
            <a:endParaRPr lang="ru-RU" sz="3200" b="1" i="1" dirty="0" smtClean="0">
              <a:solidFill>
                <a:schemeClr val="accent3">
                  <a:lumMod val="50000"/>
                </a:schemeClr>
              </a:solidFill>
              <a:latin typeface="Georgia" pitchFamily="18" charset="0"/>
            </a:endParaRPr>
          </a:p>
          <a:p>
            <a:pPr algn="ctr"/>
            <a:endParaRPr lang="ru-RU" sz="3200" b="1" i="1" dirty="0" smtClean="0">
              <a:solidFill>
                <a:schemeClr val="accent2">
                  <a:lumMod val="50000"/>
                </a:schemeClr>
              </a:solidFill>
              <a:latin typeface="Georgia" pitchFamily="18" charset="0"/>
            </a:endParaRPr>
          </a:p>
          <a:p>
            <a:pPr algn="ctr"/>
            <a:endParaRPr lang="ru-RU" sz="3200" dirty="0"/>
          </a:p>
        </p:txBody>
      </p:sp>
      <p:sp>
        <p:nvSpPr>
          <p:cNvPr id="5" name="AutoShape 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907704" y="3429000"/>
            <a:ext cx="2160935" cy="504825"/>
          </a:xfrm>
          <a:prstGeom prst="actionButtonBlank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</a:t>
            </a:r>
            <a:r>
              <a:rPr lang="ru-RU" sz="2400" b="1" i="1" dirty="0" smtClean="0">
                <a:latin typeface="Georgia" pitchFamily="18" charset="0"/>
              </a:rPr>
              <a:t>1315(а, б)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17" name="Стрелка вправо 16"/>
          <p:cNvSpPr/>
          <p:nvPr/>
        </p:nvSpPr>
        <p:spPr>
          <a:xfrm>
            <a:off x="611560" y="4481736"/>
            <a:ext cx="6192688" cy="2376264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               </a:t>
            </a:r>
          </a:p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                           а)  </a:t>
            </a:r>
            <a:r>
              <a:rPr lang="ru-RU" sz="3200" b="1" i="1" dirty="0" err="1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х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= 16</a:t>
            </a:r>
          </a:p>
          <a:p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                           г)   </a:t>
            </a:r>
            <a:r>
              <a:rPr lang="ru-RU" sz="3200" b="1" i="1" dirty="0" err="1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п</a:t>
            </a:r>
            <a:r>
              <a:rPr lang="ru-RU" sz="3200" b="1" i="1" dirty="0" smtClean="0">
                <a:solidFill>
                  <a:schemeClr val="accent5">
                    <a:lumMod val="50000"/>
                  </a:schemeClr>
                </a:solidFill>
                <a:latin typeface="Georgia" pitchFamily="18" charset="0"/>
              </a:rPr>
              <a:t> = 0</a:t>
            </a:r>
          </a:p>
          <a:p>
            <a:endParaRPr lang="ru-RU" sz="3200" b="1" i="1" dirty="0">
              <a:solidFill>
                <a:srgbClr val="993300"/>
              </a:solidFill>
              <a:latin typeface="Georgia" pitchFamily="18" charset="0"/>
            </a:endParaRPr>
          </a:p>
        </p:txBody>
      </p:sp>
      <p:sp>
        <p:nvSpPr>
          <p:cNvPr id="6" name="AutoShape 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899592" y="5373216"/>
            <a:ext cx="2233613" cy="504825"/>
          </a:xfrm>
          <a:prstGeom prst="actionButtonBlank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1316 (а; г)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4" grpId="0" animBg="1"/>
      <p:bldP spid="16" grpId="0" animBg="1"/>
      <p:bldP spid="5" grpId="0" animBg="1"/>
      <p:bldP spid="17" grpId="0" animBg="1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835696" y="836712"/>
            <a:ext cx="6912768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</a:t>
            </a:r>
            <a:r>
              <a:rPr lang="ru-RU" sz="2400" b="1" i="1" dirty="0" smtClean="0">
                <a:latin typeface="Georgia" pitchFamily="18" charset="0"/>
              </a:rPr>
              <a:t>1320 Решите двумя способами</a:t>
            </a:r>
            <a:endParaRPr lang="ru-RU" sz="2400" b="1" i="1" dirty="0">
              <a:latin typeface="Georgia" pitchFamily="18" charset="0"/>
            </a:endParaRPr>
          </a:p>
        </p:txBody>
      </p:sp>
      <p:pic>
        <p:nvPicPr>
          <p:cNvPr id="19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20" name="Прямоугольник 19"/>
          <p:cNvSpPr/>
          <p:nvPr/>
        </p:nvSpPr>
        <p:spPr>
          <a:xfrm>
            <a:off x="2267744" y="1988840"/>
            <a:ext cx="6408712" cy="43204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27784" y="2132856"/>
            <a:ext cx="590465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tx1"/>
                  </a:solidFill>
                </a:ln>
              </a:rPr>
              <a:t>1 способ: С помощью основного свойства пропорции</a:t>
            </a:r>
            <a:endParaRPr lang="ru-RU" sz="2800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572000" y="3068960"/>
          <a:ext cx="1895436" cy="1224136"/>
        </p:xfrm>
        <a:graphic>
          <a:graphicData uri="http://schemas.openxmlformats.org/presentationml/2006/ole">
            <p:oleObj spid="_x0000_s17410" name="Формула" r:id="rId4" imgW="609480" imgH="393480" progId="Equation.3">
              <p:embed/>
            </p:oleObj>
          </a:graphicData>
        </a:graphic>
      </p:graphicFrame>
      <p:sp>
        <p:nvSpPr>
          <p:cNvPr id="29" name="Line 15"/>
          <p:cNvSpPr>
            <a:spLocks noChangeShapeType="1"/>
          </p:cNvSpPr>
          <p:nvPr/>
        </p:nvSpPr>
        <p:spPr bwMode="auto">
          <a:xfrm>
            <a:off x="4860032" y="3284984"/>
            <a:ext cx="1512888" cy="936625"/>
          </a:xfrm>
          <a:prstGeom prst="line">
            <a:avLst/>
          </a:prstGeom>
          <a:noFill/>
          <a:ln w="76200" cmpd="tri">
            <a:solidFill>
              <a:srgbClr val="FF0000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sp>
        <p:nvSpPr>
          <p:cNvPr id="30" name="Freeform 16"/>
          <p:cNvSpPr>
            <a:spLocks/>
          </p:cNvSpPr>
          <p:nvPr/>
        </p:nvSpPr>
        <p:spPr bwMode="auto">
          <a:xfrm>
            <a:off x="4788024" y="3284984"/>
            <a:ext cx="1527175" cy="877888"/>
          </a:xfrm>
          <a:custGeom>
            <a:avLst/>
            <a:gdLst>
              <a:gd name="T0" fmla="*/ 0 w 962"/>
              <a:gd name="T1" fmla="*/ 553 h 553"/>
              <a:gd name="T2" fmla="*/ 962 w 962"/>
              <a:gd name="T3" fmla="*/ 0 h 553"/>
              <a:gd name="T4" fmla="*/ 0 60000 65536"/>
              <a:gd name="T5" fmla="*/ 0 60000 65536"/>
              <a:gd name="T6" fmla="*/ 0 w 962"/>
              <a:gd name="T7" fmla="*/ 0 h 553"/>
              <a:gd name="T8" fmla="*/ 962 w 962"/>
              <a:gd name="T9" fmla="*/ 553 h 553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62" h="553">
                <a:moveTo>
                  <a:pt x="0" y="553"/>
                </a:moveTo>
                <a:lnTo>
                  <a:pt x="962" y="0"/>
                </a:lnTo>
              </a:path>
            </a:pathLst>
          </a:custGeom>
          <a:noFill/>
          <a:ln w="76200" cmpd="tri">
            <a:solidFill>
              <a:srgbClr val="FF0000"/>
            </a:solidFill>
            <a:round/>
            <a:headEnd type="stealth" w="med" len="lg"/>
            <a:tailEnd type="stealth" w="med" len="lg"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31" name="Объект 30"/>
          <p:cNvGraphicFramePr>
            <a:graphicFrameLocks noChangeAspect="1"/>
          </p:cNvGraphicFramePr>
          <p:nvPr/>
        </p:nvGraphicFramePr>
        <p:xfrm>
          <a:off x="4499992" y="4437112"/>
          <a:ext cx="2303462" cy="1736725"/>
        </p:xfrm>
        <a:graphic>
          <a:graphicData uri="http://schemas.openxmlformats.org/presentationml/2006/ole">
            <p:oleObj spid="_x0000_s17411" name="Формула" r:id="rId5" imgW="876240" imgH="660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6" presetClass="exit" presetSubtype="2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25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0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16" presetClass="exit" presetSubtype="21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33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20" grpId="0" animBg="1"/>
      <p:bldP spid="21" grpId="0"/>
      <p:bldP spid="29" grpId="0" animBg="1"/>
      <p:bldP spid="29" grpId="1" animBg="1"/>
      <p:bldP spid="30" grpId="0" animBg="1"/>
      <p:bldP spid="30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835696" y="836712"/>
            <a:ext cx="6912768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</a:t>
            </a:r>
            <a:r>
              <a:rPr lang="ru-RU" sz="2400" b="1" i="1" dirty="0" smtClean="0">
                <a:latin typeface="Georgia" pitchFamily="18" charset="0"/>
              </a:rPr>
              <a:t>1320 Решите двумя способами</a:t>
            </a:r>
            <a:endParaRPr lang="ru-RU" sz="2400" b="1" i="1" dirty="0">
              <a:latin typeface="Georgia" pitchFamily="18" charset="0"/>
            </a:endParaRPr>
          </a:p>
        </p:txBody>
      </p:sp>
      <p:pic>
        <p:nvPicPr>
          <p:cNvPr id="19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180528" y="0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20" name="Прямоугольник 19"/>
          <p:cNvSpPr/>
          <p:nvPr/>
        </p:nvSpPr>
        <p:spPr>
          <a:xfrm>
            <a:off x="2339752" y="1844824"/>
            <a:ext cx="6408712" cy="43204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2627784" y="1916832"/>
            <a:ext cx="590465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 smtClean="0">
                <a:ln>
                  <a:solidFill>
                    <a:schemeClr val="tx1"/>
                  </a:solidFill>
                </a:ln>
              </a:rPr>
              <a:t>2 способ: С помощью умножения обеих частей уравнения на одно и тоже число</a:t>
            </a:r>
            <a:endParaRPr lang="ru-RU" sz="2800" dirty="0">
              <a:ln>
                <a:solidFill>
                  <a:schemeClr val="tx1"/>
                </a:solidFill>
              </a:ln>
            </a:endParaRPr>
          </a:p>
        </p:txBody>
      </p:sp>
      <p:graphicFrame>
        <p:nvGraphicFramePr>
          <p:cNvPr id="22" name="Объект 21"/>
          <p:cNvGraphicFramePr>
            <a:graphicFrameLocks noChangeAspect="1"/>
          </p:cNvGraphicFramePr>
          <p:nvPr/>
        </p:nvGraphicFramePr>
        <p:xfrm>
          <a:off x="4355976" y="3212976"/>
          <a:ext cx="2605088" cy="1223963"/>
        </p:xfrm>
        <a:graphic>
          <a:graphicData uri="http://schemas.openxmlformats.org/presentationml/2006/ole">
            <p:oleObj spid="_x0000_s18434" name="Формула" r:id="rId4" imgW="838080" imgH="393480" progId="Equation.3">
              <p:embed/>
            </p:oleObj>
          </a:graphicData>
        </a:graphic>
      </p:graphicFrame>
      <p:graphicFrame>
        <p:nvGraphicFramePr>
          <p:cNvPr id="18436" name="Object 2"/>
          <p:cNvGraphicFramePr>
            <a:graphicFrameLocks noChangeAspect="1"/>
          </p:cNvGraphicFramePr>
          <p:nvPr/>
        </p:nvGraphicFramePr>
        <p:xfrm>
          <a:off x="4716463" y="4541838"/>
          <a:ext cx="1893887" cy="1343025"/>
        </p:xfrm>
        <a:graphic>
          <a:graphicData uri="http://schemas.openxmlformats.org/presentationml/2006/ole">
            <p:oleObj spid="_x0000_s18436" name="Формула" r:id="rId5" imgW="609480" imgH="4316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1" animBg="1"/>
      <p:bldP spid="20" grpId="0" animBg="1"/>
      <p:bldP spid="2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251520" y="0"/>
            <a:ext cx="8640960" cy="2537520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№ </a:t>
            </a:r>
            <a:r>
              <a:rPr lang="ru-RU" sz="2400" b="1" i="1" dirty="0" smtClean="0">
                <a:latin typeface="Georgia" pitchFamily="18" charset="0"/>
              </a:rPr>
              <a:t>1322</a:t>
            </a:r>
          </a:p>
          <a:p>
            <a:r>
              <a:rPr lang="ru-RU" sz="2400" b="1" i="1" dirty="0" smtClean="0">
                <a:latin typeface="Georgia" pitchFamily="18" charset="0"/>
              </a:rPr>
              <a:t>Длина отрезка АВ на 2 см больше, чем длина </a:t>
            </a:r>
          </a:p>
          <a:p>
            <a:r>
              <a:rPr lang="ru-RU" sz="2400" b="1" i="1" dirty="0" smtClean="0">
                <a:latin typeface="Georgia" pitchFamily="18" charset="0"/>
              </a:rPr>
              <a:t>отрезка </a:t>
            </a:r>
            <a:r>
              <a:rPr lang="en-US" sz="2400" b="1" i="1" dirty="0" smtClean="0">
                <a:latin typeface="Georgia" pitchFamily="18" charset="0"/>
              </a:rPr>
              <a:t>CD</a:t>
            </a:r>
            <a:r>
              <a:rPr lang="ru-RU" sz="2400" b="1" i="1" dirty="0" smtClean="0">
                <a:latin typeface="Georgia" pitchFamily="18" charset="0"/>
              </a:rPr>
              <a:t>. Если длину отрезка АВ увеличить</a:t>
            </a:r>
          </a:p>
          <a:p>
            <a:r>
              <a:rPr lang="ru-RU" sz="2400" b="1" i="1" dirty="0" smtClean="0">
                <a:latin typeface="Georgia" pitchFamily="18" charset="0"/>
              </a:rPr>
              <a:t>на 10 см, а длину отрезка С</a:t>
            </a:r>
            <a:r>
              <a:rPr lang="en-US" sz="2400" b="1" i="1" dirty="0" smtClean="0">
                <a:latin typeface="Georgia" pitchFamily="18" charset="0"/>
              </a:rPr>
              <a:t>D</a:t>
            </a:r>
            <a:r>
              <a:rPr lang="ru-RU" sz="2400" b="1" i="1" dirty="0" smtClean="0">
                <a:latin typeface="Georgia" pitchFamily="18" charset="0"/>
              </a:rPr>
              <a:t> увеличить в 3 раза,</a:t>
            </a:r>
          </a:p>
          <a:p>
            <a:r>
              <a:rPr lang="ru-RU" sz="2400" b="1" i="1" dirty="0" smtClean="0">
                <a:latin typeface="Georgia" pitchFamily="18" charset="0"/>
              </a:rPr>
              <a:t>то получатся равные результаты. Найдите </a:t>
            </a:r>
          </a:p>
          <a:p>
            <a:r>
              <a:rPr lang="ru-RU" sz="2400" b="1" i="1" dirty="0" smtClean="0">
                <a:latin typeface="Georgia" pitchFamily="18" charset="0"/>
              </a:rPr>
              <a:t>длину отрезка АВ</a:t>
            </a:r>
          </a:p>
          <a:p>
            <a:pPr algn="ctr"/>
            <a:endParaRPr lang="ru-RU" sz="2400" b="1" i="1" dirty="0">
              <a:latin typeface="Georgia" pitchFamily="18" charset="0"/>
            </a:endParaRPr>
          </a:p>
        </p:txBody>
      </p:sp>
      <p:cxnSp>
        <p:nvCxnSpPr>
          <p:cNvPr id="54" name="Прямая соединительная линия 53"/>
          <p:cNvCxnSpPr/>
          <p:nvPr/>
        </p:nvCxnSpPr>
        <p:spPr>
          <a:xfrm>
            <a:off x="467544" y="3501008"/>
            <a:ext cx="3960440" cy="0"/>
          </a:xfrm>
          <a:prstGeom prst="line">
            <a:avLst/>
          </a:prstGeom>
          <a:ln w="88900" cap="sq" cmpd="sng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Прямоугольник 54"/>
          <p:cNvSpPr/>
          <p:nvPr/>
        </p:nvSpPr>
        <p:spPr>
          <a:xfrm>
            <a:off x="323528" y="2780928"/>
            <a:ext cx="5261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6" name="Прямоугольник 55"/>
          <p:cNvSpPr/>
          <p:nvPr/>
        </p:nvSpPr>
        <p:spPr>
          <a:xfrm>
            <a:off x="4283968" y="2780928"/>
            <a:ext cx="5004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57" name="Прямая соединительная линия 56"/>
          <p:cNvCxnSpPr/>
          <p:nvPr/>
        </p:nvCxnSpPr>
        <p:spPr>
          <a:xfrm>
            <a:off x="539552" y="5229200"/>
            <a:ext cx="2448272" cy="0"/>
          </a:xfrm>
          <a:prstGeom prst="line">
            <a:avLst/>
          </a:prstGeom>
          <a:ln w="88900" cap="sq" cmpd="sng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323528" y="4365104"/>
            <a:ext cx="4828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0" name="Прямоугольник 59"/>
          <p:cNvSpPr/>
          <p:nvPr/>
        </p:nvSpPr>
        <p:spPr>
          <a:xfrm>
            <a:off x="2843808" y="4365104"/>
            <a:ext cx="54053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61" name="Прямая соединительная линия 60"/>
          <p:cNvCxnSpPr/>
          <p:nvPr/>
        </p:nvCxnSpPr>
        <p:spPr>
          <a:xfrm>
            <a:off x="3059832" y="5229200"/>
            <a:ext cx="5256584" cy="0"/>
          </a:xfrm>
          <a:prstGeom prst="line">
            <a:avLst/>
          </a:prstGeom>
          <a:ln w="88900" cap="sq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Прямая соединительная линия 61"/>
          <p:cNvCxnSpPr/>
          <p:nvPr/>
        </p:nvCxnSpPr>
        <p:spPr>
          <a:xfrm>
            <a:off x="4499992" y="3501008"/>
            <a:ext cx="3816424" cy="0"/>
          </a:xfrm>
          <a:prstGeom prst="line">
            <a:avLst/>
          </a:prstGeom>
          <a:ln w="88900" cap="sq" cmpd="sng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Прямоугольник 63"/>
          <p:cNvSpPr/>
          <p:nvPr/>
        </p:nvSpPr>
        <p:spPr>
          <a:xfrm>
            <a:off x="539552" y="3717032"/>
            <a:ext cx="406393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АВ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&gt; </a:t>
            </a:r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 2 см С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5" name="Левая фигурная скобка 64"/>
          <p:cNvSpPr/>
          <p:nvPr/>
        </p:nvSpPr>
        <p:spPr>
          <a:xfrm rot="16200000">
            <a:off x="6192180" y="1952836"/>
            <a:ext cx="432048" cy="3816424"/>
          </a:xfrm>
          <a:prstGeom prst="leftBrace">
            <a:avLst/>
          </a:prstGeom>
          <a:noFill/>
          <a:ln w="571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Левая фигурная скобка 65"/>
          <p:cNvSpPr/>
          <p:nvPr/>
        </p:nvSpPr>
        <p:spPr>
          <a:xfrm rot="16200000">
            <a:off x="5472100" y="2960948"/>
            <a:ext cx="432048" cy="5256584"/>
          </a:xfrm>
          <a:prstGeom prst="leftBrace">
            <a:avLst/>
          </a:prstGeom>
          <a:noFill/>
          <a:ln w="571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7" name="TextBox 66"/>
          <p:cNvSpPr txBox="1"/>
          <p:nvPr/>
        </p:nvSpPr>
        <p:spPr>
          <a:xfrm>
            <a:off x="4932040" y="3933056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Georgia" pitchFamily="18" charset="0"/>
              </a:rPr>
              <a:t>+ 10 c</a:t>
            </a:r>
            <a:r>
              <a:rPr lang="ru-RU" sz="3600" b="1" dirty="0" smtClean="0">
                <a:latin typeface="Georgia" pitchFamily="18" charset="0"/>
              </a:rPr>
              <a:t>м</a:t>
            </a:r>
            <a:endParaRPr lang="ru-RU" sz="3600" b="1" dirty="0">
              <a:latin typeface="Georgia" pitchFamily="18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3131840" y="5733256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Georgia" pitchFamily="18" charset="0"/>
              </a:rPr>
              <a:t>увеличить в 3 раза</a:t>
            </a:r>
            <a:endParaRPr lang="ru-RU" sz="3600" b="1" dirty="0">
              <a:latin typeface="Georgia" pitchFamily="18" charset="0"/>
            </a:endParaRPr>
          </a:p>
        </p:txBody>
      </p:sp>
      <p:sp>
        <p:nvSpPr>
          <p:cNvPr id="71" name="Овал 70"/>
          <p:cNvSpPr/>
          <p:nvPr/>
        </p:nvSpPr>
        <p:spPr>
          <a:xfrm>
            <a:off x="6695728" y="4005064"/>
            <a:ext cx="2448272" cy="108012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АВ=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CD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8000"/>
                            </p:stCondLst>
                            <p:childTnLst>
                              <p:par>
                                <p:cTn id="2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5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 uiExpand="1" build="p" animBg="1"/>
      <p:bldP spid="55" grpId="0"/>
      <p:bldP spid="56" grpId="0"/>
      <p:bldP spid="59" grpId="0"/>
      <p:bldP spid="60" grpId="0"/>
      <p:bldP spid="64" grpId="0"/>
      <p:bldP spid="65" grpId="0" animBg="1"/>
      <p:bldP spid="66" grpId="0" animBg="1"/>
      <p:bldP spid="67" grpId="0"/>
      <p:bldP spid="70" grpId="0"/>
      <p:bldP spid="7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2" name="Таблица 61"/>
          <p:cNvGraphicFramePr>
            <a:graphicFrameLocks noGrp="1"/>
          </p:cNvGraphicFramePr>
          <p:nvPr/>
        </p:nvGraphicFramePr>
        <p:xfrm>
          <a:off x="251520" y="188640"/>
          <a:ext cx="7056784" cy="2237184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336347"/>
                <a:gridCol w="2713126"/>
                <a:gridCol w="3007311"/>
              </a:tblGrid>
              <a:tr h="370840">
                <a:tc>
                  <a:txBody>
                    <a:bodyPr/>
                    <a:lstStyle/>
                    <a:p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Georgia" pitchFamily="18" charset="0"/>
                        </a:rPr>
                        <a:t>Было,</a:t>
                      </a:r>
                      <a:r>
                        <a:rPr lang="ru-RU" sz="3200" baseline="0" dirty="0" smtClean="0">
                          <a:latin typeface="Georgia" pitchFamily="18" charset="0"/>
                        </a:rPr>
                        <a:t> см</a:t>
                      </a:r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200" dirty="0" smtClean="0">
                          <a:latin typeface="Georgia" pitchFamily="18" charset="0"/>
                        </a:rPr>
                        <a:t>Стало, см</a:t>
                      </a:r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789032">
                <a:tc>
                  <a:txBody>
                    <a:bodyPr/>
                    <a:lstStyle/>
                    <a:p>
                      <a:r>
                        <a:rPr lang="ru-RU" sz="3600" b="1" dirty="0" smtClean="0">
                          <a:solidFill>
                            <a:srgbClr val="FF0000"/>
                          </a:solidFill>
                          <a:latin typeface="Georgia" pitchFamily="18" charset="0"/>
                        </a:rPr>
                        <a:t>АВ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</a:tr>
              <a:tr h="869032">
                <a:tc>
                  <a:txBody>
                    <a:bodyPr/>
                    <a:lstStyle/>
                    <a:p>
                      <a:r>
                        <a:rPr lang="en-US" sz="3600" b="1" dirty="0" smtClean="0">
                          <a:solidFill>
                            <a:srgbClr val="FF0000"/>
                          </a:solidFill>
                          <a:latin typeface="Georgia" pitchFamily="18" charset="0"/>
                        </a:rPr>
                        <a:t>CD</a:t>
                      </a:r>
                      <a:endParaRPr lang="ru-RU" sz="3600" b="1" dirty="0">
                        <a:solidFill>
                          <a:srgbClr val="FF0000"/>
                        </a:solidFill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3200" dirty="0">
                        <a:latin typeface="Georgia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3" name="Прямоугольник 62"/>
          <p:cNvSpPr/>
          <p:nvPr/>
        </p:nvSpPr>
        <p:spPr>
          <a:xfrm>
            <a:off x="2771800" y="1556792"/>
            <a:ext cx="56618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x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4" name="Прямоугольник 63"/>
          <p:cNvSpPr/>
          <p:nvPr/>
        </p:nvSpPr>
        <p:spPr>
          <a:xfrm>
            <a:off x="2267744" y="836712"/>
            <a:ext cx="14189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X +2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5" name="Прямоугольник 64"/>
          <p:cNvSpPr/>
          <p:nvPr/>
        </p:nvSpPr>
        <p:spPr>
          <a:xfrm>
            <a:off x="5508104" y="1556792"/>
            <a:ext cx="91723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3x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6" name="Прямоугольник 65"/>
          <p:cNvSpPr/>
          <p:nvPr/>
        </p:nvSpPr>
        <p:spPr>
          <a:xfrm>
            <a:off x="4427984" y="836712"/>
            <a:ext cx="289855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(X +2)+10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67" name="Прямая соединительная линия 66"/>
          <p:cNvCxnSpPr/>
          <p:nvPr/>
        </p:nvCxnSpPr>
        <p:spPr>
          <a:xfrm>
            <a:off x="467544" y="2924944"/>
            <a:ext cx="3960440" cy="0"/>
          </a:xfrm>
          <a:prstGeom prst="line">
            <a:avLst/>
          </a:prstGeom>
          <a:ln w="88900" cap="sq" cmpd="sng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Прямоугольник 67"/>
          <p:cNvSpPr/>
          <p:nvPr/>
        </p:nvSpPr>
        <p:spPr>
          <a:xfrm>
            <a:off x="323528" y="2204864"/>
            <a:ext cx="52610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9" name="Прямоугольник 68"/>
          <p:cNvSpPr/>
          <p:nvPr/>
        </p:nvSpPr>
        <p:spPr>
          <a:xfrm>
            <a:off x="4283968" y="2204864"/>
            <a:ext cx="5004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В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70" name="Прямая соединительная линия 69"/>
          <p:cNvCxnSpPr/>
          <p:nvPr/>
        </p:nvCxnSpPr>
        <p:spPr>
          <a:xfrm>
            <a:off x="539552" y="4653136"/>
            <a:ext cx="2448272" cy="0"/>
          </a:xfrm>
          <a:prstGeom prst="line">
            <a:avLst/>
          </a:prstGeom>
          <a:ln w="88900" cap="sq" cmpd="sng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323528" y="3789040"/>
            <a:ext cx="48282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С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2843808" y="3789040"/>
            <a:ext cx="540534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73" name="Прямая соединительная линия 72"/>
          <p:cNvCxnSpPr/>
          <p:nvPr/>
        </p:nvCxnSpPr>
        <p:spPr>
          <a:xfrm>
            <a:off x="3059832" y="4653136"/>
            <a:ext cx="5256584" cy="0"/>
          </a:xfrm>
          <a:prstGeom prst="line">
            <a:avLst/>
          </a:prstGeom>
          <a:ln w="88900" cap="sq" cmpd="sng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4499992" y="2924944"/>
            <a:ext cx="3816424" cy="0"/>
          </a:xfrm>
          <a:prstGeom prst="line">
            <a:avLst/>
          </a:prstGeom>
          <a:ln w="88900" cap="sq" cmpd="sng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Прямоугольник 74"/>
          <p:cNvSpPr/>
          <p:nvPr/>
        </p:nvSpPr>
        <p:spPr>
          <a:xfrm>
            <a:off x="539552" y="3140968"/>
            <a:ext cx="406393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АВ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&gt; </a:t>
            </a:r>
            <a:r>
              <a:rPr lang="ru-RU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на 2 см С</a:t>
            </a:r>
            <a:r>
              <a:rPr lang="en-US" sz="4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D</a:t>
            </a:r>
            <a:endParaRPr lang="ru-RU" sz="4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6" name="Левая фигурная скобка 75"/>
          <p:cNvSpPr/>
          <p:nvPr/>
        </p:nvSpPr>
        <p:spPr>
          <a:xfrm rot="16200000">
            <a:off x="6192180" y="1376772"/>
            <a:ext cx="432048" cy="3816424"/>
          </a:xfrm>
          <a:prstGeom prst="leftBrace">
            <a:avLst/>
          </a:prstGeom>
          <a:noFill/>
          <a:ln w="571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7" name="Левая фигурная скобка 76"/>
          <p:cNvSpPr/>
          <p:nvPr/>
        </p:nvSpPr>
        <p:spPr>
          <a:xfrm rot="16200000">
            <a:off x="5472100" y="2384884"/>
            <a:ext cx="432048" cy="5256584"/>
          </a:xfrm>
          <a:prstGeom prst="leftBrace">
            <a:avLst/>
          </a:prstGeom>
          <a:noFill/>
          <a:ln w="57150">
            <a:solidFill>
              <a:schemeClr val="bg2">
                <a:lumMod val="1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8" name="TextBox 77"/>
          <p:cNvSpPr txBox="1"/>
          <p:nvPr/>
        </p:nvSpPr>
        <p:spPr>
          <a:xfrm>
            <a:off x="4932040" y="3356992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latin typeface="Georgia" pitchFamily="18" charset="0"/>
              </a:rPr>
              <a:t>+ 10 c</a:t>
            </a:r>
            <a:r>
              <a:rPr lang="ru-RU" sz="3600" b="1" dirty="0" smtClean="0">
                <a:latin typeface="Georgia" pitchFamily="18" charset="0"/>
              </a:rPr>
              <a:t>м</a:t>
            </a:r>
            <a:endParaRPr lang="ru-RU" sz="3600" b="1" dirty="0">
              <a:latin typeface="Georgia" pitchFamily="18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3131840" y="5157192"/>
            <a:ext cx="55446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Georgia" pitchFamily="18" charset="0"/>
              </a:rPr>
              <a:t>увеличить в 3 раза</a:t>
            </a:r>
            <a:endParaRPr lang="ru-RU" sz="3600" b="1" dirty="0">
              <a:latin typeface="Georgia" pitchFamily="18" charset="0"/>
            </a:endParaRPr>
          </a:p>
        </p:txBody>
      </p:sp>
      <p:sp>
        <p:nvSpPr>
          <p:cNvPr id="80" name="Овал 79"/>
          <p:cNvSpPr/>
          <p:nvPr/>
        </p:nvSpPr>
        <p:spPr>
          <a:xfrm>
            <a:off x="6695728" y="3429000"/>
            <a:ext cx="2448272" cy="108012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АВ=</a:t>
            </a:r>
            <a:r>
              <a: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CD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1187624" y="5733256"/>
            <a:ext cx="72491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AB=CD  =&gt;  (X +2)+10=3x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" grpId="0"/>
      <p:bldP spid="64" grpId="0"/>
      <p:bldP spid="65" grpId="0"/>
      <p:bldP spid="66" grpId="0"/>
      <p:bldP spid="81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>
            <a:hlinkClick r:id="" action="ppaction://hlinkshowjump?jump=nextslide"/>
          </p:cNvPr>
          <p:cNvSpPr>
            <a:spLocks noChangeArrowheads="1"/>
          </p:cNvSpPr>
          <p:nvPr/>
        </p:nvSpPr>
        <p:spPr bwMode="auto">
          <a:xfrm>
            <a:off x="1187624" y="260648"/>
            <a:ext cx="6912768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400" b="1" i="1" dirty="0" smtClean="0">
                <a:latin typeface="Georgia" pitchFamily="18" charset="0"/>
              </a:rPr>
              <a:t>C</a:t>
            </a:r>
            <a:r>
              <a:rPr lang="ru-RU" sz="2400" b="1" i="1" dirty="0" err="1" smtClean="0">
                <a:latin typeface="Georgia" pitchFamily="18" charset="0"/>
              </a:rPr>
              <a:t>амостоятельная</a:t>
            </a:r>
            <a:r>
              <a:rPr lang="ru-RU" sz="2400" b="1" i="1" dirty="0" smtClean="0">
                <a:latin typeface="Georgia" pitchFamily="18" charset="0"/>
              </a:rPr>
              <a:t> работа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79512" y="1196752"/>
            <a:ext cx="4176464" cy="54006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1196752"/>
            <a:ext cx="4176464" cy="54006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23528" y="1268760"/>
            <a:ext cx="21602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Georgia" pitchFamily="18" charset="0"/>
              </a:rPr>
              <a:t>Вариант 1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32040" y="1268760"/>
            <a:ext cx="216024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400" b="1" i="1" dirty="0" smtClean="0">
                <a:latin typeface="Georgia" pitchFamily="18" charset="0"/>
              </a:rPr>
              <a:t>Вариант 2</a:t>
            </a:r>
            <a:endParaRPr lang="ru-RU" sz="2400" b="1" i="1" dirty="0">
              <a:latin typeface="Georgia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67544" y="1988840"/>
            <a:ext cx="364715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a) 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5(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x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-1)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=10</a:t>
            </a:r>
            <a:endParaRPr lang="ru-RU" sz="4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932040" y="1988840"/>
            <a:ext cx="3712876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a) </a:t>
            </a:r>
            <a:r>
              <a:rPr lang="en-US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4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(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x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-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2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)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=12</a:t>
            </a:r>
            <a:endParaRPr lang="ru-RU" sz="4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67544" y="3501008"/>
            <a:ext cx="297709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б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) </a:t>
            </a:r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2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x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-8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=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4</a:t>
            </a:r>
            <a:endParaRPr lang="ru-RU" sz="4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60032" y="3573016"/>
            <a:ext cx="322235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б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) </a:t>
            </a:r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3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x</a:t>
            </a:r>
            <a:r>
              <a:rPr lang="ru-RU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-6</a:t>
            </a:r>
            <a:r>
              <a:rPr lang="en-US" sz="4400" b="1" cap="none" spc="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=</a:t>
            </a:r>
            <a:r>
              <a:rPr lang="ru-RU" sz="4400" b="1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Georgia" pitchFamily="18" charset="0"/>
              </a:rPr>
              <a:t>12</a:t>
            </a:r>
            <a:endParaRPr lang="ru-RU" sz="4400" b="1" cap="none" spc="0" dirty="0">
              <a:ln w="11430"/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Georgia" pitchFamily="18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2987824" y="2708920"/>
            <a:ext cx="1368152" cy="86409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59832" y="2636912"/>
            <a:ext cx="1197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=3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915816" y="4221088"/>
            <a:ext cx="1368152" cy="86409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2987824" y="4149080"/>
            <a:ext cx="1197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7380312" y="2708920"/>
            <a:ext cx="1368152" cy="86409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524328" y="2636912"/>
            <a:ext cx="11977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5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26" name="Овал 25"/>
          <p:cNvSpPr/>
          <p:nvPr/>
        </p:nvSpPr>
        <p:spPr>
          <a:xfrm>
            <a:off x="7380312" y="4293096"/>
            <a:ext cx="1368152" cy="86409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7524328" y="4221088"/>
            <a:ext cx="119776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x</a:t>
            </a:r>
            <a:r>
              <a:rPr lang="ru-RU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=</a:t>
            </a:r>
            <a:r>
              <a:rPr lang="en-US" sz="54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6</a:t>
            </a:r>
            <a:endParaRPr lang="ru-RU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7" grpId="0" animBg="1"/>
      <p:bldP spid="8" grpId="0" animBg="1"/>
      <p:bldP spid="9" grpId="0" animBg="1"/>
      <p:bldP spid="10" grpId="0"/>
      <p:bldP spid="11" grpId="0"/>
      <p:bldP spid="12" grpId="0"/>
      <p:bldP spid="13" grpId="0"/>
      <p:bldP spid="22" grpId="0" animBg="1"/>
      <p:bldP spid="16" grpId="0"/>
      <p:bldP spid="23" grpId="0" animBg="1"/>
      <p:bldP spid="18" grpId="0"/>
      <p:bldP spid="25" grpId="0" animBg="1"/>
      <p:bldP spid="17" grpId="0"/>
      <p:bldP spid="26" grpId="0" animBg="1"/>
      <p:bldP spid="1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852936"/>
            <a:ext cx="2253850" cy="3600400"/>
          </a:xfrm>
          <a:prstGeom prst="rect">
            <a:avLst/>
          </a:prstGeom>
          <a:noFill/>
        </p:spPr>
      </p:pic>
      <p:sp>
        <p:nvSpPr>
          <p:cNvPr id="71" name="AutoShape 24"/>
          <p:cNvSpPr>
            <a:spLocks noChangeArrowheads="1"/>
          </p:cNvSpPr>
          <p:nvPr/>
        </p:nvSpPr>
        <p:spPr bwMode="auto">
          <a:xfrm>
            <a:off x="2483768" y="548680"/>
            <a:ext cx="6336829" cy="4176464"/>
          </a:xfrm>
          <a:prstGeom prst="wedgeRoundRectCallout">
            <a:avLst>
              <a:gd name="adj1" fmla="val -59846"/>
              <a:gd name="adj2" fmla="val 38588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ctr"/>
            <a:r>
              <a:rPr lang="ru-RU" sz="2800" b="1" i="1" u="sng" dirty="0" smtClean="0">
                <a:latin typeface="Georgia" pitchFamily="18" charset="0"/>
              </a:rPr>
              <a:t>Ответьте на вопросы: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atin typeface="Georgia" pitchFamily="18" charset="0"/>
              </a:rPr>
              <a:t>Какое равенство называют уравнением?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atin typeface="Georgia" pitchFamily="18" charset="0"/>
              </a:rPr>
              <a:t>Что значит решить уравнение?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b="1" i="1" dirty="0" smtClean="0">
                <a:latin typeface="Georgia" pitchFamily="18" charset="0"/>
              </a:rPr>
              <a:t>Какие существуют основные способы решения уравнений?</a:t>
            </a:r>
          </a:p>
          <a:p>
            <a:pPr marL="514350" indent="-514350" algn="just">
              <a:buFont typeface="+mj-lt"/>
              <a:buAutoNum type="arabicPeriod"/>
            </a:pPr>
            <a:endParaRPr lang="ru-RU" sz="2800" b="1" i="1" dirty="0" smtClean="0">
              <a:latin typeface="Georgia" pitchFamily="18" charset="0"/>
            </a:endParaRPr>
          </a:p>
          <a:p>
            <a:pPr algn="ctr"/>
            <a:endParaRPr lang="ru-RU" sz="2800" b="1" i="1" dirty="0" smtClean="0">
              <a:latin typeface="Georgia" pitchFamily="18" charset="0"/>
            </a:endParaRPr>
          </a:p>
          <a:p>
            <a:pPr algn="ctr"/>
            <a:endParaRPr lang="ru-RU" sz="2800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build="p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2411760" y="1628800"/>
            <a:ext cx="3096344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5436096" y="1772816"/>
            <a:ext cx="2736304" cy="1008112"/>
          </a:xfrm>
          <a:prstGeom prst="rect">
            <a:avLst/>
          </a:prstGeom>
          <a:solidFill>
            <a:srgbClr val="FF993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524312" cy="4032448"/>
          </a:xfrm>
          <a:prstGeom prst="rect">
            <a:avLst/>
          </a:prstGeom>
          <a:noFill/>
        </p:spPr>
      </p:pic>
      <p:sp>
        <p:nvSpPr>
          <p:cNvPr id="9" name="AutoShape 24"/>
          <p:cNvSpPr>
            <a:spLocks noChangeArrowheads="1"/>
          </p:cNvSpPr>
          <p:nvPr/>
        </p:nvSpPr>
        <p:spPr bwMode="auto">
          <a:xfrm>
            <a:off x="2411760" y="404664"/>
            <a:ext cx="6408837" cy="935831"/>
          </a:xfrm>
          <a:prstGeom prst="wedgeRoundRectCallout">
            <a:avLst>
              <a:gd name="adj1" fmla="val -57014"/>
              <a:gd name="adj2" fmla="val -984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Раскройте скобки:</a:t>
            </a:r>
            <a:endParaRPr lang="ru-RU" sz="2800" b="1" i="1" dirty="0">
              <a:latin typeface="Georgia" pitchFamily="18" charset="0"/>
            </a:endParaRPr>
          </a:p>
        </p:txBody>
      </p:sp>
      <p:graphicFrame>
        <p:nvGraphicFramePr>
          <p:cNvPr id="13" name="Объект 12"/>
          <p:cNvGraphicFramePr>
            <a:graphicFrameLocks noChangeAspect="1"/>
          </p:cNvGraphicFramePr>
          <p:nvPr/>
        </p:nvGraphicFramePr>
        <p:xfrm>
          <a:off x="2483768" y="1844824"/>
          <a:ext cx="2876866" cy="605656"/>
        </p:xfrm>
        <a:graphic>
          <a:graphicData uri="http://schemas.openxmlformats.org/presentationml/2006/ole">
            <p:oleObj spid="_x0000_s1026" name="Формула" r:id="rId4" imgW="965160" imgH="20304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1979712" y="2852936"/>
            <a:ext cx="3960440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7" name="Объект 6"/>
          <p:cNvGraphicFramePr>
            <a:graphicFrameLocks noChangeAspect="1"/>
          </p:cNvGraphicFramePr>
          <p:nvPr/>
        </p:nvGraphicFramePr>
        <p:xfrm>
          <a:off x="2051720" y="3068960"/>
          <a:ext cx="3822700" cy="604837"/>
        </p:xfrm>
        <a:graphic>
          <a:graphicData uri="http://schemas.openxmlformats.org/presentationml/2006/ole">
            <p:oleObj spid="_x0000_s1027" name="Формула" r:id="rId5" imgW="1282680" imgH="203040" progId="Equation.3">
              <p:embed/>
            </p:oleObj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323528" y="4149080"/>
            <a:ext cx="3816424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Объект 10"/>
          <p:cNvGraphicFramePr>
            <a:graphicFrameLocks noChangeAspect="1"/>
          </p:cNvGraphicFramePr>
          <p:nvPr/>
        </p:nvGraphicFramePr>
        <p:xfrm>
          <a:off x="395536" y="4437112"/>
          <a:ext cx="3595687" cy="606425"/>
        </p:xfrm>
        <a:graphic>
          <a:graphicData uri="http://schemas.openxmlformats.org/presentationml/2006/ole">
            <p:oleObj spid="_x0000_s1028" name="Формула" r:id="rId6" imgW="1206360" imgH="203040" progId="Equation.3">
              <p:embed/>
            </p:oleObj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755576" y="5445224"/>
            <a:ext cx="3024336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" name="Объект 14"/>
          <p:cNvGraphicFramePr>
            <a:graphicFrameLocks noChangeAspect="1"/>
          </p:cNvGraphicFramePr>
          <p:nvPr/>
        </p:nvGraphicFramePr>
        <p:xfrm>
          <a:off x="958850" y="5661025"/>
          <a:ext cx="2613025" cy="606425"/>
        </p:xfrm>
        <a:graphic>
          <a:graphicData uri="http://schemas.openxmlformats.org/presentationml/2006/ole">
            <p:oleObj spid="_x0000_s1029" name="Формула" r:id="rId7" imgW="876240" imgH="203040" progId="Equation.3">
              <p:embed/>
            </p:oleObj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508104" y="1916832"/>
          <a:ext cx="2536825" cy="530225"/>
        </p:xfrm>
        <a:graphic>
          <a:graphicData uri="http://schemas.openxmlformats.org/presentationml/2006/ole">
            <p:oleObj spid="_x0000_s1030" name="Формула" r:id="rId8" imgW="850680" imgH="177480" progId="Equation.3">
              <p:embed/>
            </p:oleObj>
          </a:graphicData>
        </a:graphic>
      </p:graphicFrame>
      <p:sp>
        <p:nvSpPr>
          <p:cNvPr id="17" name="Прямоугольник 16"/>
          <p:cNvSpPr/>
          <p:nvPr/>
        </p:nvSpPr>
        <p:spPr>
          <a:xfrm>
            <a:off x="5796136" y="3212976"/>
            <a:ext cx="3347864" cy="1008112"/>
          </a:xfrm>
          <a:prstGeom prst="rect">
            <a:avLst/>
          </a:prstGeom>
          <a:solidFill>
            <a:srgbClr val="FF993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4067944" y="4365104"/>
            <a:ext cx="3312368" cy="1008112"/>
          </a:xfrm>
          <a:prstGeom prst="rect">
            <a:avLst/>
          </a:prstGeom>
          <a:solidFill>
            <a:srgbClr val="FF993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3707904" y="5661248"/>
            <a:ext cx="3024336" cy="1008112"/>
          </a:xfrm>
          <a:prstGeom prst="rect">
            <a:avLst/>
          </a:prstGeom>
          <a:solidFill>
            <a:srgbClr val="FF9933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5926137" y="3429000"/>
          <a:ext cx="3217863" cy="530225"/>
        </p:xfrm>
        <a:graphic>
          <a:graphicData uri="http://schemas.openxmlformats.org/presentationml/2006/ole">
            <p:oleObj spid="_x0000_s1031" name="Формула" r:id="rId9" imgW="1079280" imgH="177480" progId="Equation.3">
              <p:embed/>
            </p:oleObj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4252913" y="4581525"/>
          <a:ext cx="2990850" cy="530225"/>
        </p:xfrm>
        <a:graphic>
          <a:graphicData uri="http://schemas.openxmlformats.org/presentationml/2006/ole">
            <p:oleObj spid="_x0000_s1032" name="Формула" r:id="rId10" imgW="1002960" imgH="177480" progId="Equation.3">
              <p:embed/>
            </p:oleObj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4097338" y="5876925"/>
          <a:ext cx="2498725" cy="530225"/>
        </p:xfrm>
        <a:graphic>
          <a:graphicData uri="http://schemas.openxmlformats.org/presentationml/2006/ole">
            <p:oleObj spid="_x0000_s1033" name="Формула" r:id="rId11" imgW="83808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6" grpId="0" animBg="1"/>
      <p:bldP spid="9" grpId="0" animBg="1"/>
      <p:bldP spid="6" grpId="0" animBg="1"/>
      <p:bldP spid="10" grpId="0" animBg="1"/>
      <p:bldP spid="12" grpId="0" animBg="1"/>
      <p:bldP spid="17" grpId="0" animBg="1"/>
      <p:bldP spid="18" grpId="0" animBg="1"/>
      <p:bldP spid="19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636912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6" name="AutoShape 24"/>
          <p:cNvSpPr>
            <a:spLocks noChangeArrowheads="1"/>
          </p:cNvSpPr>
          <p:nvPr/>
        </p:nvSpPr>
        <p:spPr bwMode="auto">
          <a:xfrm>
            <a:off x="2411760" y="548680"/>
            <a:ext cx="6336829" cy="2592288"/>
          </a:xfrm>
          <a:prstGeom prst="wedgeRoundRectCallout">
            <a:avLst>
              <a:gd name="adj1" fmla="val -48524"/>
              <a:gd name="adj2" fmla="val 91771"/>
              <a:gd name="adj3" fmla="val 16667"/>
            </a:avLst>
          </a:prstGeom>
          <a:solidFill>
            <a:schemeClr val="bg1"/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514350" indent="-514350" algn="ctr"/>
            <a:r>
              <a:rPr lang="ru-RU" sz="2800" b="1" i="1" u="sng" dirty="0" smtClean="0">
                <a:latin typeface="Georgia" pitchFamily="18" charset="0"/>
              </a:rPr>
              <a:t>Домашнее задание</a:t>
            </a:r>
          </a:p>
          <a:p>
            <a:pPr marL="514350" indent="-514350" algn="ctr"/>
            <a:endParaRPr lang="ru-RU" sz="2800" b="1" i="1" u="sng" dirty="0" smtClean="0">
              <a:latin typeface="Georgia" pitchFamily="18" charset="0"/>
            </a:endParaRPr>
          </a:p>
          <a:p>
            <a:pPr marL="514350" indent="-514350" algn="ctr"/>
            <a:r>
              <a:rPr lang="ru-RU" sz="2800" b="1" i="1" dirty="0" smtClean="0">
                <a:latin typeface="Georgia" pitchFamily="18" charset="0"/>
              </a:rPr>
              <a:t>№ 1341(</a:t>
            </a:r>
            <a:r>
              <a:rPr lang="ru-RU" sz="2800" b="1" i="1" dirty="0" err="1" smtClean="0">
                <a:latin typeface="Georgia" pitchFamily="18" charset="0"/>
              </a:rPr>
              <a:t>а-г</a:t>
            </a:r>
            <a:r>
              <a:rPr lang="ru-RU" sz="2800" b="1" i="1" dirty="0" smtClean="0">
                <a:latin typeface="Georgia" pitchFamily="18" charset="0"/>
              </a:rPr>
              <a:t>), 1342 (</a:t>
            </a:r>
            <a:r>
              <a:rPr lang="ru-RU" sz="2800" b="1" i="1" dirty="0" err="1" smtClean="0">
                <a:latin typeface="Georgia" pitchFamily="18" charset="0"/>
              </a:rPr>
              <a:t>а-в</a:t>
            </a:r>
            <a:r>
              <a:rPr lang="ru-RU" sz="2800" b="1" i="1" dirty="0" smtClean="0">
                <a:latin typeface="Georgia" pitchFamily="18" charset="0"/>
              </a:rPr>
              <a:t>), 1350, 1351</a:t>
            </a:r>
            <a:endParaRPr lang="ru-RU" sz="2800" b="1" i="1" dirty="0"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2524312" cy="4032448"/>
          </a:xfrm>
          <a:prstGeom prst="rect">
            <a:avLst/>
          </a:prstGeom>
          <a:noFill/>
        </p:spPr>
      </p:pic>
      <p:sp>
        <p:nvSpPr>
          <p:cNvPr id="3" name="AutoShape 24"/>
          <p:cNvSpPr>
            <a:spLocks noChangeArrowheads="1"/>
          </p:cNvSpPr>
          <p:nvPr/>
        </p:nvSpPr>
        <p:spPr bwMode="auto">
          <a:xfrm>
            <a:off x="2411760" y="404664"/>
            <a:ext cx="6408837" cy="935831"/>
          </a:xfrm>
          <a:prstGeom prst="wedgeRoundRectCallout">
            <a:avLst>
              <a:gd name="adj1" fmla="val -57014"/>
              <a:gd name="adj2" fmla="val -9843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Упростите выражение: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55776" y="1628800"/>
            <a:ext cx="5688632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/>
        </p:nvGraphicFramePr>
        <p:xfrm>
          <a:off x="2771800" y="1844824"/>
          <a:ext cx="5338762" cy="530225"/>
        </p:xfrm>
        <a:graphic>
          <a:graphicData uri="http://schemas.openxmlformats.org/presentationml/2006/ole">
            <p:oleObj spid="_x0000_s15362" name="Формула" r:id="rId4" imgW="1790640" imgH="177480" progId="Equation.3">
              <p:embed/>
            </p:oleObj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2267744" y="3140968"/>
            <a:ext cx="4320480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4653136"/>
            <a:ext cx="4536504" cy="1008112"/>
          </a:xfrm>
          <a:prstGeom prst="rect">
            <a:avLst/>
          </a:prstGeom>
          <a:solidFill>
            <a:srgbClr val="CCCC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2339752" y="3284984"/>
          <a:ext cx="4202113" cy="606425"/>
        </p:xfrm>
        <a:graphic>
          <a:graphicData uri="http://schemas.openxmlformats.org/presentationml/2006/ole">
            <p:oleObj spid="_x0000_s15363" name="Формула" r:id="rId5" imgW="1409400" imgH="203040" progId="Equation.3">
              <p:embed/>
            </p:oleObj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422275" y="4868863"/>
          <a:ext cx="4427538" cy="606425"/>
        </p:xfrm>
        <a:graphic>
          <a:graphicData uri="http://schemas.openxmlformats.org/presentationml/2006/ole">
            <p:oleObj spid="_x0000_s15364" name="Формула" r:id="rId6" imgW="1485720" imgH="203040" progId="Equation.3">
              <p:embed/>
            </p:oleObj>
          </a:graphicData>
        </a:graphic>
      </p:graphicFrame>
      <p:sp>
        <p:nvSpPr>
          <p:cNvPr id="16" name="Овал 15"/>
          <p:cNvSpPr/>
          <p:nvPr/>
        </p:nvSpPr>
        <p:spPr>
          <a:xfrm>
            <a:off x="6588224" y="2420888"/>
            <a:ext cx="2376264" cy="1152128"/>
          </a:xfrm>
          <a:prstGeom prst="ellipse">
            <a:avLst/>
          </a:prstGeom>
          <a:solidFill>
            <a:srgbClr val="FF9933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/>
        </p:nvGraphicFramePr>
        <p:xfrm>
          <a:off x="6876256" y="2636912"/>
          <a:ext cx="1893887" cy="530225"/>
        </p:xfrm>
        <a:graphic>
          <a:graphicData uri="http://schemas.openxmlformats.org/presentationml/2006/ole">
            <p:oleObj spid="_x0000_s15365" name="Формула" r:id="rId7" imgW="634680" imgH="177480" progId="Equation.3">
              <p:embed/>
            </p:oleObj>
          </a:graphicData>
        </a:graphic>
      </p:graphicFrame>
      <p:sp>
        <p:nvSpPr>
          <p:cNvPr id="17" name="Овал 16"/>
          <p:cNvSpPr/>
          <p:nvPr/>
        </p:nvSpPr>
        <p:spPr>
          <a:xfrm>
            <a:off x="5436096" y="3789040"/>
            <a:ext cx="3096344" cy="1152128"/>
          </a:xfrm>
          <a:prstGeom prst="ellipse">
            <a:avLst/>
          </a:prstGeom>
          <a:solidFill>
            <a:srgbClr val="FF9933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5940152" y="4077072"/>
          <a:ext cx="2273300" cy="606425"/>
        </p:xfrm>
        <a:graphic>
          <a:graphicData uri="http://schemas.openxmlformats.org/presentationml/2006/ole">
            <p:oleObj spid="_x0000_s15366" name="Формула" r:id="rId8" imgW="761760" imgH="203040" progId="Equation.3">
              <p:embed/>
            </p:oleObj>
          </a:graphicData>
        </a:graphic>
      </p:graphicFrame>
      <p:sp>
        <p:nvSpPr>
          <p:cNvPr id="18" name="Овал 17"/>
          <p:cNvSpPr/>
          <p:nvPr/>
        </p:nvSpPr>
        <p:spPr>
          <a:xfrm>
            <a:off x="3851920" y="5301208"/>
            <a:ext cx="2376264" cy="1152128"/>
          </a:xfrm>
          <a:prstGeom prst="ellipse">
            <a:avLst/>
          </a:prstGeom>
          <a:solidFill>
            <a:srgbClr val="FF9933"/>
          </a:solidFill>
          <a:ln>
            <a:solidFill>
              <a:srgbClr val="FF993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4355976" y="5589240"/>
          <a:ext cx="1439862" cy="530225"/>
        </p:xfrm>
        <a:graphic>
          <a:graphicData uri="http://schemas.openxmlformats.org/presentationml/2006/ole">
            <p:oleObj spid="_x0000_s15367" name="Формула" r:id="rId9" imgW="482400" imgH="1774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6" grpId="0" animBg="1"/>
      <p:bldP spid="7" grpId="0" animBg="1"/>
      <p:bldP spid="16" grpId="0" animBg="1"/>
      <p:bldP spid="17" grpId="0" animBg="1"/>
      <p:bldP spid="1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2524312" cy="4032448"/>
          </a:xfrm>
          <a:prstGeom prst="rect">
            <a:avLst/>
          </a:prstGeom>
          <a:noFill/>
        </p:spPr>
      </p:pic>
      <p:sp>
        <p:nvSpPr>
          <p:cNvPr id="3" name="AutoShape 24"/>
          <p:cNvSpPr>
            <a:spLocks noChangeArrowheads="1"/>
          </p:cNvSpPr>
          <p:nvPr/>
        </p:nvSpPr>
        <p:spPr bwMode="auto">
          <a:xfrm>
            <a:off x="1763688" y="260648"/>
            <a:ext cx="6408837" cy="935831"/>
          </a:xfrm>
          <a:prstGeom prst="wedgeRoundRectCallout">
            <a:avLst>
              <a:gd name="adj1" fmla="val -46917"/>
              <a:gd name="adj2" fmla="val 13296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Какое равенство называют уравнением?</a:t>
            </a:r>
            <a:endParaRPr lang="ru-RU" sz="2800" b="1" i="1" dirty="0">
              <a:latin typeface="Georgia" pitchFamily="18" charset="0"/>
            </a:endParaRPr>
          </a:p>
        </p:txBody>
      </p:sp>
      <p:pic>
        <p:nvPicPr>
          <p:cNvPr id="16386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240" y="2898401"/>
            <a:ext cx="2650044" cy="395959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6" name="Прямоугольная выноска 5"/>
          <p:cNvSpPr/>
          <p:nvPr/>
        </p:nvSpPr>
        <p:spPr>
          <a:xfrm>
            <a:off x="2555776" y="2060848"/>
            <a:ext cx="5040560" cy="2016224"/>
          </a:xfrm>
          <a:prstGeom prst="wedgeRectCallout">
            <a:avLst>
              <a:gd name="adj1" fmla="val 32798"/>
              <a:gd name="adj2" fmla="val 7391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Georgia" pitchFamily="18" charset="0"/>
              </a:rPr>
              <a:t>Уравнением называют равенство, содержащее букву, значение которой надо найти.</a:t>
            </a:r>
            <a:endParaRPr lang="ru-RU" sz="28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img-fotki.yandex.ru/get/4518/28257045.682/0_72b7c_f92daf72_L.jp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2524312" cy="4032448"/>
          </a:xfrm>
          <a:prstGeom prst="rect">
            <a:avLst/>
          </a:prstGeom>
          <a:noFill/>
        </p:spPr>
      </p:pic>
      <p:sp>
        <p:nvSpPr>
          <p:cNvPr id="3" name="AutoShape 24"/>
          <p:cNvSpPr>
            <a:spLocks noChangeArrowheads="1"/>
          </p:cNvSpPr>
          <p:nvPr/>
        </p:nvSpPr>
        <p:spPr bwMode="auto">
          <a:xfrm>
            <a:off x="1763688" y="260648"/>
            <a:ext cx="6408837" cy="935831"/>
          </a:xfrm>
          <a:prstGeom prst="wedgeRoundRectCallout">
            <a:avLst>
              <a:gd name="adj1" fmla="val -46917"/>
              <a:gd name="adj2" fmla="val 132964"/>
              <a:gd name="adj3" fmla="val 16667"/>
            </a:avLst>
          </a:prstGeom>
          <a:solidFill>
            <a:schemeClr val="accent4">
              <a:lumMod val="40000"/>
              <a:lumOff val="60000"/>
            </a:schemeClr>
          </a:solidFill>
          <a:ln w="9525">
            <a:solidFill>
              <a:schemeClr val="accent4">
                <a:lumMod val="75000"/>
              </a:schemeClr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Что значит решить уравнение?</a:t>
            </a:r>
            <a:endParaRPr lang="ru-RU" sz="2800" b="1" i="1" dirty="0">
              <a:latin typeface="Georgia" pitchFamily="18" charset="0"/>
            </a:endParaRPr>
          </a:p>
        </p:txBody>
      </p:sp>
      <p:pic>
        <p:nvPicPr>
          <p:cNvPr id="16386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2898401"/>
            <a:ext cx="2650044" cy="3959599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</p:spPr>
      </p:pic>
      <p:sp>
        <p:nvSpPr>
          <p:cNvPr id="6" name="Прямоугольная выноска 5"/>
          <p:cNvSpPr/>
          <p:nvPr/>
        </p:nvSpPr>
        <p:spPr>
          <a:xfrm>
            <a:off x="2555776" y="2060848"/>
            <a:ext cx="5040560" cy="2016224"/>
          </a:xfrm>
          <a:prstGeom prst="wedgeRectCallout">
            <a:avLst>
              <a:gd name="adj1" fmla="val 32798"/>
              <a:gd name="adj2" fmla="val 7391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  <a:latin typeface="Georgia" pitchFamily="18" charset="0"/>
              </a:rPr>
              <a:t>Найти все его корни или убедиться, что это уравнение не имеет ни одного корня.</a:t>
            </a:r>
            <a:endParaRPr lang="ru-RU" sz="28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339752" y="188640"/>
            <a:ext cx="6481067" cy="1727920"/>
          </a:xfrm>
          <a:prstGeom prst="wedgeRoundRectCallout">
            <a:avLst>
              <a:gd name="adj1" fmla="val -52250"/>
              <a:gd name="adj2" fmla="val 37972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CC99"/>
              </a:gs>
            </a:gsLst>
            <a:lin ang="18900000" scaled="1"/>
          </a:gra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Решите уравнение, применив сначала распределительное свойство умножения  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35697" y="2996952"/>
            <a:ext cx="2592288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Решение: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1988840"/>
            <a:ext cx="4392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4(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x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+5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)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=12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17" name="WordArt 190"/>
          <p:cNvSpPr>
            <a:spLocks noChangeArrowheads="1" noChangeShapeType="1" noTextEdit="1"/>
          </p:cNvSpPr>
          <p:nvPr/>
        </p:nvSpPr>
        <p:spPr bwMode="auto">
          <a:xfrm>
            <a:off x="2915816" y="3717032"/>
            <a:ext cx="4896544" cy="4509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4</a:t>
            </a:r>
            <a:r>
              <a:rPr lang="ru-RU" sz="14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х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+20=12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4x=12-20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4x=-8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x=-8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:</a:t>
            </a:r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4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x=-2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endParaRPr lang="en-US" sz="1400" b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 pitchFamily="18" charset="0"/>
              <a:cs typeface="Times New Roman" pitchFamily="18" charset="0"/>
            </a:endParaRPr>
          </a:p>
          <a:p>
            <a:pPr algn="ctr"/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/>
      <p:bldP spid="1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funforkids.ru/pictures/mult/mult8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640"/>
            <a:ext cx="2650044" cy="3959599"/>
          </a:xfrm>
          <a:prstGeom prst="rect">
            <a:avLst/>
          </a:prstGeom>
          <a:noFill/>
          <a:scene3d>
            <a:camera prst="orthographicFront">
              <a:rot lat="0" lon="21599971" rev="0"/>
            </a:camera>
            <a:lightRig rig="threePt" dir="t"/>
          </a:scene3d>
        </p:spPr>
      </p:pic>
      <p:sp>
        <p:nvSpPr>
          <p:cNvPr id="8" name="AutoShape 5"/>
          <p:cNvSpPr>
            <a:spLocks noChangeArrowheads="1"/>
          </p:cNvSpPr>
          <p:nvPr/>
        </p:nvSpPr>
        <p:spPr bwMode="auto">
          <a:xfrm>
            <a:off x="2339752" y="188640"/>
            <a:ext cx="6481067" cy="1727920"/>
          </a:xfrm>
          <a:prstGeom prst="wedgeRoundRectCallout">
            <a:avLst>
              <a:gd name="adj1" fmla="val -52250"/>
              <a:gd name="adj2" fmla="val 37972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CC99"/>
              </a:gs>
            </a:gsLst>
            <a:lin ang="18900000" scaled="1"/>
          </a:gra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 smtClean="0">
                <a:latin typeface="Georgia" pitchFamily="18" charset="0"/>
              </a:rPr>
              <a:t>Решите тоже уравнение по правилу отыскания компонентов.</a:t>
            </a:r>
            <a:endParaRPr lang="ru-RU" sz="2800" b="1" i="1" dirty="0">
              <a:latin typeface="Georgia" pitchFamily="18" charset="0"/>
            </a:endParaRPr>
          </a:p>
        </p:txBody>
      </p:sp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1835697" y="2996952"/>
            <a:ext cx="2592288" cy="503238"/>
          </a:xfrm>
          <a:prstGeom prst="rect">
            <a:avLst/>
          </a:prstGeom>
          <a:solidFill>
            <a:schemeClr val="bg1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sz="2400" b="1" i="1" dirty="0">
                <a:latin typeface="Georgia" pitchFamily="18" charset="0"/>
              </a:rPr>
              <a:t>Решение: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3131840" y="1988840"/>
            <a:ext cx="439248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4(</a:t>
            </a:r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x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+5</a:t>
            </a:r>
            <a:r>
              <a:rPr lang="ru-RU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)</a:t>
            </a:r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accent4">
                    <a:lumMod val="7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  <a:latin typeface="Georgia" pitchFamily="18" charset="0"/>
              </a:rPr>
              <a:t>=12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accent4">
                  <a:lumMod val="75000"/>
                </a:schemeClr>
              </a:solidFill>
              <a:effectLst>
                <a:reflection blurRad="12700" stA="28000" endPos="45000" dist="1000" dir="5400000" sy="-100000" algn="bl" rotWithShape="0"/>
              </a:effectLst>
              <a:latin typeface="Georgia" pitchFamily="18" charset="0"/>
            </a:endParaRPr>
          </a:p>
        </p:txBody>
      </p:sp>
      <p:sp>
        <p:nvSpPr>
          <p:cNvPr id="17" name="WordArt 190"/>
          <p:cNvSpPr>
            <a:spLocks noChangeArrowheads="1" noChangeShapeType="1" noTextEdit="1"/>
          </p:cNvSpPr>
          <p:nvPr/>
        </p:nvSpPr>
        <p:spPr bwMode="auto">
          <a:xfrm>
            <a:off x="2915816" y="3717032"/>
            <a:ext cx="4896544" cy="450912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1400" b="1" kern="10" dirty="0" err="1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х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+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5</a:t>
            </a:r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=12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:4</a:t>
            </a:r>
            <a:endParaRPr lang="en-US" sz="1400" b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 pitchFamily="18" charset="0"/>
              <a:cs typeface="Times New Roman" pitchFamily="18" charset="0"/>
            </a:endParaRP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x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+</a:t>
            </a:r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5=3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x=3-5</a:t>
            </a:r>
          </a:p>
          <a:p>
            <a:pPr algn="ctr"/>
            <a:r>
              <a:rPr lang="en-US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x=-2</a:t>
            </a:r>
            <a:r>
              <a:rPr lang="ru-RU" sz="1400" b="1" kern="10" dirty="0" smtClean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Georgia" pitchFamily="18" charset="0"/>
                <a:cs typeface="Times New Roman" pitchFamily="18" charset="0"/>
              </a:rPr>
              <a:t> </a:t>
            </a:r>
            <a:endParaRPr lang="en-US" sz="1400" b="1" kern="10" dirty="0" smtClean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Georgia" pitchFamily="18" charset="0"/>
              <a:cs typeface="Times New Roman" pitchFamily="18" charset="0"/>
            </a:endParaRPr>
          </a:p>
          <a:p>
            <a:pPr algn="ctr"/>
            <a:endParaRPr lang="ru-RU" sz="3600" b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0066CC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3" grpId="0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AutoShape 93"/>
          <p:cNvSpPr>
            <a:spLocks noChangeArrowheads="1"/>
          </p:cNvSpPr>
          <p:nvPr/>
        </p:nvSpPr>
        <p:spPr bwMode="auto">
          <a:xfrm>
            <a:off x="3921125" y="3017838"/>
            <a:ext cx="1368425" cy="1008062"/>
          </a:xfrm>
          <a:prstGeom prst="triangle">
            <a:avLst>
              <a:gd name="adj" fmla="val 48144"/>
            </a:avLst>
          </a:prstGeom>
          <a:gradFill rotWithShape="1">
            <a:gsLst>
              <a:gs pos="0">
                <a:srgbClr val="66FFFF"/>
              </a:gs>
              <a:gs pos="50000">
                <a:srgbClr val="00CCFF"/>
              </a:gs>
              <a:gs pos="100000">
                <a:srgbClr val="66FF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CCFF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grpSp>
        <p:nvGrpSpPr>
          <p:cNvPr id="5" name="Group 94"/>
          <p:cNvGrpSpPr>
            <a:grpSpLocks/>
          </p:cNvGrpSpPr>
          <p:nvPr/>
        </p:nvGrpSpPr>
        <p:grpSpPr bwMode="auto">
          <a:xfrm>
            <a:off x="671513" y="2873375"/>
            <a:ext cx="3581400" cy="188913"/>
            <a:chOff x="240" y="2736"/>
            <a:chExt cx="2256" cy="768"/>
          </a:xfrm>
        </p:grpSpPr>
        <p:sp>
          <p:nvSpPr>
            <p:cNvPr id="6284" name="AutoShape 95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85" name="Oval 96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6" name="Group 97"/>
          <p:cNvGrpSpPr>
            <a:grpSpLocks/>
          </p:cNvGrpSpPr>
          <p:nvPr/>
        </p:nvGrpSpPr>
        <p:grpSpPr bwMode="auto">
          <a:xfrm>
            <a:off x="5167313" y="2873375"/>
            <a:ext cx="3581400" cy="188913"/>
            <a:chOff x="240" y="2736"/>
            <a:chExt cx="2256" cy="768"/>
          </a:xfrm>
        </p:grpSpPr>
        <p:sp>
          <p:nvSpPr>
            <p:cNvPr id="6282" name="AutoShape 98"/>
            <p:cNvSpPr>
              <a:spLocks noChangeArrowheads="1"/>
            </p:cNvSpPr>
            <p:nvPr/>
          </p:nvSpPr>
          <p:spPr bwMode="auto">
            <a:xfrm rot="5400000">
              <a:off x="1080" y="2088"/>
              <a:ext cx="576" cy="2256"/>
            </a:xfrm>
            <a:prstGeom prst="flowChartDelay">
              <a:avLst/>
            </a:prstGeom>
            <a:solidFill>
              <a:schemeClr val="accent2"/>
            </a:solidFill>
            <a:ln w="9525" algn="ctr">
              <a:solidFill>
                <a:schemeClr val="tx1"/>
              </a:solidFill>
              <a:prstDash val="sysDot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83" name="Oval 99"/>
            <p:cNvSpPr>
              <a:spLocks noChangeArrowheads="1"/>
            </p:cNvSpPr>
            <p:nvPr/>
          </p:nvSpPr>
          <p:spPr bwMode="auto">
            <a:xfrm>
              <a:off x="240" y="2736"/>
              <a:ext cx="2256" cy="432"/>
            </a:xfrm>
            <a:prstGeom prst="ellipse">
              <a:avLst/>
            </a:prstGeom>
            <a:gradFill rotWithShape="1">
              <a:gsLst>
                <a:gs pos="0">
                  <a:schemeClr val="accent1"/>
                </a:gs>
                <a:gs pos="100000">
                  <a:srgbClr val="0099FF"/>
                </a:gs>
              </a:gsLst>
              <a:path path="shape">
                <a:fillToRect l="50000" t="50000" r="50000" b="50000"/>
              </a:path>
            </a:gradFill>
            <a:ln w="12700">
              <a:solidFill>
                <a:schemeClr val="tx2"/>
              </a:solidFill>
              <a:round/>
              <a:headEnd type="none" w="lg" len="lg"/>
              <a:tailEnd type="none" w="lg" len="lg"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6150" name="AutoShape 100"/>
          <p:cNvSpPr>
            <a:spLocks noChangeArrowheads="1"/>
          </p:cNvSpPr>
          <p:nvPr/>
        </p:nvSpPr>
        <p:spPr bwMode="auto">
          <a:xfrm>
            <a:off x="4100513" y="2932113"/>
            <a:ext cx="1066800" cy="47625"/>
          </a:xfrm>
          <a:prstGeom prst="triangle">
            <a:avLst>
              <a:gd name="adj" fmla="val 50000"/>
            </a:avLst>
          </a:prstGeom>
          <a:noFill/>
          <a:ln w="57150">
            <a:solidFill>
              <a:schemeClr val="accent2"/>
            </a:solidFill>
            <a:miter lim="800000"/>
            <a:headEnd type="none" w="lg" len="lg"/>
            <a:tailEnd type="none" w="lg" len="lg"/>
          </a:ln>
          <a:scene3d>
            <a:camera prst="legacyObliqueTopRight">
              <a:rot lat="0" lon="20999997" rev="0"/>
            </a:camera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wrap="none" anchor="ctr">
            <a:flatTx/>
          </a:bodyPr>
          <a:lstStyle/>
          <a:p>
            <a:endParaRPr lang="ru-RU"/>
          </a:p>
        </p:txBody>
      </p:sp>
      <p:grpSp>
        <p:nvGrpSpPr>
          <p:cNvPr id="7" name="Group 101"/>
          <p:cNvGrpSpPr>
            <a:grpSpLocks/>
          </p:cNvGrpSpPr>
          <p:nvPr/>
        </p:nvGrpSpPr>
        <p:grpSpPr bwMode="auto">
          <a:xfrm>
            <a:off x="322263" y="1649413"/>
            <a:ext cx="1079500" cy="1223962"/>
            <a:chOff x="1025" y="2068"/>
            <a:chExt cx="1298" cy="1231"/>
          </a:xfrm>
        </p:grpSpPr>
        <p:sp>
          <p:nvSpPr>
            <p:cNvPr id="9318" name="Freeform 10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74" name="Freeform 10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5" name="Freeform 10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6" name="Freeform 10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7" name="Freeform 10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8" name="Freeform 10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9" name="Freeform 10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80" name="Freeform 10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81" name="Freeform 11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111"/>
          <p:cNvGrpSpPr>
            <a:grpSpLocks/>
          </p:cNvGrpSpPr>
          <p:nvPr/>
        </p:nvGrpSpPr>
        <p:grpSpPr bwMode="auto">
          <a:xfrm>
            <a:off x="1114425" y="1649413"/>
            <a:ext cx="1079500" cy="1223962"/>
            <a:chOff x="1025" y="2068"/>
            <a:chExt cx="1298" cy="1231"/>
          </a:xfrm>
        </p:grpSpPr>
        <p:sp>
          <p:nvSpPr>
            <p:cNvPr id="9328" name="Freeform 11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65" name="Freeform 11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6" name="Freeform 11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7" name="Freeform 11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8" name="Freeform 11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9" name="Freeform 11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0" name="Freeform 11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1" name="Freeform 11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72" name="Freeform 12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121"/>
          <p:cNvGrpSpPr>
            <a:grpSpLocks/>
          </p:cNvGrpSpPr>
          <p:nvPr/>
        </p:nvGrpSpPr>
        <p:grpSpPr bwMode="auto">
          <a:xfrm>
            <a:off x="1833563" y="1720850"/>
            <a:ext cx="1079500" cy="1223963"/>
            <a:chOff x="1025" y="2068"/>
            <a:chExt cx="1298" cy="1231"/>
          </a:xfrm>
        </p:grpSpPr>
        <p:sp>
          <p:nvSpPr>
            <p:cNvPr id="9338" name="Freeform 12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56" name="Freeform 12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7" name="Freeform 12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8" name="Freeform 12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9" name="Freeform 12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0" name="Freeform 12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1" name="Freeform 12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2" name="Freeform 12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63" name="Freeform 13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0" name="Group 131"/>
          <p:cNvGrpSpPr>
            <a:grpSpLocks/>
          </p:cNvGrpSpPr>
          <p:nvPr/>
        </p:nvGrpSpPr>
        <p:grpSpPr bwMode="auto">
          <a:xfrm>
            <a:off x="2625725" y="1720850"/>
            <a:ext cx="1079500" cy="1223963"/>
            <a:chOff x="1025" y="2068"/>
            <a:chExt cx="1298" cy="1231"/>
          </a:xfrm>
        </p:grpSpPr>
        <p:sp>
          <p:nvSpPr>
            <p:cNvPr id="9348" name="Freeform 13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47" name="Freeform 13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8" name="Freeform 13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9" name="Freeform 13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0" name="Freeform 13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1" name="Freeform 13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2" name="Freeform 13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3" name="Freeform 13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54" name="Freeform 14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141"/>
          <p:cNvGrpSpPr>
            <a:grpSpLocks/>
          </p:cNvGrpSpPr>
          <p:nvPr/>
        </p:nvGrpSpPr>
        <p:grpSpPr bwMode="auto">
          <a:xfrm>
            <a:off x="3346450" y="1720850"/>
            <a:ext cx="1079500" cy="1223963"/>
            <a:chOff x="1025" y="2068"/>
            <a:chExt cx="1298" cy="1231"/>
          </a:xfrm>
        </p:grpSpPr>
        <p:sp>
          <p:nvSpPr>
            <p:cNvPr id="9358" name="Freeform 14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38" name="Freeform 14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9" name="Freeform 14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0" name="Freeform 14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1" name="Freeform 14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2" name="Freeform 14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3" name="Freeform 14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4" name="Freeform 14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45" name="Freeform 15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67" name="Text Box 151"/>
          <p:cNvSpPr txBox="1">
            <a:spLocks noChangeArrowheads="1"/>
          </p:cNvSpPr>
          <p:nvPr/>
        </p:nvSpPr>
        <p:spPr bwMode="auto">
          <a:xfrm>
            <a:off x="3633788" y="2101850"/>
            <a:ext cx="763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 dirty="0" err="1">
                <a:solidFill>
                  <a:srgbClr val="FF0000"/>
                </a:solidFill>
                <a:latin typeface="Times New Roman" pitchFamily="18" charset="0"/>
              </a:rPr>
              <a:t>х</a:t>
            </a:r>
            <a:r>
              <a:rPr lang="ru-RU" sz="2800" b="1" i="1" dirty="0">
                <a:solidFill>
                  <a:srgbClr val="FF0000"/>
                </a:solidFill>
                <a:latin typeface="Times New Roman" pitchFamily="18" charset="0"/>
              </a:rPr>
              <a:t> кг</a:t>
            </a:r>
          </a:p>
        </p:txBody>
      </p:sp>
      <p:sp>
        <p:nvSpPr>
          <p:cNvPr id="6157" name="Text Box 152"/>
          <p:cNvSpPr txBox="1">
            <a:spLocks noChangeArrowheads="1"/>
          </p:cNvSpPr>
          <p:nvPr/>
        </p:nvSpPr>
        <p:spPr bwMode="auto">
          <a:xfrm>
            <a:off x="393700" y="2081213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6158" name="Text Box 153"/>
          <p:cNvSpPr txBox="1">
            <a:spLocks noChangeArrowheads="1"/>
          </p:cNvSpPr>
          <p:nvPr/>
        </p:nvSpPr>
        <p:spPr bwMode="auto">
          <a:xfrm>
            <a:off x="1185863" y="20812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6159" name="Text Box 154"/>
          <p:cNvSpPr txBox="1">
            <a:spLocks noChangeArrowheads="1"/>
          </p:cNvSpPr>
          <p:nvPr/>
        </p:nvSpPr>
        <p:spPr bwMode="auto">
          <a:xfrm>
            <a:off x="1833563" y="20812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9371" name="Text Box 155"/>
          <p:cNvSpPr txBox="1">
            <a:spLocks noChangeArrowheads="1"/>
          </p:cNvSpPr>
          <p:nvPr/>
        </p:nvSpPr>
        <p:spPr bwMode="auto">
          <a:xfrm>
            <a:off x="2625725" y="2152650"/>
            <a:ext cx="763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12" name="Group 156"/>
          <p:cNvGrpSpPr>
            <a:grpSpLocks/>
          </p:cNvGrpSpPr>
          <p:nvPr/>
        </p:nvGrpSpPr>
        <p:grpSpPr bwMode="auto">
          <a:xfrm>
            <a:off x="5146675" y="1700213"/>
            <a:ext cx="1079500" cy="1223962"/>
            <a:chOff x="1025" y="2068"/>
            <a:chExt cx="1298" cy="1231"/>
          </a:xfrm>
        </p:grpSpPr>
        <p:sp>
          <p:nvSpPr>
            <p:cNvPr id="9373" name="Freeform 15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29" name="Freeform 15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0" name="Freeform 15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1" name="Freeform 16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2" name="Freeform 16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3" name="Freeform 16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4" name="Freeform 16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5" name="Freeform 16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36" name="Freeform 16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66"/>
          <p:cNvGrpSpPr>
            <a:grpSpLocks/>
          </p:cNvGrpSpPr>
          <p:nvPr/>
        </p:nvGrpSpPr>
        <p:grpSpPr bwMode="auto">
          <a:xfrm>
            <a:off x="5867400" y="1700213"/>
            <a:ext cx="1079500" cy="1223962"/>
            <a:chOff x="1025" y="2068"/>
            <a:chExt cx="1298" cy="1231"/>
          </a:xfrm>
        </p:grpSpPr>
        <p:sp>
          <p:nvSpPr>
            <p:cNvPr id="9383" name="Freeform 16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20" name="Freeform 16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1" name="Freeform 16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2" name="Freeform 17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3" name="Freeform 17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4" name="Freeform 17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5" name="Freeform 17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6" name="Freeform 17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6227" name="Freeform 17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92" name="Text Box 176"/>
          <p:cNvSpPr txBox="1">
            <a:spLocks noChangeArrowheads="1"/>
          </p:cNvSpPr>
          <p:nvPr/>
        </p:nvSpPr>
        <p:spPr bwMode="auto">
          <a:xfrm>
            <a:off x="6154738" y="20812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9393" name="Text Box 177"/>
          <p:cNvSpPr txBox="1">
            <a:spLocks noChangeArrowheads="1"/>
          </p:cNvSpPr>
          <p:nvPr/>
        </p:nvSpPr>
        <p:spPr bwMode="auto">
          <a:xfrm>
            <a:off x="5146675" y="2132013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14" name="Group 178"/>
          <p:cNvGrpSpPr>
            <a:grpSpLocks/>
          </p:cNvGrpSpPr>
          <p:nvPr/>
        </p:nvGrpSpPr>
        <p:grpSpPr bwMode="auto">
          <a:xfrm>
            <a:off x="7089775" y="1433513"/>
            <a:ext cx="914400" cy="1438275"/>
            <a:chOff x="3984" y="2006"/>
            <a:chExt cx="714" cy="1133"/>
          </a:xfrm>
        </p:grpSpPr>
        <p:sp>
          <p:nvSpPr>
            <p:cNvPr id="9395" name="Freeform 179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17" name="Oval 180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397" name="Text Box 181"/>
            <p:cNvSpPr txBox="1">
              <a:spLocks noChangeArrowheads="1"/>
            </p:cNvSpPr>
            <p:nvPr/>
          </p:nvSpPr>
          <p:spPr bwMode="auto">
            <a:xfrm>
              <a:off x="3984" y="2520"/>
              <a:ext cx="714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5" name="Group 182"/>
          <p:cNvGrpSpPr>
            <a:grpSpLocks/>
          </p:cNvGrpSpPr>
          <p:nvPr/>
        </p:nvGrpSpPr>
        <p:grpSpPr bwMode="auto">
          <a:xfrm>
            <a:off x="7954963" y="2009775"/>
            <a:ext cx="754062" cy="912813"/>
            <a:chOff x="4656" y="2256"/>
            <a:chExt cx="616" cy="881"/>
          </a:xfrm>
        </p:grpSpPr>
        <p:sp>
          <p:nvSpPr>
            <p:cNvPr id="9399" name="Freeform 183"/>
            <p:cNvSpPr>
              <a:spLocks/>
            </p:cNvSpPr>
            <p:nvPr/>
          </p:nvSpPr>
          <p:spPr bwMode="auto">
            <a:xfrm>
              <a:off x="4704" y="2284"/>
              <a:ext cx="523" cy="80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214" name="Oval 184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9401" name="Text Box 185"/>
            <p:cNvSpPr txBox="1">
              <a:spLocks noChangeArrowheads="1"/>
            </p:cNvSpPr>
            <p:nvPr/>
          </p:nvSpPr>
          <p:spPr bwMode="auto">
            <a:xfrm>
              <a:off x="4656" y="2636"/>
              <a:ext cx="616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9403" name="AutoShape 187"/>
          <p:cNvSpPr>
            <a:spLocks noChangeArrowheads="1"/>
          </p:cNvSpPr>
          <p:nvPr/>
        </p:nvSpPr>
        <p:spPr bwMode="auto">
          <a:xfrm>
            <a:off x="1403350" y="188913"/>
            <a:ext cx="7561263" cy="1008062"/>
          </a:xfrm>
          <a:prstGeom prst="wedgeRoundRectCallout">
            <a:avLst>
              <a:gd name="adj1" fmla="val -57014"/>
              <a:gd name="adj2" fmla="val -9843"/>
              <a:gd name="adj3" fmla="val 16667"/>
            </a:avLst>
          </a:prstGeom>
          <a:gradFill rotWithShape="1">
            <a:gsLst>
              <a:gs pos="0">
                <a:srgbClr val="FFFFFF"/>
              </a:gs>
              <a:gs pos="100000">
                <a:srgbClr val="FFCC99"/>
              </a:gs>
            </a:gsLst>
            <a:lin ang="18900000" scaled="1"/>
          </a:gra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 dirty="0">
                <a:latin typeface="Georgia" pitchFamily="18" charset="0"/>
              </a:rPr>
              <a:t>Что  можно  снять  с  каждой  чаши,  не  нарушая  равновесия?</a:t>
            </a:r>
          </a:p>
        </p:txBody>
      </p:sp>
      <p:sp>
        <p:nvSpPr>
          <p:cNvPr id="9405" name="AutoShape 189"/>
          <p:cNvSpPr>
            <a:spLocks noChangeArrowheads="1"/>
          </p:cNvSpPr>
          <p:nvPr/>
        </p:nvSpPr>
        <p:spPr bwMode="auto">
          <a:xfrm>
            <a:off x="250825" y="3141663"/>
            <a:ext cx="7239000" cy="1439862"/>
          </a:xfrm>
          <a:prstGeom prst="wedgeRoundRectCallout">
            <a:avLst>
              <a:gd name="adj1" fmla="val 53222"/>
              <a:gd name="adj2" fmla="val 17917"/>
              <a:gd name="adj3" fmla="val 16667"/>
            </a:avLst>
          </a:prstGeom>
          <a:gradFill rotWithShape="1">
            <a:gsLst>
              <a:gs pos="0">
                <a:srgbClr val="FFFF99"/>
              </a:gs>
              <a:gs pos="100000">
                <a:srgbClr val="FFFFFF"/>
              </a:gs>
            </a:gsLst>
            <a:lin ang="18900000" scaled="1"/>
          </a:gra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>
                <a:latin typeface="Georgia" pitchFamily="18" charset="0"/>
              </a:rPr>
              <a:t>Запишите,  какое  уравнение  было  первоначально  и  какое  получилось?</a:t>
            </a:r>
          </a:p>
        </p:txBody>
      </p:sp>
      <p:sp>
        <p:nvSpPr>
          <p:cNvPr id="9406" name="WordArt 190"/>
          <p:cNvSpPr>
            <a:spLocks noChangeArrowheads="1" noChangeShapeType="1" noTextEdit="1"/>
          </p:cNvSpPr>
          <p:nvPr/>
        </p:nvSpPr>
        <p:spPr bwMode="auto">
          <a:xfrm>
            <a:off x="4356100" y="4724400"/>
            <a:ext cx="33845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= 2х + 6</a:t>
            </a:r>
          </a:p>
        </p:txBody>
      </p:sp>
      <p:sp>
        <p:nvSpPr>
          <p:cNvPr id="9445" name="WordArt 229"/>
          <p:cNvSpPr>
            <a:spLocks noChangeArrowheads="1" noChangeShapeType="1" noTextEdit="1"/>
          </p:cNvSpPr>
          <p:nvPr/>
        </p:nvSpPr>
        <p:spPr bwMode="auto">
          <a:xfrm>
            <a:off x="2268538" y="5373688"/>
            <a:ext cx="5472112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-2х = 2х - 2х + 6</a:t>
            </a:r>
          </a:p>
        </p:txBody>
      </p:sp>
      <p:sp>
        <p:nvSpPr>
          <p:cNvPr id="9446" name="WordArt 230"/>
          <p:cNvSpPr>
            <a:spLocks noChangeArrowheads="1" noChangeShapeType="1" noTextEdit="1"/>
          </p:cNvSpPr>
          <p:nvPr/>
        </p:nvSpPr>
        <p:spPr bwMode="auto">
          <a:xfrm>
            <a:off x="2700338" y="6165850"/>
            <a:ext cx="1584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3х = 6</a:t>
            </a:r>
          </a:p>
        </p:txBody>
      </p:sp>
      <p:sp>
        <p:nvSpPr>
          <p:cNvPr id="9447" name="WordArt 231"/>
          <p:cNvSpPr>
            <a:spLocks noChangeArrowheads="1" noChangeShapeType="1" noTextEdit="1"/>
          </p:cNvSpPr>
          <p:nvPr/>
        </p:nvSpPr>
        <p:spPr bwMode="auto">
          <a:xfrm>
            <a:off x="5076825" y="6165850"/>
            <a:ext cx="1584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2</a:t>
            </a:r>
          </a:p>
        </p:txBody>
      </p:sp>
      <p:sp>
        <p:nvSpPr>
          <p:cNvPr id="101" name="Прямоугольник 100"/>
          <p:cNvSpPr/>
          <p:nvPr/>
        </p:nvSpPr>
        <p:spPr>
          <a:xfrm>
            <a:off x="0" y="6488668"/>
            <a:ext cx="3884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u="sng" dirty="0" smtClean="0">
                <a:hlinkClick r:id="rId3"/>
              </a:rPr>
              <a:t>http://karmanform.ucoz.ru/index/0-22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1000"/>
                                        <p:tgtEl>
                                          <p:spTgt spid="93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1000"/>
                                        <p:tgtEl>
                                          <p:spTgt spid="93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1000"/>
                                        <p:tgtEl>
                                          <p:spTgt spid="93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2" dur="1000"/>
                                        <p:tgtEl>
                                          <p:spTgt spid="93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1000"/>
                                        <p:tgtEl>
                                          <p:spTgt spid="9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9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9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9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8" dur="1000"/>
                                        <p:tgtEl>
                                          <p:spTgt spid="9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9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9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5" dur="1000"/>
                                        <p:tgtEl>
                                          <p:spTgt spid="9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7" grpId="0"/>
      <p:bldP spid="9371" grpId="0"/>
      <p:bldP spid="9392" grpId="0"/>
      <p:bldP spid="9393" grpId="0"/>
      <p:bldP spid="9403" grpId="0" animBg="1"/>
      <p:bldP spid="9405" grpId="0" animBg="1"/>
      <p:bldP spid="9406" grpId="0" animBg="1"/>
      <p:bldP spid="9445" grpId="0" animBg="1"/>
      <p:bldP spid="9446" grpId="0" animBg="1"/>
      <p:bldP spid="94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88"/>
          <p:cNvGrpSpPr>
            <a:grpSpLocks/>
          </p:cNvGrpSpPr>
          <p:nvPr/>
        </p:nvGrpSpPr>
        <p:grpSpPr bwMode="auto">
          <a:xfrm>
            <a:off x="252413" y="1001713"/>
            <a:ext cx="1079500" cy="1223962"/>
            <a:chOff x="1025" y="2068"/>
            <a:chExt cx="1298" cy="1231"/>
          </a:xfrm>
        </p:grpSpPr>
        <p:sp>
          <p:nvSpPr>
            <p:cNvPr id="10329" name="Freeform 89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41" name="Freeform 9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2" name="Freeform 9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3" name="Freeform 9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4" name="Freeform 9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5" name="Freeform 9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6" name="Freeform 9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7" name="Freeform 9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48" name="Freeform 9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98"/>
          <p:cNvGrpSpPr>
            <a:grpSpLocks/>
          </p:cNvGrpSpPr>
          <p:nvPr/>
        </p:nvGrpSpPr>
        <p:grpSpPr bwMode="auto">
          <a:xfrm>
            <a:off x="1044575" y="1001713"/>
            <a:ext cx="1079500" cy="1223962"/>
            <a:chOff x="1025" y="2068"/>
            <a:chExt cx="1298" cy="1231"/>
          </a:xfrm>
        </p:grpSpPr>
        <p:sp>
          <p:nvSpPr>
            <p:cNvPr id="10339" name="Freeform 99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32" name="Freeform 10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3" name="Freeform 10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4" name="Freeform 10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5" name="Freeform 10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6" name="Freeform 10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7" name="Freeform 10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8" name="Freeform 10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9" name="Freeform 10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08"/>
          <p:cNvGrpSpPr>
            <a:grpSpLocks/>
          </p:cNvGrpSpPr>
          <p:nvPr/>
        </p:nvGrpSpPr>
        <p:grpSpPr bwMode="auto">
          <a:xfrm>
            <a:off x="1763713" y="1073150"/>
            <a:ext cx="1079500" cy="1223963"/>
            <a:chOff x="1025" y="2068"/>
            <a:chExt cx="1298" cy="1231"/>
          </a:xfrm>
        </p:grpSpPr>
        <p:sp>
          <p:nvSpPr>
            <p:cNvPr id="10349" name="Freeform 109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23" name="Freeform 11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4" name="Freeform 11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5" name="Freeform 11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6" name="Freeform 11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7" name="Freeform 11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8" name="Freeform 11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9" name="Freeform 11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30" name="Freeform 11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18"/>
          <p:cNvGrpSpPr>
            <a:grpSpLocks/>
          </p:cNvGrpSpPr>
          <p:nvPr/>
        </p:nvGrpSpPr>
        <p:grpSpPr bwMode="auto">
          <a:xfrm>
            <a:off x="2555875" y="1073150"/>
            <a:ext cx="1079500" cy="1223963"/>
            <a:chOff x="1025" y="2068"/>
            <a:chExt cx="1298" cy="1231"/>
          </a:xfrm>
        </p:grpSpPr>
        <p:sp>
          <p:nvSpPr>
            <p:cNvPr id="10359" name="Freeform 119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14" name="Freeform 12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5" name="Freeform 12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6" name="Freeform 12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7" name="Freeform 12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8" name="Freeform 12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9" name="Freeform 12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0" name="Freeform 12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21" name="Freeform 12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128"/>
          <p:cNvGrpSpPr>
            <a:grpSpLocks/>
          </p:cNvGrpSpPr>
          <p:nvPr/>
        </p:nvGrpSpPr>
        <p:grpSpPr bwMode="auto">
          <a:xfrm>
            <a:off x="3276600" y="1073150"/>
            <a:ext cx="1079500" cy="1223963"/>
            <a:chOff x="1025" y="2068"/>
            <a:chExt cx="1298" cy="1231"/>
          </a:xfrm>
        </p:grpSpPr>
        <p:sp>
          <p:nvSpPr>
            <p:cNvPr id="10369" name="Freeform 129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305" name="Freeform 130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6" name="Freeform 131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7" name="Freeform 132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8" name="Freeform 133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9" name="Freeform 134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0" name="Freeform 135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1" name="Freeform 136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12" name="Freeform 137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378" name="Text Box 138"/>
          <p:cNvSpPr txBox="1">
            <a:spLocks noChangeArrowheads="1"/>
          </p:cNvSpPr>
          <p:nvPr/>
        </p:nvSpPr>
        <p:spPr bwMode="auto">
          <a:xfrm>
            <a:off x="3563938" y="1454150"/>
            <a:ext cx="763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379" name="Text Box 139"/>
          <p:cNvSpPr txBox="1">
            <a:spLocks noChangeArrowheads="1"/>
          </p:cNvSpPr>
          <p:nvPr/>
        </p:nvSpPr>
        <p:spPr bwMode="auto">
          <a:xfrm>
            <a:off x="323850" y="1433513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380" name="Text Box 140"/>
          <p:cNvSpPr txBox="1">
            <a:spLocks noChangeArrowheads="1"/>
          </p:cNvSpPr>
          <p:nvPr/>
        </p:nvSpPr>
        <p:spPr bwMode="auto">
          <a:xfrm>
            <a:off x="1116013" y="14335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381" name="Text Box 141"/>
          <p:cNvSpPr txBox="1">
            <a:spLocks noChangeArrowheads="1"/>
          </p:cNvSpPr>
          <p:nvPr/>
        </p:nvSpPr>
        <p:spPr bwMode="auto">
          <a:xfrm>
            <a:off x="1763713" y="14335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382" name="Text Box 142"/>
          <p:cNvSpPr txBox="1">
            <a:spLocks noChangeArrowheads="1"/>
          </p:cNvSpPr>
          <p:nvPr/>
        </p:nvSpPr>
        <p:spPr bwMode="auto">
          <a:xfrm>
            <a:off x="2555875" y="1504950"/>
            <a:ext cx="763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7" name="Group 143"/>
          <p:cNvGrpSpPr>
            <a:grpSpLocks/>
          </p:cNvGrpSpPr>
          <p:nvPr/>
        </p:nvGrpSpPr>
        <p:grpSpPr bwMode="auto">
          <a:xfrm>
            <a:off x="5076825" y="1052513"/>
            <a:ext cx="1079500" cy="1223962"/>
            <a:chOff x="1025" y="2068"/>
            <a:chExt cx="1298" cy="1231"/>
          </a:xfrm>
        </p:grpSpPr>
        <p:sp>
          <p:nvSpPr>
            <p:cNvPr id="10384" name="Freeform 144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96" name="Freeform 145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7" name="Freeform 146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8" name="Freeform 147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9" name="Freeform 148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0" name="Freeform 149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1" name="Freeform 150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2" name="Freeform 151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303" name="Freeform 152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8" name="Group 153"/>
          <p:cNvGrpSpPr>
            <a:grpSpLocks/>
          </p:cNvGrpSpPr>
          <p:nvPr/>
        </p:nvGrpSpPr>
        <p:grpSpPr bwMode="auto">
          <a:xfrm>
            <a:off x="5797550" y="1052513"/>
            <a:ext cx="1079500" cy="1223962"/>
            <a:chOff x="1025" y="2068"/>
            <a:chExt cx="1298" cy="1231"/>
          </a:xfrm>
        </p:grpSpPr>
        <p:sp>
          <p:nvSpPr>
            <p:cNvPr id="10394" name="Freeform 154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7" name="Freeform 155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88" name="Freeform 156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89" name="Freeform 157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0" name="Freeform 158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1" name="Freeform 159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2" name="Freeform 160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3" name="Freeform 161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94" name="Freeform 162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03" name="Text Box 163"/>
          <p:cNvSpPr txBox="1">
            <a:spLocks noChangeArrowheads="1"/>
          </p:cNvSpPr>
          <p:nvPr/>
        </p:nvSpPr>
        <p:spPr bwMode="auto">
          <a:xfrm>
            <a:off x="6084888" y="143351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04" name="Text Box 164"/>
          <p:cNvSpPr txBox="1">
            <a:spLocks noChangeArrowheads="1"/>
          </p:cNvSpPr>
          <p:nvPr/>
        </p:nvSpPr>
        <p:spPr bwMode="auto">
          <a:xfrm>
            <a:off x="5076825" y="1484313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9" name="Group 165"/>
          <p:cNvGrpSpPr>
            <a:grpSpLocks/>
          </p:cNvGrpSpPr>
          <p:nvPr/>
        </p:nvGrpSpPr>
        <p:grpSpPr bwMode="auto">
          <a:xfrm>
            <a:off x="7019925" y="785813"/>
            <a:ext cx="914400" cy="1438275"/>
            <a:chOff x="3984" y="2006"/>
            <a:chExt cx="714" cy="1133"/>
          </a:xfrm>
        </p:grpSpPr>
        <p:sp>
          <p:nvSpPr>
            <p:cNvPr id="10406" name="Freeform 166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4" name="Oval 167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08" name="Text Box 168"/>
            <p:cNvSpPr txBox="1">
              <a:spLocks noChangeArrowheads="1"/>
            </p:cNvSpPr>
            <p:nvPr/>
          </p:nvSpPr>
          <p:spPr bwMode="auto">
            <a:xfrm>
              <a:off x="3984" y="2520"/>
              <a:ext cx="714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0" name="Group 169"/>
          <p:cNvGrpSpPr>
            <a:grpSpLocks/>
          </p:cNvGrpSpPr>
          <p:nvPr/>
        </p:nvGrpSpPr>
        <p:grpSpPr bwMode="auto">
          <a:xfrm>
            <a:off x="7885113" y="1362075"/>
            <a:ext cx="754062" cy="912813"/>
            <a:chOff x="4656" y="2256"/>
            <a:chExt cx="616" cy="881"/>
          </a:xfrm>
        </p:grpSpPr>
        <p:sp>
          <p:nvSpPr>
            <p:cNvPr id="10410" name="Freeform 170"/>
            <p:cNvSpPr>
              <a:spLocks/>
            </p:cNvSpPr>
            <p:nvPr/>
          </p:nvSpPr>
          <p:spPr bwMode="auto">
            <a:xfrm>
              <a:off x="4704" y="2284"/>
              <a:ext cx="523" cy="80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81" name="Oval 171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12" name="Text Box 172"/>
            <p:cNvSpPr txBox="1">
              <a:spLocks noChangeArrowheads="1"/>
            </p:cNvSpPr>
            <p:nvPr/>
          </p:nvSpPr>
          <p:spPr bwMode="auto">
            <a:xfrm>
              <a:off x="4656" y="2636"/>
              <a:ext cx="616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10413" name="WordArt 173"/>
          <p:cNvSpPr>
            <a:spLocks noChangeArrowheads="1" noChangeShapeType="1" noTextEdit="1"/>
          </p:cNvSpPr>
          <p:nvPr/>
        </p:nvSpPr>
        <p:spPr bwMode="auto">
          <a:xfrm>
            <a:off x="4430713" y="1628775"/>
            <a:ext cx="6477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0414" name="WordArt 174"/>
          <p:cNvSpPr>
            <a:spLocks noChangeArrowheads="1" noChangeShapeType="1" noTextEdit="1"/>
          </p:cNvSpPr>
          <p:nvPr/>
        </p:nvSpPr>
        <p:spPr bwMode="auto">
          <a:xfrm>
            <a:off x="4859338" y="260350"/>
            <a:ext cx="33845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= 2х + 6</a:t>
            </a:r>
          </a:p>
        </p:txBody>
      </p:sp>
      <p:sp>
        <p:nvSpPr>
          <p:cNvPr id="10415" name="AutoShape 175"/>
          <p:cNvSpPr>
            <a:spLocks noChangeArrowheads="1"/>
          </p:cNvSpPr>
          <p:nvPr/>
        </p:nvSpPr>
        <p:spPr bwMode="auto">
          <a:xfrm>
            <a:off x="1258888" y="2565400"/>
            <a:ext cx="7489825" cy="1368425"/>
          </a:xfrm>
          <a:prstGeom prst="wedgeRoundRectCallout">
            <a:avLst>
              <a:gd name="adj1" fmla="val -55954"/>
              <a:gd name="adj2" fmla="val -9282"/>
              <a:gd name="adj3" fmla="val 16667"/>
            </a:avLst>
          </a:prstGeom>
          <a:gradFill rotWithShape="1">
            <a:gsLst>
              <a:gs pos="0">
                <a:srgbClr val="FFCC99"/>
              </a:gs>
              <a:gs pos="50000">
                <a:srgbClr val="FFFFFF"/>
              </a:gs>
              <a:gs pos="100000">
                <a:srgbClr val="FFCC99"/>
              </a:gs>
            </a:gsLst>
            <a:lin ang="5400000" scaled="1"/>
          </a:gradFill>
          <a:ln w="9525">
            <a:solidFill>
              <a:srgbClr val="FFCC99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ru-RU" sz="2800" b="1" i="1">
                <a:latin typeface="Georgia" pitchFamily="18" charset="0"/>
              </a:rPr>
              <a:t>Перенесем  2х  из  правой  части</a:t>
            </a:r>
          </a:p>
          <a:p>
            <a:pPr algn="ctr"/>
            <a:r>
              <a:rPr lang="ru-RU" sz="2800" b="1" i="1">
                <a:latin typeface="Georgia" pitchFamily="18" charset="0"/>
              </a:rPr>
              <a:t>в  левую  с  противоположным  знаком.  </a:t>
            </a:r>
          </a:p>
        </p:txBody>
      </p:sp>
      <p:grpSp>
        <p:nvGrpSpPr>
          <p:cNvPr id="11" name="Group 176"/>
          <p:cNvGrpSpPr>
            <a:grpSpLocks/>
          </p:cNvGrpSpPr>
          <p:nvPr/>
        </p:nvGrpSpPr>
        <p:grpSpPr bwMode="auto">
          <a:xfrm>
            <a:off x="323850" y="4365625"/>
            <a:ext cx="1079500" cy="1223963"/>
            <a:chOff x="1025" y="2068"/>
            <a:chExt cx="1298" cy="1231"/>
          </a:xfrm>
        </p:grpSpPr>
        <p:sp>
          <p:nvSpPr>
            <p:cNvPr id="10417" name="Freeform 17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72" name="Freeform 17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3" name="Freeform 17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4" name="Freeform 18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5" name="Freeform 18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6" name="Freeform 18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7" name="Freeform 18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8" name="Freeform 18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9" name="Freeform 18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2" name="Group 186"/>
          <p:cNvGrpSpPr>
            <a:grpSpLocks/>
          </p:cNvGrpSpPr>
          <p:nvPr/>
        </p:nvGrpSpPr>
        <p:grpSpPr bwMode="auto">
          <a:xfrm>
            <a:off x="1116013" y="4365625"/>
            <a:ext cx="1079500" cy="1223963"/>
            <a:chOff x="1025" y="2068"/>
            <a:chExt cx="1298" cy="1231"/>
          </a:xfrm>
        </p:grpSpPr>
        <p:sp>
          <p:nvSpPr>
            <p:cNvPr id="10427" name="Freeform 18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63" name="Freeform 18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4" name="Freeform 18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5" name="Freeform 19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6" name="Freeform 19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7" name="Freeform 19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8" name="Freeform 19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9" name="Freeform 19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70" name="Freeform 19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3" name="Group 196"/>
          <p:cNvGrpSpPr>
            <a:grpSpLocks/>
          </p:cNvGrpSpPr>
          <p:nvPr/>
        </p:nvGrpSpPr>
        <p:grpSpPr bwMode="auto">
          <a:xfrm>
            <a:off x="1835150" y="4437063"/>
            <a:ext cx="1079500" cy="1223962"/>
            <a:chOff x="1025" y="2068"/>
            <a:chExt cx="1298" cy="1231"/>
          </a:xfrm>
        </p:grpSpPr>
        <p:sp>
          <p:nvSpPr>
            <p:cNvPr id="10437" name="Freeform 19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54" name="Freeform 19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5" name="Freeform 19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6" name="Freeform 20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7" name="Freeform 20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8" name="Freeform 20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9" name="Freeform 20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0" name="Freeform 20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61" name="Freeform 20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4" name="Group 206"/>
          <p:cNvGrpSpPr>
            <a:grpSpLocks/>
          </p:cNvGrpSpPr>
          <p:nvPr/>
        </p:nvGrpSpPr>
        <p:grpSpPr bwMode="auto">
          <a:xfrm>
            <a:off x="2627313" y="4437063"/>
            <a:ext cx="1079500" cy="1223962"/>
            <a:chOff x="1025" y="2068"/>
            <a:chExt cx="1298" cy="1231"/>
          </a:xfrm>
        </p:grpSpPr>
        <p:sp>
          <p:nvSpPr>
            <p:cNvPr id="10447" name="Freeform 20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45" name="Freeform 20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6" name="Freeform 20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7" name="Freeform 21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8" name="Freeform 21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9" name="Freeform 21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0" name="Freeform 21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1" name="Freeform 21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52" name="Freeform 21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" name="Group 216"/>
          <p:cNvGrpSpPr>
            <a:grpSpLocks/>
          </p:cNvGrpSpPr>
          <p:nvPr/>
        </p:nvGrpSpPr>
        <p:grpSpPr bwMode="auto">
          <a:xfrm>
            <a:off x="3348038" y="4437063"/>
            <a:ext cx="1079500" cy="1223962"/>
            <a:chOff x="1025" y="2068"/>
            <a:chExt cx="1298" cy="1231"/>
          </a:xfrm>
        </p:grpSpPr>
        <p:sp>
          <p:nvSpPr>
            <p:cNvPr id="10457" name="Freeform 217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36" name="Freeform 218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7" name="Freeform 219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8" name="Freeform 220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9" name="Freeform 221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0" name="Freeform 222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1" name="Freeform 223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2" name="Freeform 224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43" name="Freeform 225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66" name="Text Box 226"/>
          <p:cNvSpPr txBox="1">
            <a:spLocks noChangeArrowheads="1"/>
          </p:cNvSpPr>
          <p:nvPr/>
        </p:nvSpPr>
        <p:spPr bwMode="auto">
          <a:xfrm>
            <a:off x="3635375" y="4818063"/>
            <a:ext cx="76358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67" name="Text Box 227"/>
          <p:cNvSpPr txBox="1">
            <a:spLocks noChangeArrowheads="1"/>
          </p:cNvSpPr>
          <p:nvPr/>
        </p:nvSpPr>
        <p:spPr bwMode="auto">
          <a:xfrm>
            <a:off x="395288" y="4797425"/>
            <a:ext cx="763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68" name="Text Box 228"/>
          <p:cNvSpPr txBox="1">
            <a:spLocks noChangeArrowheads="1"/>
          </p:cNvSpPr>
          <p:nvPr/>
        </p:nvSpPr>
        <p:spPr bwMode="auto">
          <a:xfrm>
            <a:off x="1187450" y="4797425"/>
            <a:ext cx="763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69" name="Text Box 229"/>
          <p:cNvSpPr txBox="1">
            <a:spLocks noChangeArrowheads="1"/>
          </p:cNvSpPr>
          <p:nvPr/>
        </p:nvSpPr>
        <p:spPr bwMode="auto">
          <a:xfrm>
            <a:off x="1835150" y="4797425"/>
            <a:ext cx="763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70" name="Text Box 230"/>
          <p:cNvSpPr txBox="1">
            <a:spLocks noChangeArrowheads="1"/>
          </p:cNvSpPr>
          <p:nvPr/>
        </p:nvSpPr>
        <p:spPr bwMode="auto">
          <a:xfrm>
            <a:off x="2627313" y="4868863"/>
            <a:ext cx="763587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16" name="Group 231"/>
          <p:cNvGrpSpPr>
            <a:grpSpLocks/>
          </p:cNvGrpSpPr>
          <p:nvPr/>
        </p:nvGrpSpPr>
        <p:grpSpPr bwMode="auto">
          <a:xfrm>
            <a:off x="5148263" y="4416425"/>
            <a:ext cx="1079500" cy="1223963"/>
            <a:chOff x="1025" y="2068"/>
            <a:chExt cx="1298" cy="1231"/>
          </a:xfrm>
        </p:grpSpPr>
        <p:sp>
          <p:nvSpPr>
            <p:cNvPr id="10472" name="Freeform 23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27" name="Freeform 23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8" name="Freeform 23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9" name="Freeform 23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0" name="Freeform 23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1" name="Freeform 23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2" name="Freeform 23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3" name="Freeform 23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34" name="Freeform 24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" name="Group 241"/>
          <p:cNvGrpSpPr>
            <a:grpSpLocks/>
          </p:cNvGrpSpPr>
          <p:nvPr/>
        </p:nvGrpSpPr>
        <p:grpSpPr bwMode="auto">
          <a:xfrm>
            <a:off x="5868988" y="4416425"/>
            <a:ext cx="1079500" cy="1223963"/>
            <a:chOff x="1025" y="2068"/>
            <a:chExt cx="1298" cy="1231"/>
          </a:xfrm>
        </p:grpSpPr>
        <p:sp>
          <p:nvSpPr>
            <p:cNvPr id="10482" name="Freeform 242"/>
            <p:cNvSpPr>
              <a:spLocks/>
            </p:cNvSpPr>
            <p:nvPr/>
          </p:nvSpPr>
          <p:spPr bwMode="auto">
            <a:xfrm>
              <a:off x="1025" y="2153"/>
              <a:ext cx="1298" cy="1137"/>
            </a:xfrm>
            <a:custGeom>
              <a:avLst/>
              <a:gdLst/>
              <a:ahLst/>
              <a:cxnLst>
                <a:cxn ang="0">
                  <a:pos x="461" y="0"/>
                </a:cxn>
                <a:cxn ang="0">
                  <a:pos x="139" y="117"/>
                </a:cxn>
                <a:cxn ang="0">
                  <a:pos x="11" y="373"/>
                </a:cxn>
                <a:cxn ang="0">
                  <a:pos x="75" y="693"/>
                </a:cxn>
                <a:cxn ang="0">
                  <a:pos x="293" y="858"/>
                </a:cxn>
                <a:cxn ang="0">
                  <a:pos x="617" y="876"/>
                </a:cxn>
                <a:cxn ang="0">
                  <a:pos x="845" y="690"/>
                </a:cxn>
                <a:cxn ang="0">
                  <a:pos x="907" y="421"/>
                </a:cxn>
                <a:cxn ang="0">
                  <a:pos x="779" y="117"/>
                </a:cxn>
                <a:cxn ang="0">
                  <a:pos x="449" y="6"/>
                </a:cxn>
              </a:cxnLst>
              <a:rect l="0" t="0" r="r" b="b"/>
              <a:pathLst>
                <a:path w="918" h="904">
                  <a:moveTo>
                    <a:pt x="461" y="0"/>
                  </a:moveTo>
                  <a:cubicBezTo>
                    <a:pt x="407" y="20"/>
                    <a:pt x="214" y="55"/>
                    <a:pt x="139" y="117"/>
                  </a:cubicBezTo>
                  <a:cubicBezTo>
                    <a:pt x="64" y="179"/>
                    <a:pt x="22" y="277"/>
                    <a:pt x="11" y="373"/>
                  </a:cubicBezTo>
                  <a:cubicBezTo>
                    <a:pt x="0" y="469"/>
                    <a:pt x="28" y="612"/>
                    <a:pt x="75" y="693"/>
                  </a:cubicBezTo>
                  <a:cubicBezTo>
                    <a:pt x="122" y="774"/>
                    <a:pt x="203" y="828"/>
                    <a:pt x="293" y="858"/>
                  </a:cubicBezTo>
                  <a:cubicBezTo>
                    <a:pt x="383" y="888"/>
                    <a:pt x="525" y="904"/>
                    <a:pt x="617" y="876"/>
                  </a:cubicBezTo>
                  <a:cubicBezTo>
                    <a:pt x="709" y="848"/>
                    <a:pt x="797" y="766"/>
                    <a:pt x="845" y="690"/>
                  </a:cubicBezTo>
                  <a:cubicBezTo>
                    <a:pt x="893" y="614"/>
                    <a:pt x="918" y="517"/>
                    <a:pt x="907" y="421"/>
                  </a:cubicBezTo>
                  <a:cubicBezTo>
                    <a:pt x="896" y="325"/>
                    <a:pt x="855" y="186"/>
                    <a:pt x="779" y="117"/>
                  </a:cubicBezTo>
                  <a:cubicBezTo>
                    <a:pt x="703" y="48"/>
                    <a:pt x="518" y="29"/>
                    <a:pt x="449" y="6"/>
                  </a:cubicBezTo>
                </a:path>
              </a:pathLst>
            </a:custGeom>
            <a:gradFill rotWithShape="1">
              <a:gsLst>
                <a:gs pos="0">
                  <a:srgbClr val="00CC00"/>
                </a:gs>
                <a:gs pos="50000">
                  <a:srgbClr val="008000"/>
                </a:gs>
                <a:gs pos="100000">
                  <a:srgbClr val="00CC00"/>
                </a:gs>
              </a:gsLst>
              <a:lin ang="18900000" scaled="1"/>
            </a:gra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>
              <a:outerShdw dist="127000" dir="2212194" algn="ctr" rotWithShape="0">
                <a:srgbClr val="00800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8" name="Freeform 243"/>
            <p:cNvSpPr>
              <a:spLocks/>
            </p:cNvSpPr>
            <p:nvPr/>
          </p:nvSpPr>
          <p:spPr bwMode="auto">
            <a:xfrm>
              <a:off x="1261" y="2348"/>
              <a:ext cx="289" cy="553"/>
            </a:xfrm>
            <a:custGeom>
              <a:avLst/>
              <a:gdLst>
                <a:gd name="T0" fmla="*/ 105 w 289"/>
                <a:gd name="T1" fmla="*/ 3 h 553"/>
                <a:gd name="T2" fmla="*/ 173 w 289"/>
                <a:gd name="T3" fmla="*/ 141 h 553"/>
                <a:gd name="T4" fmla="*/ 263 w 289"/>
                <a:gd name="T5" fmla="*/ 300 h 553"/>
                <a:gd name="T6" fmla="*/ 269 w 289"/>
                <a:gd name="T7" fmla="*/ 378 h 553"/>
                <a:gd name="T8" fmla="*/ 142 w 289"/>
                <a:gd name="T9" fmla="*/ 443 h 553"/>
                <a:gd name="T10" fmla="*/ 148 w 289"/>
                <a:gd name="T11" fmla="*/ 443 h 553"/>
                <a:gd name="T12" fmla="*/ 115 w 289"/>
                <a:gd name="T13" fmla="*/ 489 h 553"/>
                <a:gd name="T14" fmla="*/ 2 w 289"/>
                <a:gd name="T15" fmla="*/ 540 h 553"/>
                <a:gd name="T16" fmla="*/ 100 w 289"/>
                <a:gd name="T17" fmla="*/ 413 h 553"/>
                <a:gd name="T18" fmla="*/ 80 w 289"/>
                <a:gd name="T19" fmla="*/ 304 h 553"/>
                <a:gd name="T20" fmla="*/ 98 w 289"/>
                <a:gd name="T21" fmla="*/ 207 h 553"/>
                <a:gd name="T22" fmla="*/ 104 w 289"/>
                <a:gd name="T23" fmla="*/ 128 h 553"/>
                <a:gd name="T24" fmla="*/ 108 w 289"/>
                <a:gd name="T25" fmla="*/ 36 h 553"/>
                <a:gd name="T26" fmla="*/ 143 w 289"/>
                <a:gd name="T27" fmla="*/ 266 h 553"/>
                <a:gd name="T28" fmla="*/ 138 w 289"/>
                <a:gd name="T29" fmla="*/ 349 h 553"/>
                <a:gd name="T30" fmla="*/ 170 w 289"/>
                <a:gd name="T31" fmla="*/ 449 h 553"/>
                <a:gd name="T32" fmla="*/ 247 w 289"/>
                <a:gd name="T33" fmla="*/ 396 h 553"/>
                <a:gd name="T34" fmla="*/ 250 w 289"/>
                <a:gd name="T35" fmla="*/ 372 h 553"/>
                <a:gd name="T36" fmla="*/ 226 w 289"/>
                <a:gd name="T37" fmla="*/ 338 h 553"/>
                <a:gd name="T38" fmla="*/ 211 w 289"/>
                <a:gd name="T39" fmla="*/ 246 h 553"/>
                <a:gd name="T40" fmla="*/ 156 w 289"/>
                <a:gd name="T41" fmla="*/ 211 h 553"/>
                <a:gd name="T42" fmla="*/ 129 w 289"/>
                <a:gd name="T43" fmla="*/ 118 h 553"/>
                <a:gd name="T44" fmla="*/ 105 w 289"/>
                <a:gd name="T45" fmla="*/ 3 h 55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89"/>
                <a:gd name="T70" fmla="*/ 0 h 553"/>
                <a:gd name="T71" fmla="*/ 289 w 289"/>
                <a:gd name="T72" fmla="*/ 553 h 55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89" h="553">
                  <a:moveTo>
                    <a:pt x="105" y="3"/>
                  </a:moveTo>
                  <a:cubicBezTo>
                    <a:pt x="112" y="7"/>
                    <a:pt x="147" y="93"/>
                    <a:pt x="173" y="141"/>
                  </a:cubicBezTo>
                  <a:cubicBezTo>
                    <a:pt x="199" y="191"/>
                    <a:pt x="247" y="260"/>
                    <a:pt x="263" y="300"/>
                  </a:cubicBezTo>
                  <a:cubicBezTo>
                    <a:pt x="278" y="339"/>
                    <a:pt x="289" y="354"/>
                    <a:pt x="269" y="378"/>
                  </a:cubicBezTo>
                  <a:cubicBezTo>
                    <a:pt x="249" y="402"/>
                    <a:pt x="162" y="432"/>
                    <a:pt x="142" y="443"/>
                  </a:cubicBezTo>
                  <a:cubicBezTo>
                    <a:pt x="122" y="454"/>
                    <a:pt x="153" y="435"/>
                    <a:pt x="148" y="443"/>
                  </a:cubicBezTo>
                  <a:cubicBezTo>
                    <a:pt x="143" y="451"/>
                    <a:pt x="139" y="473"/>
                    <a:pt x="115" y="489"/>
                  </a:cubicBezTo>
                  <a:cubicBezTo>
                    <a:pt x="91" y="505"/>
                    <a:pt x="4" y="553"/>
                    <a:pt x="2" y="540"/>
                  </a:cubicBezTo>
                  <a:cubicBezTo>
                    <a:pt x="0" y="527"/>
                    <a:pt x="87" y="452"/>
                    <a:pt x="100" y="413"/>
                  </a:cubicBezTo>
                  <a:cubicBezTo>
                    <a:pt x="113" y="374"/>
                    <a:pt x="80" y="338"/>
                    <a:pt x="80" y="304"/>
                  </a:cubicBezTo>
                  <a:cubicBezTo>
                    <a:pt x="80" y="270"/>
                    <a:pt x="94" y="237"/>
                    <a:pt x="98" y="207"/>
                  </a:cubicBezTo>
                  <a:cubicBezTo>
                    <a:pt x="102" y="177"/>
                    <a:pt x="103" y="156"/>
                    <a:pt x="104" y="128"/>
                  </a:cubicBezTo>
                  <a:cubicBezTo>
                    <a:pt x="106" y="100"/>
                    <a:pt x="102" y="14"/>
                    <a:pt x="108" y="36"/>
                  </a:cubicBezTo>
                  <a:cubicBezTo>
                    <a:pt x="115" y="60"/>
                    <a:pt x="137" y="214"/>
                    <a:pt x="143" y="266"/>
                  </a:cubicBezTo>
                  <a:cubicBezTo>
                    <a:pt x="149" y="318"/>
                    <a:pt x="133" y="319"/>
                    <a:pt x="138" y="349"/>
                  </a:cubicBezTo>
                  <a:cubicBezTo>
                    <a:pt x="143" y="379"/>
                    <a:pt x="153" y="441"/>
                    <a:pt x="170" y="449"/>
                  </a:cubicBezTo>
                  <a:cubicBezTo>
                    <a:pt x="188" y="457"/>
                    <a:pt x="234" y="409"/>
                    <a:pt x="247" y="396"/>
                  </a:cubicBezTo>
                  <a:cubicBezTo>
                    <a:pt x="260" y="384"/>
                    <a:pt x="253" y="381"/>
                    <a:pt x="250" y="372"/>
                  </a:cubicBezTo>
                  <a:cubicBezTo>
                    <a:pt x="246" y="363"/>
                    <a:pt x="232" y="359"/>
                    <a:pt x="226" y="338"/>
                  </a:cubicBezTo>
                  <a:cubicBezTo>
                    <a:pt x="219" y="318"/>
                    <a:pt x="222" y="267"/>
                    <a:pt x="211" y="246"/>
                  </a:cubicBezTo>
                  <a:cubicBezTo>
                    <a:pt x="199" y="225"/>
                    <a:pt x="169" y="232"/>
                    <a:pt x="156" y="211"/>
                  </a:cubicBezTo>
                  <a:cubicBezTo>
                    <a:pt x="143" y="190"/>
                    <a:pt x="138" y="152"/>
                    <a:pt x="129" y="118"/>
                  </a:cubicBezTo>
                  <a:cubicBezTo>
                    <a:pt x="120" y="83"/>
                    <a:pt x="97" y="0"/>
                    <a:pt x="105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19" name="Freeform 244"/>
            <p:cNvSpPr>
              <a:spLocks/>
            </p:cNvSpPr>
            <p:nvPr/>
          </p:nvSpPr>
          <p:spPr bwMode="auto">
            <a:xfrm>
              <a:off x="1742" y="2710"/>
              <a:ext cx="376" cy="561"/>
            </a:xfrm>
            <a:custGeom>
              <a:avLst/>
              <a:gdLst>
                <a:gd name="T0" fmla="*/ 42 w 376"/>
                <a:gd name="T1" fmla="*/ 558 h 561"/>
                <a:gd name="T2" fmla="*/ 226 w 376"/>
                <a:gd name="T3" fmla="*/ 430 h 561"/>
                <a:gd name="T4" fmla="*/ 339 w 376"/>
                <a:gd name="T5" fmla="*/ 288 h 561"/>
                <a:gd name="T6" fmla="*/ 358 w 376"/>
                <a:gd name="T7" fmla="*/ 212 h 561"/>
                <a:gd name="T8" fmla="*/ 223 w 376"/>
                <a:gd name="T9" fmla="*/ 78 h 561"/>
                <a:gd name="T10" fmla="*/ 119 w 376"/>
                <a:gd name="T11" fmla="*/ 10 h 561"/>
                <a:gd name="T12" fmla="*/ 231 w 376"/>
                <a:gd name="T13" fmla="*/ 137 h 561"/>
                <a:gd name="T14" fmla="*/ 177 w 376"/>
                <a:gd name="T15" fmla="*/ 275 h 561"/>
                <a:gd name="T16" fmla="*/ 162 w 376"/>
                <a:gd name="T17" fmla="*/ 355 h 561"/>
                <a:gd name="T18" fmla="*/ 156 w 376"/>
                <a:gd name="T19" fmla="*/ 432 h 561"/>
                <a:gd name="T20" fmla="*/ 10 w 376"/>
                <a:gd name="T21" fmla="*/ 526 h 561"/>
                <a:gd name="T22" fmla="*/ 215 w 376"/>
                <a:gd name="T23" fmla="*/ 303 h 561"/>
                <a:gd name="T24" fmla="*/ 224 w 376"/>
                <a:gd name="T25" fmla="*/ 220 h 561"/>
                <a:gd name="T26" fmla="*/ 271 w 376"/>
                <a:gd name="T27" fmla="*/ 127 h 561"/>
                <a:gd name="T28" fmla="*/ 339 w 376"/>
                <a:gd name="T29" fmla="*/ 191 h 561"/>
                <a:gd name="T30" fmla="*/ 337 w 376"/>
                <a:gd name="T31" fmla="*/ 216 h 561"/>
                <a:gd name="T32" fmla="*/ 308 w 376"/>
                <a:gd name="T33" fmla="*/ 245 h 561"/>
                <a:gd name="T34" fmla="*/ 279 w 376"/>
                <a:gd name="T35" fmla="*/ 334 h 561"/>
                <a:gd name="T36" fmla="*/ 219 w 376"/>
                <a:gd name="T37" fmla="*/ 359 h 561"/>
                <a:gd name="T38" fmla="*/ 179 w 376"/>
                <a:gd name="T39" fmla="*/ 447 h 561"/>
                <a:gd name="T40" fmla="*/ 42 w 376"/>
                <a:gd name="T41" fmla="*/ 558 h 56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376"/>
                <a:gd name="T64" fmla="*/ 0 h 561"/>
                <a:gd name="T65" fmla="*/ 376 w 376"/>
                <a:gd name="T66" fmla="*/ 561 h 56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376" h="561">
                  <a:moveTo>
                    <a:pt x="42" y="558"/>
                  </a:moveTo>
                  <a:cubicBezTo>
                    <a:pt x="50" y="555"/>
                    <a:pt x="177" y="475"/>
                    <a:pt x="226" y="430"/>
                  </a:cubicBezTo>
                  <a:cubicBezTo>
                    <a:pt x="275" y="385"/>
                    <a:pt x="317" y="325"/>
                    <a:pt x="339" y="288"/>
                  </a:cubicBezTo>
                  <a:cubicBezTo>
                    <a:pt x="360" y="252"/>
                    <a:pt x="376" y="247"/>
                    <a:pt x="358" y="212"/>
                  </a:cubicBezTo>
                  <a:cubicBezTo>
                    <a:pt x="339" y="177"/>
                    <a:pt x="263" y="112"/>
                    <a:pt x="223" y="78"/>
                  </a:cubicBezTo>
                  <a:cubicBezTo>
                    <a:pt x="184" y="44"/>
                    <a:pt x="118" y="0"/>
                    <a:pt x="119" y="10"/>
                  </a:cubicBezTo>
                  <a:cubicBezTo>
                    <a:pt x="120" y="20"/>
                    <a:pt x="221" y="93"/>
                    <a:pt x="231" y="137"/>
                  </a:cubicBezTo>
                  <a:cubicBezTo>
                    <a:pt x="241" y="181"/>
                    <a:pt x="188" y="239"/>
                    <a:pt x="177" y="275"/>
                  </a:cubicBezTo>
                  <a:cubicBezTo>
                    <a:pt x="166" y="311"/>
                    <a:pt x="165" y="329"/>
                    <a:pt x="162" y="355"/>
                  </a:cubicBezTo>
                  <a:cubicBezTo>
                    <a:pt x="159" y="381"/>
                    <a:pt x="181" y="404"/>
                    <a:pt x="156" y="432"/>
                  </a:cubicBezTo>
                  <a:cubicBezTo>
                    <a:pt x="131" y="460"/>
                    <a:pt x="0" y="547"/>
                    <a:pt x="10" y="526"/>
                  </a:cubicBezTo>
                  <a:cubicBezTo>
                    <a:pt x="20" y="505"/>
                    <a:pt x="179" y="354"/>
                    <a:pt x="215" y="303"/>
                  </a:cubicBezTo>
                  <a:cubicBezTo>
                    <a:pt x="251" y="252"/>
                    <a:pt x="214" y="248"/>
                    <a:pt x="224" y="220"/>
                  </a:cubicBezTo>
                  <a:cubicBezTo>
                    <a:pt x="233" y="192"/>
                    <a:pt x="253" y="132"/>
                    <a:pt x="271" y="127"/>
                  </a:cubicBezTo>
                  <a:cubicBezTo>
                    <a:pt x="290" y="122"/>
                    <a:pt x="327" y="176"/>
                    <a:pt x="339" y="191"/>
                  </a:cubicBezTo>
                  <a:cubicBezTo>
                    <a:pt x="349" y="205"/>
                    <a:pt x="343" y="207"/>
                    <a:pt x="337" y="216"/>
                  </a:cubicBezTo>
                  <a:cubicBezTo>
                    <a:pt x="332" y="224"/>
                    <a:pt x="318" y="226"/>
                    <a:pt x="308" y="245"/>
                  </a:cubicBezTo>
                  <a:cubicBezTo>
                    <a:pt x="299" y="264"/>
                    <a:pt x="293" y="314"/>
                    <a:pt x="279" y="334"/>
                  </a:cubicBezTo>
                  <a:cubicBezTo>
                    <a:pt x="264" y="353"/>
                    <a:pt x="236" y="340"/>
                    <a:pt x="219" y="359"/>
                  </a:cubicBezTo>
                  <a:cubicBezTo>
                    <a:pt x="203" y="378"/>
                    <a:pt x="208" y="414"/>
                    <a:pt x="179" y="447"/>
                  </a:cubicBezTo>
                  <a:cubicBezTo>
                    <a:pt x="150" y="480"/>
                    <a:pt x="34" y="561"/>
                    <a:pt x="42" y="55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rgbClr val="FFFF00"/>
                </a:gs>
                <a:gs pos="100000">
                  <a:srgbClr val="FFFF66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0" name="Freeform 245"/>
            <p:cNvSpPr>
              <a:spLocks/>
            </p:cNvSpPr>
            <p:nvPr/>
          </p:nvSpPr>
          <p:spPr bwMode="auto">
            <a:xfrm>
              <a:off x="1470" y="2068"/>
              <a:ext cx="262" cy="137"/>
            </a:xfrm>
            <a:custGeom>
              <a:avLst/>
              <a:gdLst>
                <a:gd name="T0" fmla="*/ 134 w 185"/>
                <a:gd name="T1" fmla="*/ 109 h 109"/>
                <a:gd name="T2" fmla="*/ 44 w 185"/>
                <a:gd name="T3" fmla="*/ 73 h 109"/>
                <a:gd name="T4" fmla="*/ 8 w 185"/>
                <a:gd name="T5" fmla="*/ 19 h 109"/>
                <a:gd name="T6" fmla="*/ 92 w 185"/>
                <a:gd name="T7" fmla="*/ 1 h 109"/>
                <a:gd name="T8" fmla="*/ 152 w 185"/>
                <a:gd name="T9" fmla="*/ 25 h 109"/>
                <a:gd name="T10" fmla="*/ 146 w 185"/>
                <a:gd name="T11" fmla="*/ 49 h 109"/>
                <a:gd name="T12" fmla="*/ 110 w 185"/>
                <a:gd name="T13" fmla="*/ 25 h 109"/>
                <a:gd name="T14" fmla="*/ 44 w 185"/>
                <a:gd name="T15" fmla="*/ 25 h 109"/>
                <a:gd name="T16" fmla="*/ 68 w 185"/>
                <a:gd name="T17" fmla="*/ 67 h 109"/>
                <a:gd name="T18" fmla="*/ 140 w 185"/>
                <a:gd name="T19" fmla="*/ 79 h 109"/>
                <a:gd name="T20" fmla="*/ 182 w 185"/>
                <a:gd name="T21" fmla="*/ 67 h 109"/>
                <a:gd name="T22" fmla="*/ 158 w 185"/>
                <a:gd name="T23" fmla="*/ 103 h 109"/>
                <a:gd name="T24" fmla="*/ 116 w 185"/>
                <a:gd name="T25" fmla="*/ 103 h 10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85"/>
                <a:gd name="T40" fmla="*/ 0 h 109"/>
                <a:gd name="T41" fmla="*/ 185 w 185"/>
                <a:gd name="T42" fmla="*/ 109 h 10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85" h="109">
                  <a:moveTo>
                    <a:pt x="134" y="109"/>
                  </a:moveTo>
                  <a:cubicBezTo>
                    <a:pt x="99" y="98"/>
                    <a:pt x="65" y="88"/>
                    <a:pt x="44" y="73"/>
                  </a:cubicBezTo>
                  <a:cubicBezTo>
                    <a:pt x="23" y="58"/>
                    <a:pt x="0" y="31"/>
                    <a:pt x="8" y="19"/>
                  </a:cubicBezTo>
                  <a:cubicBezTo>
                    <a:pt x="16" y="7"/>
                    <a:pt x="68" y="0"/>
                    <a:pt x="92" y="1"/>
                  </a:cubicBezTo>
                  <a:cubicBezTo>
                    <a:pt x="116" y="2"/>
                    <a:pt x="143" y="17"/>
                    <a:pt x="152" y="25"/>
                  </a:cubicBezTo>
                  <a:cubicBezTo>
                    <a:pt x="161" y="33"/>
                    <a:pt x="153" y="49"/>
                    <a:pt x="146" y="49"/>
                  </a:cubicBezTo>
                  <a:cubicBezTo>
                    <a:pt x="139" y="49"/>
                    <a:pt x="127" y="29"/>
                    <a:pt x="110" y="25"/>
                  </a:cubicBezTo>
                  <a:cubicBezTo>
                    <a:pt x="93" y="21"/>
                    <a:pt x="51" y="18"/>
                    <a:pt x="44" y="25"/>
                  </a:cubicBezTo>
                  <a:cubicBezTo>
                    <a:pt x="37" y="32"/>
                    <a:pt x="52" y="58"/>
                    <a:pt x="68" y="67"/>
                  </a:cubicBezTo>
                  <a:cubicBezTo>
                    <a:pt x="84" y="76"/>
                    <a:pt x="121" y="79"/>
                    <a:pt x="140" y="79"/>
                  </a:cubicBezTo>
                  <a:cubicBezTo>
                    <a:pt x="159" y="79"/>
                    <a:pt x="179" y="63"/>
                    <a:pt x="182" y="67"/>
                  </a:cubicBezTo>
                  <a:cubicBezTo>
                    <a:pt x="185" y="71"/>
                    <a:pt x="169" y="97"/>
                    <a:pt x="158" y="103"/>
                  </a:cubicBezTo>
                  <a:cubicBezTo>
                    <a:pt x="147" y="109"/>
                    <a:pt x="131" y="106"/>
                    <a:pt x="116" y="103"/>
                  </a:cubicBezTo>
                </a:path>
              </a:pathLst>
            </a:custGeom>
            <a:solidFill>
              <a:srgbClr val="CC3300"/>
            </a:solidFill>
            <a:ln w="9525" cap="flat" cmpd="sng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1" name="Freeform 246"/>
            <p:cNvSpPr>
              <a:spLocks/>
            </p:cNvSpPr>
            <p:nvPr/>
          </p:nvSpPr>
          <p:spPr bwMode="auto">
            <a:xfrm>
              <a:off x="1692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2" name="Freeform 247"/>
            <p:cNvSpPr>
              <a:spLocks/>
            </p:cNvSpPr>
            <p:nvPr/>
          </p:nvSpPr>
          <p:spPr bwMode="auto">
            <a:xfrm>
              <a:off x="1374" y="2178"/>
              <a:ext cx="325" cy="1083"/>
            </a:xfrm>
            <a:custGeom>
              <a:avLst/>
              <a:gdLst>
                <a:gd name="T0" fmla="*/ 318 w 325"/>
                <a:gd name="T1" fmla="*/ 8 h 1083"/>
                <a:gd name="T2" fmla="*/ 211 w 325"/>
                <a:gd name="T3" fmla="*/ 319 h 1083"/>
                <a:gd name="T4" fmla="*/ 211 w 325"/>
                <a:gd name="T5" fmla="*/ 692 h 1083"/>
                <a:gd name="T6" fmla="*/ 307 w 325"/>
                <a:gd name="T7" fmla="*/ 1080 h 1083"/>
                <a:gd name="T8" fmla="*/ 126 w 325"/>
                <a:gd name="T9" fmla="*/ 707 h 1083"/>
                <a:gd name="T10" fmla="*/ 147 w 325"/>
                <a:gd name="T11" fmla="*/ 651 h 1083"/>
                <a:gd name="T12" fmla="*/ 147 w 325"/>
                <a:gd name="T13" fmla="*/ 513 h 1083"/>
                <a:gd name="T14" fmla="*/ 15 w 325"/>
                <a:gd name="T15" fmla="*/ 459 h 1083"/>
                <a:gd name="T16" fmla="*/ 57 w 325"/>
                <a:gd name="T17" fmla="*/ 417 h 1083"/>
                <a:gd name="T18" fmla="*/ 147 w 325"/>
                <a:gd name="T19" fmla="*/ 471 h 1083"/>
                <a:gd name="T20" fmla="*/ 169 w 325"/>
                <a:gd name="T21" fmla="*/ 272 h 1083"/>
                <a:gd name="T22" fmla="*/ 318 w 325"/>
                <a:gd name="T23" fmla="*/ 8 h 1083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25"/>
                <a:gd name="T37" fmla="*/ 0 h 1083"/>
                <a:gd name="T38" fmla="*/ 325 w 325"/>
                <a:gd name="T39" fmla="*/ 1083 h 1083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25" h="1083">
                  <a:moveTo>
                    <a:pt x="318" y="8"/>
                  </a:moveTo>
                  <a:cubicBezTo>
                    <a:pt x="325" y="16"/>
                    <a:pt x="229" y="205"/>
                    <a:pt x="211" y="319"/>
                  </a:cubicBezTo>
                  <a:cubicBezTo>
                    <a:pt x="193" y="432"/>
                    <a:pt x="195" y="564"/>
                    <a:pt x="211" y="692"/>
                  </a:cubicBezTo>
                  <a:cubicBezTo>
                    <a:pt x="227" y="819"/>
                    <a:pt x="321" y="1077"/>
                    <a:pt x="307" y="1080"/>
                  </a:cubicBezTo>
                  <a:cubicBezTo>
                    <a:pt x="293" y="1083"/>
                    <a:pt x="153" y="779"/>
                    <a:pt x="126" y="707"/>
                  </a:cubicBezTo>
                  <a:cubicBezTo>
                    <a:pt x="99" y="635"/>
                    <a:pt x="144" y="683"/>
                    <a:pt x="147" y="651"/>
                  </a:cubicBezTo>
                  <a:cubicBezTo>
                    <a:pt x="150" y="619"/>
                    <a:pt x="169" y="545"/>
                    <a:pt x="147" y="513"/>
                  </a:cubicBezTo>
                  <a:cubicBezTo>
                    <a:pt x="125" y="481"/>
                    <a:pt x="30" y="475"/>
                    <a:pt x="15" y="459"/>
                  </a:cubicBezTo>
                  <a:cubicBezTo>
                    <a:pt x="0" y="443"/>
                    <a:pt x="35" y="415"/>
                    <a:pt x="57" y="417"/>
                  </a:cubicBezTo>
                  <a:cubicBezTo>
                    <a:pt x="79" y="419"/>
                    <a:pt x="128" y="495"/>
                    <a:pt x="147" y="471"/>
                  </a:cubicBezTo>
                  <a:cubicBezTo>
                    <a:pt x="166" y="447"/>
                    <a:pt x="141" y="349"/>
                    <a:pt x="169" y="272"/>
                  </a:cubicBezTo>
                  <a:cubicBezTo>
                    <a:pt x="197" y="195"/>
                    <a:pt x="310" y="0"/>
                    <a:pt x="318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3" name="Freeform 248"/>
            <p:cNvSpPr>
              <a:spLocks/>
            </p:cNvSpPr>
            <p:nvPr/>
          </p:nvSpPr>
          <p:spPr bwMode="auto">
            <a:xfrm flipH="1">
              <a:off x="1098" y="2180"/>
              <a:ext cx="529" cy="1119"/>
            </a:xfrm>
            <a:custGeom>
              <a:avLst/>
              <a:gdLst>
                <a:gd name="T0" fmla="*/ 28 w 529"/>
                <a:gd name="T1" fmla="*/ 0 h 1119"/>
                <a:gd name="T2" fmla="*/ 307 w 529"/>
                <a:gd name="T3" fmla="*/ 327 h 1119"/>
                <a:gd name="T4" fmla="*/ 307 w 529"/>
                <a:gd name="T5" fmla="*/ 700 h 1119"/>
                <a:gd name="T6" fmla="*/ 12 w 529"/>
                <a:gd name="T7" fmla="*/ 1088 h 1119"/>
                <a:gd name="T8" fmla="*/ 237 w 529"/>
                <a:gd name="T9" fmla="*/ 889 h 1119"/>
                <a:gd name="T10" fmla="*/ 303 w 529"/>
                <a:gd name="T11" fmla="*/ 931 h 1119"/>
                <a:gd name="T12" fmla="*/ 261 w 529"/>
                <a:gd name="T13" fmla="*/ 811 h 1119"/>
                <a:gd name="T14" fmla="*/ 392 w 529"/>
                <a:gd name="T15" fmla="*/ 715 h 1119"/>
                <a:gd name="T16" fmla="*/ 369 w 529"/>
                <a:gd name="T17" fmla="*/ 667 h 1119"/>
                <a:gd name="T18" fmla="*/ 477 w 529"/>
                <a:gd name="T19" fmla="*/ 667 h 1119"/>
                <a:gd name="T20" fmla="*/ 513 w 529"/>
                <a:gd name="T21" fmla="*/ 649 h 1119"/>
                <a:gd name="T22" fmla="*/ 381 w 529"/>
                <a:gd name="T23" fmla="*/ 601 h 1119"/>
                <a:gd name="T24" fmla="*/ 417 w 529"/>
                <a:gd name="T25" fmla="*/ 475 h 1119"/>
                <a:gd name="T26" fmla="*/ 513 w 529"/>
                <a:gd name="T27" fmla="*/ 391 h 1119"/>
                <a:gd name="T28" fmla="*/ 399 w 529"/>
                <a:gd name="T29" fmla="*/ 415 h 1119"/>
                <a:gd name="T30" fmla="*/ 375 w 529"/>
                <a:gd name="T31" fmla="*/ 349 h 1119"/>
                <a:gd name="T32" fmla="*/ 483 w 529"/>
                <a:gd name="T33" fmla="*/ 283 h 1119"/>
                <a:gd name="T34" fmla="*/ 489 w 529"/>
                <a:gd name="T35" fmla="*/ 241 h 1119"/>
                <a:gd name="T36" fmla="*/ 363 w 529"/>
                <a:gd name="T37" fmla="*/ 331 h 1119"/>
                <a:gd name="T38" fmla="*/ 349 w 529"/>
                <a:gd name="T39" fmla="*/ 280 h 1119"/>
                <a:gd name="T40" fmla="*/ 315 w 529"/>
                <a:gd name="T41" fmla="*/ 247 h 1119"/>
                <a:gd name="T42" fmla="*/ 369 w 529"/>
                <a:gd name="T43" fmla="*/ 145 h 1119"/>
                <a:gd name="T44" fmla="*/ 273 w 529"/>
                <a:gd name="T45" fmla="*/ 199 h 1119"/>
                <a:gd name="T46" fmla="*/ 28 w 529"/>
                <a:gd name="T47" fmla="*/ 0 h 1119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w 529"/>
                <a:gd name="T73" fmla="*/ 0 h 1119"/>
                <a:gd name="T74" fmla="*/ 529 w 529"/>
                <a:gd name="T75" fmla="*/ 1119 h 1119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T72" t="T73" r="T74" b="T75"/>
              <a:pathLst>
                <a:path w="529" h="1119">
                  <a:moveTo>
                    <a:pt x="28" y="0"/>
                  </a:moveTo>
                  <a:cubicBezTo>
                    <a:pt x="22" y="33"/>
                    <a:pt x="261" y="210"/>
                    <a:pt x="307" y="327"/>
                  </a:cubicBezTo>
                  <a:cubicBezTo>
                    <a:pt x="353" y="444"/>
                    <a:pt x="356" y="573"/>
                    <a:pt x="307" y="700"/>
                  </a:cubicBezTo>
                  <a:cubicBezTo>
                    <a:pt x="258" y="827"/>
                    <a:pt x="24" y="1057"/>
                    <a:pt x="12" y="1088"/>
                  </a:cubicBezTo>
                  <a:cubicBezTo>
                    <a:pt x="0" y="1119"/>
                    <a:pt x="189" y="915"/>
                    <a:pt x="237" y="889"/>
                  </a:cubicBezTo>
                  <a:cubicBezTo>
                    <a:pt x="285" y="863"/>
                    <a:pt x="299" y="944"/>
                    <a:pt x="303" y="931"/>
                  </a:cubicBezTo>
                  <a:cubicBezTo>
                    <a:pt x="307" y="918"/>
                    <a:pt x="246" y="847"/>
                    <a:pt x="261" y="811"/>
                  </a:cubicBezTo>
                  <a:cubicBezTo>
                    <a:pt x="276" y="775"/>
                    <a:pt x="374" y="739"/>
                    <a:pt x="392" y="715"/>
                  </a:cubicBezTo>
                  <a:cubicBezTo>
                    <a:pt x="410" y="691"/>
                    <a:pt x="355" y="675"/>
                    <a:pt x="369" y="667"/>
                  </a:cubicBezTo>
                  <a:cubicBezTo>
                    <a:pt x="383" y="659"/>
                    <a:pt x="453" y="670"/>
                    <a:pt x="477" y="667"/>
                  </a:cubicBezTo>
                  <a:cubicBezTo>
                    <a:pt x="501" y="664"/>
                    <a:pt x="529" y="660"/>
                    <a:pt x="513" y="649"/>
                  </a:cubicBezTo>
                  <a:cubicBezTo>
                    <a:pt x="497" y="638"/>
                    <a:pt x="397" y="630"/>
                    <a:pt x="381" y="601"/>
                  </a:cubicBezTo>
                  <a:cubicBezTo>
                    <a:pt x="365" y="572"/>
                    <a:pt x="395" y="510"/>
                    <a:pt x="417" y="475"/>
                  </a:cubicBezTo>
                  <a:cubicBezTo>
                    <a:pt x="439" y="440"/>
                    <a:pt x="516" y="401"/>
                    <a:pt x="513" y="391"/>
                  </a:cubicBezTo>
                  <a:cubicBezTo>
                    <a:pt x="510" y="381"/>
                    <a:pt x="422" y="422"/>
                    <a:pt x="399" y="415"/>
                  </a:cubicBezTo>
                  <a:cubicBezTo>
                    <a:pt x="376" y="408"/>
                    <a:pt x="361" y="371"/>
                    <a:pt x="375" y="349"/>
                  </a:cubicBezTo>
                  <a:cubicBezTo>
                    <a:pt x="389" y="327"/>
                    <a:pt x="464" y="301"/>
                    <a:pt x="483" y="283"/>
                  </a:cubicBezTo>
                  <a:cubicBezTo>
                    <a:pt x="502" y="265"/>
                    <a:pt x="509" y="233"/>
                    <a:pt x="489" y="241"/>
                  </a:cubicBezTo>
                  <a:cubicBezTo>
                    <a:pt x="469" y="249"/>
                    <a:pt x="386" y="325"/>
                    <a:pt x="363" y="331"/>
                  </a:cubicBezTo>
                  <a:cubicBezTo>
                    <a:pt x="340" y="337"/>
                    <a:pt x="357" y="294"/>
                    <a:pt x="349" y="280"/>
                  </a:cubicBezTo>
                  <a:cubicBezTo>
                    <a:pt x="341" y="266"/>
                    <a:pt x="312" y="269"/>
                    <a:pt x="315" y="247"/>
                  </a:cubicBezTo>
                  <a:cubicBezTo>
                    <a:pt x="318" y="225"/>
                    <a:pt x="376" y="153"/>
                    <a:pt x="369" y="145"/>
                  </a:cubicBezTo>
                  <a:cubicBezTo>
                    <a:pt x="362" y="137"/>
                    <a:pt x="330" y="223"/>
                    <a:pt x="273" y="199"/>
                  </a:cubicBezTo>
                  <a:cubicBezTo>
                    <a:pt x="216" y="175"/>
                    <a:pt x="79" y="41"/>
                    <a:pt x="28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CC3300"/>
                </a:gs>
                <a:gs pos="100000">
                  <a:srgbClr val="FFCC66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4" name="Freeform 249"/>
            <p:cNvSpPr>
              <a:spLocks/>
            </p:cNvSpPr>
            <p:nvPr/>
          </p:nvSpPr>
          <p:spPr bwMode="auto">
            <a:xfrm>
              <a:off x="1727" y="2150"/>
              <a:ext cx="217" cy="701"/>
            </a:xfrm>
            <a:custGeom>
              <a:avLst/>
              <a:gdLst>
                <a:gd name="T0" fmla="*/ 29 w 217"/>
                <a:gd name="T1" fmla="*/ 3 h 701"/>
                <a:gd name="T2" fmla="*/ 97 w 217"/>
                <a:gd name="T3" fmla="*/ 141 h 701"/>
                <a:gd name="T4" fmla="*/ 187 w 217"/>
                <a:gd name="T5" fmla="*/ 300 h 701"/>
                <a:gd name="T6" fmla="*/ 193 w 217"/>
                <a:gd name="T7" fmla="*/ 378 h 701"/>
                <a:gd name="T8" fmla="*/ 39 w 217"/>
                <a:gd name="T9" fmla="*/ 489 h 701"/>
                <a:gd name="T10" fmla="*/ 40 w 217"/>
                <a:gd name="T11" fmla="*/ 691 h 701"/>
                <a:gd name="T12" fmla="*/ 46 w 217"/>
                <a:gd name="T13" fmla="*/ 427 h 701"/>
                <a:gd name="T14" fmla="*/ 4 w 217"/>
                <a:gd name="T15" fmla="*/ 304 h 701"/>
                <a:gd name="T16" fmla="*/ 22 w 217"/>
                <a:gd name="T17" fmla="*/ 207 h 701"/>
                <a:gd name="T18" fmla="*/ 28 w 217"/>
                <a:gd name="T19" fmla="*/ 128 h 701"/>
                <a:gd name="T20" fmla="*/ 32 w 217"/>
                <a:gd name="T21" fmla="*/ 36 h 701"/>
                <a:gd name="T22" fmla="*/ 67 w 217"/>
                <a:gd name="T23" fmla="*/ 266 h 701"/>
                <a:gd name="T24" fmla="*/ 62 w 217"/>
                <a:gd name="T25" fmla="*/ 349 h 701"/>
                <a:gd name="T26" fmla="*/ 94 w 217"/>
                <a:gd name="T27" fmla="*/ 449 h 701"/>
                <a:gd name="T28" fmla="*/ 171 w 217"/>
                <a:gd name="T29" fmla="*/ 396 h 701"/>
                <a:gd name="T30" fmla="*/ 174 w 217"/>
                <a:gd name="T31" fmla="*/ 372 h 701"/>
                <a:gd name="T32" fmla="*/ 150 w 217"/>
                <a:gd name="T33" fmla="*/ 338 h 701"/>
                <a:gd name="T34" fmla="*/ 135 w 217"/>
                <a:gd name="T35" fmla="*/ 246 h 701"/>
                <a:gd name="T36" fmla="*/ 80 w 217"/>
                <a:gd name="T37" fmla="*/ 211 h 701"/>
                <a:gd name="T38" fmla="*/ 53 w 217"/>
                <a:gd name="T39" fmla="*/ 118 h 701"/>
                <a:gd name="T40" fmla="*/ 29 w 217"/>
                <a:gd name="T41" fmla="*/ 3 h 701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217"/>
                <a:gd name="T64" fmla="*/ 0 h 701"/>
                <a:gd name="T65" fmla="*/ 217 w 217"/>
                <a:gd name="T66" fmla="*/ 701 h 701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217" h="701">
                  <a:moveTo>
                    <a:pt x="29" y="3"/>
                  </a:moveTo>
                  <a:cubicBezTo>
                    <a:pt x="36" y="7"/>
                    <a:pt x="71" y="93"/>
                    <a:pt x="97" y="141"/>
                  </a:cubicBezTo>
                  <a:cubicBezTo>
                    <a:pt x="123" y="191"/>
                    <a:pt x="171" y="260"/>
                    <a:pt x="187" y="300"/>
                  </a:cubicBezTo>
                  <a:cubicBezTo>
                    <a:pt x="202" y="339"/>
                    <a:pt x="217" y="347"/>
                    <a:pt x="193" y="378"/>
                  </a:cubicBezTo>
                  <a:cubicBezTo>
                    <a:pt x="169" y="410"/>
                    <a:pt x="64" y="437"/>
                    <a:pt x="39" y="489"/>
                  </a:cubicBezTo>
                  <a:cubicBezTo>
                    <a:pt x="14" y="541"/>
                    <a:pt x="39" y="701"/>
                    <a:pt x="40" y="691"/>
                  </a:cubicBezTo>
                  <a:cubicBezTo>
                    <a:pt x="41" y="681"/>
                    <a:pt x="52" y="491"/>
                    <a:pt x="46" y="427"/>
                  </a:cubicBezTo>
                  <a:cubicBezTo>
                    <a:pt x="40" y="363"/>
                    <a:pt x="8" y="341"/>
                    <a:pt x="4" y="304"/>
                  </a:cubicBezTo>
                  <a:cubicBezTo>
                    <a:pt x="0" y="267"/>
                    <a:pt x="18" y="237"/>
                    <a:pt x="22" y="207"/>
                  </a:cubicBezTo>
                  <a:cubicBezTo>
                    <a:pt x="26" y="177"/>
                    <a:pt x="27" y="156"/>
                    <a:pt x="28" y="128"/>
                  </a:cubicBezTo>
                  <a:cubicBezTo>
                    <a:pt x="30" y="100"/>
                    <a:pt x="26" y="14"/>
                    <a:pt x="32" y="36"/>
                  </a:cubicBezTo>
                  <a:cubicBezTo>
                    <a:pt x="39" y="60"/>
                    <a:pt x="61" y="214"/>
                    <a:pt x="67" y="266"/>
                  </a:cubicBezTo>
                  <a:cubicBezTo>
                    <a:pt x="73" y="318"/>
                    <a:pt x="57" y="319"/>
                    <a:pt x="62" y="349"/>
                  </a:cubicBezTo>
                  <a:cubicBezTo>
                    <a:pt x="67" y="379"/>
                    <a:pt x="77" y="441"/>
                    <a:pt x="94" y="449"/>
                  </a:cubicBezTo>
                  <a:cubicBezTo>
                    <a:pt x="112" y="457"/>
                    <a:pt x="158" y="409"/>
                    <a:pt x="171" y="396"/>
                  </a:cubicBezTo>
                  <a:cubicBezTo>
                    <a:pt x="184" y="384"/>
                    <a:pt x="177" y="381"/>
                    <a:pt x="174" y="372"/>
                  </a:cubicBezTo>
                  <a:cubicBezTo>
                    <a:pt x="170" y="363"/>
                    <a:pt x="156" y="359"/>
                    <a:pt x="150" y="338"/>
                  </a:cubicBezTo>
                  <a:cubicBezTo>
                    <a:pt x="143" y="318"/>
                    <a:pt x="146" y="267"/>
                    <a:pt x="135" y="246"/>
                  </a:cubicBezTo>
                  <a:cubicBezTo>
                    <a:pt x="123" y="225"/>
                    <a:pt x="93" y="232"/>
                    <a:pt x="80" y="211"/>
                  </a:cubicBezTo>
                  <a:cubicBezTo>
                    <a:pt x="67" y="190"/>
                    <a:pt x="62" y="152"/>
                    <a:pt x="53" y="118"/>
                  </a:cubicBezTo>
                  <a:cubicBezTo>
                    <a:pt x="44" y="83"/>
                    <a:pt x="21" y="0"/>
                    <a:pt x="29" y="3"/>
                  </a:cubicBez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50000">
                  <a:srgbClr val="FFCC66"/>
                </a:gs>
                <a:gs pos="100000">
                  <a:srgbClr val="FFFF00"/>
                </a:gs>
              </a:gsLst>
              <a:lin ang="189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225" name="Freeform 250"/>
            <p:cNvSpPr>
              <a:spLocks/>
            </p:cNvSpPr>
            <p:nvPr/>
          </p:nvSpPr>
          <p:spPr bwMode="auto">
            <a:xfrm>
              <a:off x="1693" y="2178"/>
              <a:ext cx="204" cy="1084"/>
            </a:xfrm>
            <a:custGeom>
              <a:avLst/>
              <a:gdLst>
                <a:gd name="T0" fmla="*/ 7 w 204"/>
                <a:gd name="T1" fmla="*/ 8 h 1084"/>
                <a:gd name="T2" fmla="*/ 114 w 204"/>
                <a:gd name="T3" fmla="*/ 319 h 1084"/>
                <a:gd name="T4" fmla="*/ 140 w 204"/>
                <a:gd name="T5" fmla="*/ 441 h 1084"/>
                <a:gd name="T6" fmla="*/ 14 w 204"/>
                <a:gd name="T7" fmla="*/ 507 h 1084"/>
                <a:gd name="T8" fmla="*/ 74 w 204"/>
                <a:gd name="T9" fmla="*/ 543 h 1084"/>
                <a:gd name="T10" fmla="*/ 122 w 204"/>
                <a:gd name="T11" fmla="*/ 519 h 1084"/>
                <a:gd name="T12" fmla="*/ 114 w 204"/>
                <a:gd name="T13" fmla="*/ 692 h 1084"/>
                <a:gd name="T14" fmla="*/ 18 w 204"/>
                <a:gd name="T15" fmla="*/ 1080 h 1084"/>
                <a:gd name="T16" fmla="*/ 140 w 204"/>
                <a:gd name="T17" fmla="*/ 717 h 1084"/>
                <a:gd name="T18" fmla="*/ 199 w 204"/>
                <a:gd name="T19" fmla="*/ 707 h 1084"/>
                <a:gd name="T20" fmla="*/ 170 w 204"/>
                <a:gd name="T21" fmla="*/ 621 h 1084"/>
                <a:gd name="T22" fmla="*/ 156 w 204"/>
                <a:gd name="T23" fmla="*/ 272 h 1084"/>
                <a:gd name="T24" fmla="*/ 7 w 204"/>
                <a:gd name="T25" fmla="*/ 8 h 1084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04"/>
                <a:gd name="T40" fmla="*/ 0 h 1084"/>
                <a:gd name="T41" fmla="*/ 204 w 204"/>
                <a:gd name="T42" fmla="*/ 1084 h 1084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04" h="1084">
                  <a:moveTo>
                    <a:pt x="7" y="8"/>
                  </a:moveTo>
                  <a:cubicBezTo>
                    <a:pt x="0" y="16"/>
                    <a:pt x="92" y="247"/>
                    <a:pt x="114" y="319"/>
                  </a:cubicBezTo>
                  <a:cubicBezTo>
                    <a:pt x="136" y="391"/>
                    <a:pt x="157" y="410"/>
                    <a:pt x="140" y="441"/>
                  </a:cubicBezTo>
                  <a:cubicBezTo>
                    <a:pt x="123" y="472"/>
                    <a:pt x="25" y="490"/>
                    <a:pt x="14" y="507"/>
                  </a:cubicBezTo>
                  <a:cubicBezTo>
                    <a:pt x="3" y="524"/>
                    <a:pt x="56" y="541"/>
                    <a:pt x="74" y="543"/>
                  </a:cubicBezTo>
                  <a:cubicBezTo>
                    <a:pt x="92" y="545"/>
                    <a:pt x="115" y="494"/>
                    <a:pt x="122" y="519"/>
                  </a:cubicBezTo>
                  <a:cubicBezTo>
                    <a:pt x="129" y="544"/>
                    <a:pt x="131" y="599"/>
                    <a:pt x="114" y="692"/>
                  </a:cubicBezTo>
                  <a:cubicBezTo>
                    <a:pt x="97" y="785"/>
                    <a:pt x="14" y="1076"/>
                    <a:pt x="18" y="1080"/>
                  </a:cubicBezTo>
                  <a:cubicBezTo>
                    <a:pt x="22" y="1084"/>
                    <a:pt x="110" y="779"/>
                    <a:pt x="140" y="717"/>
                  </a:cubicBezTo>
                  <a:cubicBezTo>
                    <a:pt x="170" y="655"/>
                    <a:pt x="194" y="723"/>
                    <a:pt x="199" y="707"/>
                  </a:cubicBezTo>
                  <a:cubicBezTo>
                    <a:pt x="204" y="691"/>
                    <a:pt x="177" y="693"/>
                    <a:pt x="170" y="621"/>
                  </a:cubicBezTo>
                  <a:cubicBezTo>
                    <a:pt x="163" y="549"/>
                    <a:pt x="183" y="374"/>
                    <a:pt x="156" y="272"/>
                  </a:cubicBezTo>
                  <a:cubicBezTo>
                    <a:pt x="129" y="170"/>
                    <a:pt x="15" y="0"/>
                    <a:pt x="7" y="8"/>
                  </a:cubicBezTo>
                  <a:close/>
                </a:path>
              </a:pathLst>
            </a:custGeom>
            <a:gradFill rotWithShape="1">
              <a:gsLst>
                <a:gs pos="0">
                  <a:srgbClr val="FF9933"/>
                </a:gs>
                <a:gs pos="50000">
                  <a:srgbClr val="CC3300"/>
                </a:gs>
                <a:gs pos="100000">
                  <a:srgbClr val="FF9933"/>
                </a:gs>
              </a:gsLst>
              <a:lin ang="5400000" scaled="1"/>
            </a:gradFill>
            <a:ln w="9525" cap="flat" cmpd="sng">
              <a:noFill/>
              <a:prstDash val="sysDot"/>
              <a:round/>
              <a:headEnd type="none" w="med" len="med"/>
              <a:tailEnd type="non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0491" name="Text Box 251"/>
          <p:cNvSpPr txBox="1">
            <a:spLocks noChangeArrowheads="1"/>
          </p:cNvSpPr>
          <p:nvPr/>
        </p:nvSpPr>
        <p:spPr bwMode="auto">
          <a:xfrm>
            <a:off x="6156325" y="4797425"/>
            <a:ext cx="76358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sp>
        <p:nvSpPr>
          <p:cNvPr id="10492" name="Text Box 252"/>
          <p:cNvSpPr txBox="1">
            <a:spLocks noChangeArrowheads="1"/>
          </p:cNvSpPr>
          <p:nvPr/>
        </p:nvSpPr>
        <p:spPr bwMode="auto">
          <a:xfrm>
            <a:off x="5148263" y="4848225"/>
            <a:ext cx="7635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800" b="1" i="1">
                <a:solidFill>
                  <a:srgbClr val="FF0000"/>
                </a:solidFill>
                <a:latin typeface="Times New Roman" pitchFamily="18" charset="0"/>
              </a:rPr>
              <a:t>х кг</a:t>
            </a:r>
          </a:p>
        </p:txBody>
      </p:sp>
      <p:grpSp>
        <p:nvGrpSpPr>
          <p:cNvPr id="18" name="Group 253"/>
          <p:cNvGrpSpPr>
            <a:grpSpLocks/>
          </p:cNvGrpSpPr>
          <p:nvPr/>
        </p:nvGrpSpPr>
        <p:grpSpPr bwMode="auto">
          <a:xfrm>
            <a:off x="7091363" y="4149725"/>
            <a:ext cx="914400" cy="1438275"/>
            <a:chOff x="3984" y="2006"/>
            <a:chExt cx="714" cy="1133"/>
          </a:xfrm>
        </p:grpSpPr>
        <p:sp>
          <p:nvSpPr>
            <p:cNvPr id="10494" name="Freeform 254"/>
            <p:cNvSpPr>
              <a:spLocks/>
            </p:cNvSpPr>
            <p:nvPr/>
          </p:nvSpPr>
          <p:spPr bwMode="auto">
            <a:xfrm>
              <a:off x="3994" y="2006"/>
              <a:ext cx="672" cy="1133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5" name="Oval 255"/>
            <p:cNvSpPr>
              <a:spLocks noChangeArrowheads="1"/>
            </p:cNvSpPr>
            <p:nvPr/>
          </p:nvSpPr>
          <p:spPr bwMode="auto">
            <a:xfrm>
              <a:off x="4080" y="2016"/>
              <a:ext cx="480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496" name="Text Box 256"/>
            <p:cNvSpPr txBox="1">
              <a:spLocks noChangeArrowheads="1"/>
            </p:cNvSpPr>
            <p:nvPr/>
          </p:nvSpPr>
          <p:spPr bwMode="auto">
            <a:xfrm>
              <a:off x="3984" y="2520"/>
              <a:ext cx="714" cy="5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36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5кг</a:t>
              </a:r>
            </a:p>
          </p:txBody>
        </p:sp>
      </p:grpSp>
      <p:grpSp>
        <p:nvGrpSpPr>
          <p:cNvPr id="19" name="Group 257"/>
          <p:cNvGrpSpPr>
            <a:grpSpLocks/>
          </p:cNvGrpSpPr>
          <p:nvPr/>
        </p:nvGrpSpPr>
        <p:grpSpPr bwMode="auto">
          <a:xfrm>
            <a:off x="7956550" y="4725988"/>
            <a:ext cx="754063" cy="912812"/>
            <a:chOff x="4656" y="2256"/>
            <a:chExt cx="616" cy="881"/>
          </a:xfrm>
        </p:grpSpPr>
        <p:sp>
          <p:nvSpPr>
            <p:cNvPr id="10498" name="Freeform 258"/>
            <p:cNvSpPr>
              <a:spLocks/>
            </p:cNvSpPr>
            <p:nvPr/>
          </p:nvSpPr>
          <p:spPr bwMode="auto">
            <a:xfrm>
              <a:off x="4704" y="2284"/>
              <a:ext cx="523" cy="807"/>
            </a:xfrm>
            <a:custGeom>
              <a:avLst/>
              <a:gdLst/>
              <a:ahLst/>
              <a:cxnLst>
                <a:cxn ang="0">
                  <a:pos x="272" y="804"/>
                </a:cxn>
                <a:cxn ang="0">
                  <a:pos x="98" y="798"/>
                </a:cxn>
                <a:cxn ang="0">
                  <a:pos x="20" y="744"/>
                </a:cxn>
                <a:cxn ang="0">
                  <a:pos x="2" y="576"/>
                </a:cxn>
                <a:cxn ang="0">
                  <a:pos x="20" y="270"/>
                </a:cxn>
                <a:cxn ang="0">
                  <a:pos x="122" y="204"/>
                </a:cxn>
                <a:cxn ang="0">
                  <a:pos x="164" y="162"/>
                </a:cxn>
                <a:cxn ang="0">
                  <a:pos x="104" y="108"/>
                </a:cxn>
                <a:cxn ang="0">
                  <a:pos x="80" y="48"/>
                </a:cxn>
                <a:cxn ang="0">
                  <a:pos x="158" y="6"/>
                </a:cxn>
                <a:cxn ang="0">
                  <a:pos x="315" y="12"/>
                </a:cxn>
                <a:cxn ang="0">
                  <a:pos x="422" y="42"/>
                </a:cxn>
                <a:cxn ang="0">
                  <a:pos x="422" y="90"/>
                </a:cxn>
                <a:cxn ang="0">
                  <a:pos x="356" y="162"/>
                </a:cxn>
                <a:cxn ang="0">
                  <a:pos x="392" y="204"/>
                </a:cxn>
                <a:cxn ang="0">
                  <a:pos x="494" y="240"/>
                </a:cxn>
                <a:cxn ang="0">
                  <a:pos x="518" y="432"/>
                </a:cxn>
                <a:cxn ang="0">
                  <a:pos x="519" y="564"/>
                </a:cxn>
                <a:cxn ang="0">
                  <a:pos x="502" y="750"/>
                </a:cxn>
                <a:cxn ang="0">
                  <a:pos x="434" y="798"/>
                </a:cxn>
                <a:cxn ang="0">
                  <a:pos x="284" y="804"/>
                </a:cxn>
              </a:cxnLst>
              <a:rect l="0" t="0" r="r" b="b"/>
              <a:pathLst>
                <a:path w="522" h="808">
                  <a:moveTo>
                    <a:pt x="272" y="804"/>
                  </a:moveTo>
                  <a:cubicBezTo>
                    <a:pt x="243" y="804"/>
                    <a:pt x="140" y="808"/>
                    <a:pt x="98" y="798"/>
                  </a:cubicBezTo>
                  <a:cubicBezTo>
                    <a:pt x="56" y="788"/>
                    <a:pt x="36" y="781"/>
                    <a:pt x="20" y="744"/>
                  </a:cubicBezTo>
                  <a:cubicBezTo>
                    <a:pt x="4" y="707"/>
                    <a:pt x="2" y="655"/>
                    <a:pt x="2" y="576"/>
                  </a:cubicBezTo>
                  <a:cubicBezTo>
                    <a:pt x="2" y="497"/>
                    <a:pt x="0" y="332"/>
                    <a:pt x="20" y="270"/>
                  </a:cubicBezTo>
                  <a:cubicBezTo>
                    <a:pt x="40" y="208"/>
                    <a:pt x="98" y="222"/>
                    <a:pt x="122" y="204"/>
                  </a:cubicBezTo>
                  <a:cubicBezTo>
                    <a:pt x="146" y="186"/>
                    <a:pt x="167" y="178"/>
                    <a:pt x="164" y="162"/>
                  </a:cubicBezTo>
                  <a:cubicBezTo>
                    <a:pt x="161" y="146"/>
                    <a:pt x="118" y="127"/>
                    <a:pt x="104" y="108"/>
                  </a:cubicBezTo>
                  <a:cubicBezTo>
                    <a:pt x="90" y="89"/>
                    <a:pt x="71" y="65"/>
                    <a:pt x="80" y="48"/>
                  </a:cubicBezTo>
                  <a:cubicBezTo>
                    <a:pt x="89" y="31"/>
                    <a:pt x="119" y="12"/>
                    <a:pt x="158" y="6"/>
                  </a:cubicBezTo>
                  <a:cubicBezTo>
                    <a:pt x="197" y="0"/>
                    <a:pt x="271" y="6"/>
                    <a:pt x="315" y="12"/>
                  </a:cubicBezTo>
                  <a:cubicBezTo>
                    <a:pt x="359" y="18"/>
                    <a:pt x="404" y="29"/>
                    <a:pt x="422" y="42"/>
                  </a:cubicBezTo>
                  <a:cubicBezTo>
                    <a:pt x="440" y="55"/>
                    <a:pt x="433" y="70"/>
                    <a:pt x="422" y="90"/>
                  </a:cubicBezTo>
                  <a:cubicBezTo>
                    <a:pt x="411" y="110"/>
                    <a:pt x="361" y="143"/>
                    <a:pt x="356" y="162"/>
                  </a:cubicBezTo>
                  <a:cubicBezTo>
                    <a:pt x="351" y="181"/>
                    <a:pt x="369" y="191"/>
                    <a:pt x="392" y="204"/>
                  </a:cubicBezTo>
                  <a:cubicBezTo>
                    <a:pt x="415" y="217"/>
                    <a:pt x="473" y="202"/>
                    <a:pt x="494" y="240"/>
                  </a:cubicBezTo>
                  <a:cubicBezTo>
                    <a:pt x="515" y="278"/>
                    <a:pt x="514" y="378"/>
                    <a:pt x="518" y="432"/>
                  </a:cubicBezTo>
                  <a:cubicBezTo>
                    <a:pt x="522" y="486"/>
                    <a:pt x="522" y="511"/>
                    <a:pt x="519" y="564"/>
                  </a:cubicBezTo>
                  <a:cubicBezTo>
                    <a:pt x="516" y="617"/>
                    <a:pt x="516" y="711"/>
                    <a:pt x="502" y="750"/>
                  </a:cubicBezTo>
                  <a:cubicBezTo>
                    <a:pt x="488" y="789"/>
                    <a:pt x="470" y="789"/>
                    <a:pt x="434" y="798"/>
                  </a:cubicBezTo>
                  <a:cubicBezTo>
                    <a:pt x="398" y="807"/>
                    <a:pt x="315" y="803"/>
                    <a:pt x="284" y="804"/>
                  </a:cubicBezTo>
                </a:path>
              </a:pathLst>
            </a:custGeom>
            <a:gradFill rotWithShape="1">
              <a:gsLst>
                <a:gs pos="0">
                  <a:schemeClr val="bg2"/>
                </a:gs>
                <a:gs pos="50000">
                  <a:srgbClr val="333333"/>
                </a:gs>
                <a:gs pos="100000">
                  <a:schemeClr val="bg2"/>
                </a:gs>
              </a:gsLst>
              <a:lin ang="189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212" name="Oval 259"/>
            <p:cNvSpPr>
              <a:spLocks noChangeArrowheads="1"/>
            </p:cNvSpPr>
            <p:nvPr/>
          </p:nvSpPr>
          <p:spPr bwMode="auto">
            <a:xfrm>
              <a:off x="4793" y="2256"/>
              <a:ext cx="336" cy="96"/>
            </a:xfrm>
            <a:prstGeom prst="ellipse">
              <a:avLst/>
            </a:prstGeom>
            <a:gradFill rotWithShape="1">
              <a:gsLst>
                <a:gs pos="0">
                  <a:schemeClr val="bg2"/>
                </a:gs>
                <a:gs pos="100000">
                  <a:srgbClr val="333333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0500" name="Text Box 260"/>
            <p:cNvSpPr txBox="1">
              <a:spLocks noChangeArrowheads="1"/>
            </p:cNvSpPr>
            <p:nvPr/>
          </p:nvSpPr>
          <p:spPr bwMode="auto">
            <a:xfrm>
              <a:off x="4656" y="2636"/>
              <a:ext cx="616" cy="5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ru-RU" sz="2800" b="1" i="1">
                  <a:solidFill>
                    <a:schemeClr val="bg1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cs typeface="Arial" charset="0"/>
                </a:rPr>
                <a:t>1кг</a:t>
              </a:r>
            </a:p>
          </p:txBody>
        </p:sp>
      </p:grpSp>
      <p:sp>
        <p:nvSpPr>
          <p:cNvPr id="10501" name="WordArt 261"/>
          <p:cNvSpPr>
            <a:spLocks noChangeArrowheads="1" noChangeShapeType="1" noTextEdit="1"/>
          </p:cNvSpPr>
          <p:nvPr/>
        </p:nvSpPr>
        <p:spPr bwMode="auto">
          <a:xfrm>
            <a:off x="4502150" y="4992688"/>
            <a:ext cx="647700" cy="2159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=</a:t>
            </a:r>
          </a:p>
        </p:txBody>
      </p:sp>
      <p:sp>
        <p:nvSpPr>
          <p:cNvPr id="10502" name="AutoShape 262"/>
          <p:cNvSpPr>
            <a:spLocks/>
          </p:cNvSpPr>
          <p:nvPr/>
        </p:nvSpPr>
        <p:spPr bwMode="auto">
          <a:xfrm rot="-5400000">
            <a:off x="5904706" y="4976019"/>
            <a:ext cx="287338" cy="1657350"/>
          </a:xfrm>
          <a:prstGeom prst="leftBrace">
            <a:avLst>
              <a:gd name="adj1" fmla="val 48066"/>
              <a:gd name="adj2" fmla="val 50000"/>
            </a:avLst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503" name="WordArt 263"/>
          <p:cNvSpPr>
            <a:spLocks noChangeArrowheads="1" noChangeShapeType="1" noTextEdit="1"/>
          </p:cNvSpPr>
          <p:nvPr/>
        </p:nvSpPr>
        <p:spPr bwMode="auto">
          <a:xfrm>
            <a:off x="395288" y="5876925"/>
            <a:ext cx="647700" cy="71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-</a:t>
            </a:r>
          </a:p>
        </p:txBody>
      </p:sp>
      <p:sp>
        <p:nvSpPr>
          <p:cNvPr id="10504" name="WordArt 264"/>
          <p:cNvSpPr>
            <a:spLocks noChangeArrowheads="1" noChangeShapeType="1" noTextEdit="1"/>
          </p:cNvSpPr>
          <p:nvPr/>
        </p:nvSpPr>
        <p:spPr bwMode="auto">
          <a:xfrm>
            <a:off x="3419475" y="6237288"/>
            <a:ext cx="3384550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5х - 2х = 6</a:t>
            </a:r>
          </a:p>
        </p:txBody>
      </p:sp>
      <p:sp>
        <p:nvSpPr>
          <p:cNvPr id="10505" name="WordArt 265"/>
          <p:cNvSpPr>
            <a:spLocks noChangeArrowheads="1" noChangeShapeType="1" noTextEdit="1"/>
          </p:cNvSpPr>
          <p:nvPr/>
        </p:nvSpPr>
        <p:spPr bwMode="auto">
          <a:xfrm>
            <a:off x="7235825" y="6165850"/>
            <a:ext cx="15843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b="1" i="1" kern="10">
                <a:ln w="19050">
                  <a:solidFill>
                    <a:srgbClr val="FFCC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Times New Roman"/>
                <a:cs typeface="Times New Roman"/>
              </a:rPr>
              <a:t>х = 2</a:t>
            </a:r>
          </a:p>
        </p:txBody>
      </p:sp>
      <p:sp>
        <p:nvSpPr>
          <p:cNvPr id="180" name="Прямоугольник 179"/>
          <p:cNvSpPr/>
          <p:nvPr/>
        </p:nvSpPr>
        <p:spPr>
          <a:xfrm>
            <a:off x="0" y="6488668"/>
            <a:ext cx="388446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u="sng" dirty="0" smtClean="0">
                <a:hlinkClick r:id="rId3"/>
              </a:rPr>
              <a:t>http://karmanform.ucoz.ru/index/0-22</a:t>
            </a:r>
            <a:r>
              <a:rPr lang="uk-UA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4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4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03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0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3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0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3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3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03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3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3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3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3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03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0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04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0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04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04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1000"/>
                                        <p:tgtEl>
                                          <p:spTgt spid="10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04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04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5" dur="1000"/>
                                        <p:tgtEl>
                                          <p:spTgt spid="104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2000"/>
                            </p:stCondLst>
                            <p:childTnLst>
                              <p:par>
                                <p:cTn id="9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1000"/>
                                        <p:tgtEl>
                                          <p:spTgt spid="10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10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10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1000"/>
                                        <p:tgtEl>
                                          <p:spTgt spid="10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104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104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1000"/>
                                        <p:tgtEl>
                                          <p:spTgt spid="10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1000" fill="hold"/>
                                        <p:tgtEl>
                                          <p:spTgt spid="104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04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1000"/>
                                        <p:tgtEl>
                                          <p:spTgt spid="10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104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104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10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9" dur="1000" fill="hold"/>
                                        <p:tgtEl>
                                          <p:spTgt spid="104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000" fill="hold"/>
                                        <p:tgtEl>
                                          <p:spTgt spid="104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1" dur="1000"/>
                                        <p:tgtEl>
                                          <p:spTgt spid="10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6" dur="1000"/>
                                        <p:tgtEl>
                                          <p:spTgt spid="1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1" dur="1000"/>
                                        <p:tgtEl>
                                          <p:spTgt spid="1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6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7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105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105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105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1" dur="1000"/>
                                        <p:tgtEl>
                                          <p:spTgt spid="105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95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97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199" dur="2000" fill="hold"/>
                                        <p:tgtEl>
                                          <p:spTgt spid="104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0451 0.01666 -0.00885 0.03356 -0.01041 0.05787 C -0.01197 0.08217 0.00608 0.12153 -0.0092 0.1456 C -0.02447 0.16967 -0.0651 0.1956 -0.1026 0.20185 C -0.1401 0.2081 -0.19132 0.19143 -0.2342 0.18264 C -0.27708 0.17384 -0.3276 0.15926 -0.36041 0.1493 C -0.39322 0.13935 -0.4125 0.13102 -0.43159 0.12291 " pathEditMode="relative" ptsTypes="aaaaaaA">
                                      <p:cBhvr>
                                        <p:cTn id="201" dur="2000" fill="hold"/>
                                        <p:tgtEl>
                                          <p:spTgt spid="104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02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4" dur="1000" fill="hold"/>
                                        <p:tgtEl>
                                          <p:spTgt spid="105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5" dur="1000" fill="hold"/>
                                        <p:tgtEl>
                                          <p:spTgt spid="105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6" dur="1000"/>
                                        <p:tgtEl>
                                          <p:spTgt spid="105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2000"/>
                            </p:stCondLst>
                            <p:childTnLst>
                              <p:par>
                                <p:cTn id="208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9" dur="500"/>
                                        <p:tgtEl>
                                          <p:spTgt spid="105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5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1" fill="hold">
                      <p:stCondLst>
                        <p:cond delay="indefinite"/>
                      </p:stCondLst>
                      <p:childTnLst>
                        <p:par>
                          <p:cTn id="212" fill="hold">
                            <p:stCondLst>
                              <p:cond delay="0"/>
                            </p:stCondLst>
                            <p:childTnLst>
                              <p:par>
                                <p:cTn id="21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5" dur="1000" fill="hold"/>
                                        <p:tgtEl>
                                          <p:spTgt spid="105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6" dur="1000" fill="hold"/>
                                        <p:tgtEl>
                                          <p:spTgt spid="105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17" dur="1000"/>
                                        <p:tgtEl>
                                          <p:spTgt spid="105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8" fill="hold">
                      <p:stCondLst>
                        <p:cond delay="indefinite"/>
                      </p:stCondLst>
                      <p:childTnLst>
                        <p:par>
                          <p:cTn id="219" fill="hold">
                            <p:stCondLst>
                              <p:cond delay="0"/>
                            </p:stCondLst>
                            <p:childTnLst>
                              <p:par>
                                <p:cTn id="22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105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3" dur="1000" fill="hold"/>
                                        <p:tgtEl>
                                          <p:spTgt spid="105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24" dur="1000"/>
                                        <p:tgtEl>
                                          <p:spTgt spid="105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78" grpId="0"/>
      <p:bldP spid="10379" grpId="0"/>
      <p:bldP spid="10380" grpId="0"/>
      <p:bldP spid="10381" grpId="0"/>
      <p:bldP spid="10382" grpId="0"/>
      <p:bldP spid="10403" grpId="0"/>
      <p:bldP spid="10404" grpId="0"/>
      <p:bldP spid="10413" grpId="0" animBg="1"/>
      <p:bldP spid="10414" grpId="0" animBg="1"/>
      <p:bldP spid="10415" grpId="0" animBg="1"/>
      <p:bldP spid="10466" grpId="0"/>
      <p:bldP spid="10467" grpId="0"/>
      <p:bldP spid="10468" grpId="0"/>
      <p:bldP spid="10469" grpId="0"/>
      <p:bldP spid="10470" grpId="0"/>
      <p:bldP spid="10491" grpId="0"/>
      <p:bldP spid="10491" grpId="1"/>
      <p:bldP spid="10492" grpId="0"/>
      <p:bldP spid="10492" grpId="1"/>
      <p:bldP spid="10501" grpId="0" animBg="1"/>
      <p:bldP spid="10502" grpId="0" animBg="1"/>
      <p:bldP spid="10502" grpId="1" animBg="1"/>
      <p:bldP spid="10503" grpId="0" animBg="1"/>
      <p:bldP spid="10504" grpId="0" animBg="1"/>
      <p:bldP spid="1050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504</TotalTime>
  <Words>694</Words>
  <Application>Microsoft Office PowerPoint</Application>
  <PresentationFormat>Экран (4:3)</PresentationFormat>
  <Paragraphs>161</Paragraphs>
  <Slides>20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карина</dc:creator>
  <cp:lastModifiedBy>карина</cp:lastModifiedBy>
  <cp:revision>16</cp:revision>
  <dcterms:created xsi:type="dcterms:W3CDTF">2014-02-08T13:33:58Z</dcterms:created>
  <dcterms:modified xsi:type="dcterms:W3CDTF">2014-02-25T19:53:38Z</dcterms:modified>
</cp:coreProperties>
</file>