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75" r:id="rId4"/>
    <p:sldId id="276" r:id="rId5"/>
    <p:sldId id="258" r:id="rId6"/>
    <p:sldId id="261" r:id="rId7"/>
    <p:sldId id="263" r:id="rId8"/>
    <p:sldId id="273" r:id="rId9"/>
    <p:sldId id="262" r:id="rId10"/>
    <p:sldId id="264" r:id="rId11"/>
    <p:sldId id="285" r:id="rId12"/>
    <p:sldId id="286" r:id="rId13"/>
    <p:sldId id="293" r:id="rId14"/>
    <p:sldId id="292" r:id="rId15"/>
    <p:sldId id="291" r:id="rId16"/>
    <p:sldId id="290" r:id="rId17"/>
    <p:sldId id="289" r:id="rId18"/>
    <p:sldId id="288" r:id="rId19"/>
    <p:sldId id="294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94660"/>
  </p:normalViewPr>
  <p:slideViewPr>
    <p:cSldViewPr>
      <p:cViewPr varScale="1">
        <p:scale>
          <a:sx n="69" d="100"/>
          <a:sy n="69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1EAFAAA-18EF-469B-ADF9-34EBA4EC3498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F1AB3F0-79F0-4F93-89AB-647E8B7854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slide" Target="slide15.xml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4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11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slide" Target="slide10.xml"/><Relationship Id="rId4" Type="http://schemas.openxmlformats.org/officeDocument/2006/relationships/slide" Target="slide12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ПРИМЕНЕНИЕ ПОДОБИЯ ТРЕУГОЛЬНИКОВ К РЕШЕНИЮ ПРЯМОУГОЛЬНОГО ТРЕУГОЛЬНИКА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№949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ЮАО г. Москвы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Николаева Ольга Ивановна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6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28"/>
            <a:ext cx="6781800" cy="1187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№1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5745" y="3861048"/>
            <a:ext cx="3657600" cy="153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b.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с, а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4008" y="620688"/>
                <a:ext cx="3994692" cy="4979639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 по т. Пифагора: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с =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ru-RU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сл.6  а</a:t>
                </a:r>
                <a:r>
                  <a:rPr lang="ru-RU" b="1" baseline="30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∙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а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а</a:t>
                </a:r>
                <a:r>
                  <a:rPr lang="ru-RU" b="1" baseline="30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/ с ;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сл. 8 с = а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с – а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;</a:t>
                </a:r>
              </a:p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сл. 7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  <m:r>
                          <m:rPr>
                            <m:nor/>
                          </m:rPr>
                          <a:rPr lang="ru-RU" b="1" i="0" baseline="-250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 </m:t>
                        </m:r>
                        <m:r>
                          <a:rPr lang="ru-RU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</m:oMath>
                </a14:m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.</a:t>
                </a:r>
              </a:p>
              <a:p>
                <a:endPara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4008" y="620688"/>
                <a:ext cx="3994692" cy="4979639"/>
              </a:xfrm>
              <a:blipFill rotWithShape="1">
                <a:blip r:embed="rId2"/>
                <a:stretch>
                  <a:fillRect l="-2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Управляющая кнопка: в конец 2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7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28"/>
            <a:ext cx="6781800" cy="1187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№</a:t>
            </a:r>
            <a:r>
              <a:rPr lang="en-US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5745" y="3861048"/>
            <a:ext cx="3657600" cy="15396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7611" y="692696"/>
                <a:ext cx="3994692" cy="4979639"/>
              </a:xfrm>
            </p:spPr>
            <p:txBody>
              <a:bodyPr/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 по т. Пифагора: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сл.6  а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с∙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а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/ с ;</a:t>
                </a:r>
              </a:p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сл.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30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с∙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30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 с ;</a:t>
                </a:r>
              </a:p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сл. 7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 </m:t>
                        </m:r>
                        <m:r>
                          <a:rPr lang="ru-RU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.</a:t>
                </a:r>
              </a:p>
              <a:p>
                <a:endPara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7611" y="692696"/>
                <a:ext cx="3994692" cy="4979639"/>
              </a:xfrm>
              <a:blipFill rotWithShape="1">
                <a:blip r:embed="rId2"/>
                <a:stretch>
                  <a:fillRect l="-2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Управляющая кнопка: в конец 2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28"/>
            <a:ext cx="6781800" cy="1187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№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5745" y="3861048"/>
            <a:ext cx="3657600" cy="153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с, а,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609600"/>
                <a:ext cx="3994692" cy="4979639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сл. 8 с =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 7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 </m:t>
                        </m:r>
                        <m:r>
                          <a:rPr lang="ru-RU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сл.6  а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с∙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а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с∙ а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с∙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с∙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  <m:r>
                      <a:rPr lang="ru-RU" b="1" i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609600"/>
                <a:ext cx="3994692" cy="4979639"/>
              </a:xfrm>
              <a:blipFill rotWithShape="1">
                <a:blip r:embed="rId2"/>
                <a:stretch>
                  <a:fillRect l="-2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Управляющая кнопка: в конец 2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28"/>
            <a:ext cx="6781800" cy="1187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№</a:t>
            </a:r>
            <a:r>
              <a:rPr lang="en-US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5745" y="3861048"/>
            <a:ext cx="3657600" cy="1539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с,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b,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7487" y="908720"/>
                <a:ext cx="3994692" cy="4979639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сл.6  а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с∙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с =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 а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 8 с =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 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 е 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с –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  <a:endPara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 7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 </m:t>
                        </m:r>
                        <m:r>
                          <a:rPr lang="ru-RU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  <a:endPara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сл.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с∙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с∙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  <m:r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7487" y="908720"/>
                <a:ext cx="3994692" cy="4979639"/>
              </a:xfrm>
              <a:blipFill rotWithShape="1">
                <a:blip r:embed="rId2"/>
                <a:stretch>
                  <a:fillRect l="-2439" r="-6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Управляющая кнопка: в конец 2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28"/>
            <a:ext cx="6781800" cy="1187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№</a:t>
            </a:r>
            <a:r>
              <a:rPr lang="en-US" sz="4000" dirty="0" smtClean="0">
                <a:solidFill>
                  <a:srgbClr val="C00000"/>
                </a:solidFill>
              </a:rPr>
              <a:t>5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5745" y="3861048"/>
            <a:ext cx="3657600" cy="1539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609600"/>
                <a:ext cx="4244280" cy="57271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сл.6  а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с∙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а =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с∙ а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  <a:endPara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 по т. Пифагора: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  <a:endPara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 из формулы </a:t>
                </a:r>
                <a:b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а∙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 = c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∙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т е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а∙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c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 8 с =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  т е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с –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609600"/>
                <a:ext cx="4244280" cy="5727192"/>
              </a:xfrm>
              <a:blipFill rotWithShape="1">
                <a:blip r:embed="rId2"/>
                <a:stretch>
                  <a:fillRect l="-2730" t="-2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Управляющая кнопка: в конец 2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28"/>
            <a:ext cx="6781800" cy="1187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№</a:t>
            </a:r>
            <a:r>
              <a:rPr lang="en-US" sz="4000" dirty="0" smtClean="0">
                <a:solidFill>
                  <a:srgbClr val="C00000"/>
                </a:solidFill>
              </a:rPr>
              <a:t>6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5745" y="3861048"/>
            <a:ext cx="3657600" cy="1539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с, а,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Управляющая кнопка: в конец 2">
            <a:hlinkClick r:id="rId2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19" y="1196752"/>
            <a:ext cx="4536504" cy="263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4"/>
          <p:cNvSpPr>
            <a:spLocks noGrp="1"/>
          </p:cNvSpPr>
          <p:nvPr>
            <p:ph sz="half" idx="2"/>
          </p:nvPr>
        </p:nvSpPr>
        <p:spPr>
          <a:xfrm>
            <a:off x="4427985" y="548680"/>
            <a:ext cx="4495800" cy="59157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сл. 8 с = а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сл.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∙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решения этой задачи нужно рассмотреть систему: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 = а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∙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Подставим во 2 уравнение значение с и получим квадратное уравнение: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 решить его самостоятельно.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4427985" y="2780928"/>
            <a:ext cx="286437" cy="7200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3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28"/>
            <a:ext cx="6781800" cy="1187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№</a:t>
            </a:r>
            <a:r>
              <a:rPr lang="en-US" sz="4000" dirty="0" smtClean="0">
                <a:solidFill>
                  <a:srgbClr val="C00000"/>
                </a:solidFill>
              </a:rPr>
              <a:t>7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5745" y="3861048"/>
            <a:ext cx="3657600" cy="153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с, а,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609600"/>
                <a:ext cx="3994692" cy="4979639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 сл. 7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h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en-US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=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a</a:t>
                </a:r>
                <a:r>
                  <a:rPr lang="en-US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∙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b</a:t>
                </a:r>
                <a:r>
                  <a:rPr lang="en-US" b="1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endParaRPr lang="ru-RU" b="1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 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b</a:t>
                </a:r>
                <a:r>
                  <a:rPr lang="en-US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=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h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en-US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/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a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;</a:t>
                </a:r>
                <a:endPara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сл. 8 с =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</a:t>
                </a:r>
                <a:endPara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сл.6  а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с∙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а =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с∙ а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сл.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с∙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с∙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  <m:r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609600"/>
                <a:ext cx="3994692" cy="4979639"/>
              </a:xfrm>
              <a:blipFill rotWithShape="1">
                <a:blip r:embed="rId2"/>
                <a:stretch>
                  <a:fillRect l="-2901" t="-33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Управляющая кнопка: в конец 2">
            <a:hlinkClick r:id="rId3" action="ppaction://hlinksldjump" highlightClick="1"/>
          </p:cNvPr>
          <p:cNvSpPr/>
          <p:nvPr/>
        </p:nvSpPr>
        <p:spPr>
          <a:xfrm>
            <a:off x="597" y="5832027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28"/>
            <a:ext cx="6781800" cy="1187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№</a:t>
            </a:r>
            <a:r>
              <a:rPr lang="en-US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5745" y="3861048"/>
            <a:ext cx="3657600" cy="1539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с, а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609600"/>
                <a:ext cx="3994692" cy="49796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</a:t>
                </a: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1) из ∆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CDB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по т.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Пифагора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𝒉</m:t>
                            </m:r>
                            <m:r>
                              <a:rPr lang="en-US" b="1" i="1" baseline="-250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ru-RU" b="1" baseline="-25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2)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 7 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h</a:t>
                </a:r>
                <a:r>
                  <a:rPr lang="en-US" b="1" baseline="-25000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=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a</a:t>
                </a:r>
                <a:r>
                  <a:rPr lang="en-US" b="1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∙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b</a:t>
                </a:r>
                <a:r>
                  <a:rPr lang="en-US" b="1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   </a:t>
                </a:r>
                <a:r>
                  <a:rPr lang="en-US" b="1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b</a:t>
                </a:r>
                <a:r>
                  <a:rPr lang="en-US" b="1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=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h</a:t>
                </a:r>
                <a:r>
                  <a:rPr lang="en-US" b="1" baseline="-25000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/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a</a:t>
                </a:r>
                <a:r>
                  <a:rPr lang="en-US" b="1" baseline="-25000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;</a:t>
                </a:r>
                <a:endPara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3)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 8 с = 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</a:t>
                </a:r>
              </a:p>
              <a:p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4)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сл.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с∙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т е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с∙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с</m:t>
                        </m:r>
                      </m:e>
                    </m:rad>
                    <m:r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 е найдя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ru-RU" b="1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 </a:t>
                </a:r>
                <a:r>
                  <a:rPr lang="ru-RU" b="1" baseline="-25000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1) задача сводится к №7</a:t>
                </a:r>
              </a:p>
              <a:p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609600"/>
                <a:ext cx="3994692" cy="4979639"/>
              </a:xfrm>
              <a:blipFill rotWithShape="1">
                <a:blip r:embed="rId2"/>
                <a:stretch>
                  <a:fillRect l="-2901" t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Управляющая кнопка: в конец 2">
            <a:hlinkClick r:id="rId3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28"/>
            <a:ext cx="6781800" cy="1187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№</a:t>
            </a:r>
            <a:r>
              <a:rPr lang="en-US" sz="4000" dirty="0" smtClean="0">
                <a:solidFill>
                  <a:srgbClr val="C00000"/>
                </a:solidFill>
              </a:rPr>
              <a:t>9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5745" y="3861048"/>
            <a:ext cx="3657600" cy="1539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83362" y="615144"/>
            <a:ext cx="4495800" cy="59157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сл. 8 с = а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сл. 7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=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</a:t>
            </a:r>
            <a:r>
              <a:rPr lang="en-US" b="1" baseline="-250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∙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</a:t>
            </a:r>
            <a:r>
              <a:rPr lang="en-US" b="1" baseline="-250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решения этой задачи нужно рассмотреть систему: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 = а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=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∙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</a:t>
            </a:r>
            <a:r>
              <a:rPr lang="en-US" b="1" baseline="-250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Подставим во 2 уравнение значение с и получим квадратное уравнение: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 решить его самостоятельно.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 конец 2">
            <a:hlinkClick r:id="rId2" action="ppaction://hlinksldjump" highlightClick="1"/>
          </p:cNvPr>
          <p:cNvSpPr/>
          <p:nvPr/>
        </p:nvSpPr>
        <p:spPr>
          <a:xfrm>
            <a:off x="-14424" y="5804318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96752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Левая фигурная скобка 6"/>
          <p:cNvSpPr/>
          <p:nvPr/>
        </p:nvSpPr>
        <p:spPr>
          <a:xfrm>
            <a:off x="4680898" y="2852936"/>
            <a:ext cx="286437" cy="7200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3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7039" y="2882"/>
            <a:ext cx="7956376" cy="16002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Задачи для самостоятельного решения (проверка знаний)</a:t>
            </a:r>
            <a:endParaRPr lang="ru-RU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037341" y="2135103"/>
                <a:ext cx="1160189" cy="1252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с= </a:t>
                </a: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</a:t>
                </a: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b="1" baseline="-25000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b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ru-RU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𝟏𝟑</m:t>
                        </m:r>
                      </m:e>
                    </m:rad>
                  </m:oMath>
                </a14:m>
                <a:endParaRPr lang="ru-RU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2" action="ppaction://hlinksldjump"/>
                  </a:rPr>
                  <a:t>b</a:t>
                </a: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3</a:t>
                </a:r>
                <a:r>
                  <a:rPr lang="en-US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𝟏𝟑</m:t>
                        </m:r>
                      </m:e>
                    </m:rad>
                  </m:oMath>
                </a14:m>
                <a:endPara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41" y="2135103"/>
                <a:ext cx="1160189" cy="1252522"/>
              </a:xfrm>
              <a:prstGeom prst="rect">
                <a:avLst/>
              </a:prstGeom>
              <a:blipFill rotWithShape="1">
                <a:blip r:embed="rId3"/>
                <a:stretch>
                  <a:fillRect l="-4712" t="-2913" r="-524" b="-92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1707028" y="2135103"/>
            <a:ext cx="917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с= 10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3,6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6,4</a:t>
            </a:r>
          </a:p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4,8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6282" y="2161104"/>
            <a:ext cx="1584176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а=6;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=8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13354" y="2135103"/>
            <a:ext cx="1584176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=4;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32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=9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hlinkClick r:id="rId5" action="ppaction://hlinksldjump"/>
              </p:cNvPr>
              <p:cNvSpPr txBox="1"/>
              <p:nvPr/>
            </p:nvSpPr>
            <p:spPr>
              <a:xfrm>
                <a:off x="2872760" y="4211808"/>
                <a:ext cx="1033553" cy="1252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US" b="1" baseline="-25000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  <a:p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с= 1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ru-RU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760" y="4211808"/>
                <a:ext cx="1033553" cy="1252522"/>
              </a:xfrm>
              <a:prstGeom prst="rect">
                <a:avLst/>
              </a:prstGeom>
              <a:blipFill rotWithShape="1">
                <a:blip r:embed="rId6"/>
                <a:stretch>
                  <a:fillRect l="-5294" t="-2927" r="-1176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hlinkClick r:id="rId7" action="ppaction://hlinksldjump"/>
              </p:cNvPr>
              <p:cNvSpPr txBox="1"/>
              <p:nvPr/>
            </p:nvSpPr>
            <p:spPr>
              <a:xfrm>
                <a:off x="6143455" y="2109199"/>
                <a:ext cx="1033553" cy="1252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с= 1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ru-RU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7</a:t>
                </a:r>
              </a:p>
              <a:p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 =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e>
                    </m:rad>
                  </m:oMath>
                </a14:m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e>
                    </m:rad>
                  </m:oMath>
                </a14:m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hlinkClick r:id="rId8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455" y="2109199"/>
                <a:ext cx="1033553" cy="1252138"/>
              </a:xfrm>
              <a:prstGeom prst="rect">
                <a:avLst/>
              </a:prstGeom>
              <a:blipFill rotWithShape="1">
                <a:blip r:embed="rId9"/>
                <a:stretch>
                  <a:fillRect l="-5917" t="-2927" r="-1775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ый прямоугольник 9"/>
          <p:cNvSpPr/>
          <p:nvPr/>
        </p:nvSpPr>
        <p:spPr>
          <a:xfrm>
            <a:off x="2453165" y="4152091"/>
            <a:ext cx="1584176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=8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10" action="ppaction://hlinksldjump"/>
          </p:cNvPr>
          <p:cNvSpPr txBox="1"/>
          <p:nvPr/>
        </p:nvSpPr>
        <p:spPr>
          <a:xfrm>
            <a:off x="5197530" y="4211808"/>
            <a:ext cx="790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с=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= 15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88131" y="2135103"/>
            <a:ext cx="1584176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а=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4152091"/>
            <a:ext cx="1584176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а=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="1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0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0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28" y="332656"/>
            <a:ext cx="8367772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Прямоугольный треугольник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67129" y="1628800"/>
            <a:ext cx="4653343" cy="47091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 и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b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– катеты;  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 – гипотенуза;</a:t>
            </a:r>
          </a:p>
          <a:p>
            <a:pPr marL="137160" indent="0"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3200" b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высота, проведенная к гипотенузе;</a:t>
            </a:r>
          </a:p>
          <a:p>
            <a:pPr marL="137160" indent="0"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ru-RU" sz="3200" b="1" baseline="-250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3200" b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проекции катетов на гипотенузу.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0850"/>
            <a:ext cx="3915609" cy="226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51289" y="1705595"/>
            <a:ext cx="2376264" cy="1512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43177" y="1705595"/>
            <a:ext cx="1008112" cy="1512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43177" y="3217763"/>
            <a:ext cx="338437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248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Литература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543800" cy="187220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Л.С.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Атанасян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В.Ф. Бутузов Геометрия, 7-9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изд. – М. : Просвещение, 2008.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Геометрия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7-11 классы: развернутое тематическое планирование. Базовый уровень. Линия Л. С.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Атанасяна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Авторы-составители: Салова Т. А.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7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531440"/>
            <a:ext cx="8274496" cy="1600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Задача по теории вероятностей</a:t>
            </a:r>
            <a:endParaRPr lang="ru-RU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268760"/>
                <a:ext cx="8136904" cy="4822304"/>
              </a:xfrm>
            </p:spPr>
            <p:txBody>
              <a:bodyPr>
                <a:noAutofit/>
              </a:bodyPr>
              <a:lstStyle/>
              <a:p>
                <a:pPr marL="137160" indent="0">
                  <a:buNone/>
                </a:pP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прямоугольном треугольнике задано шесть элементов ( 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2" action="ppaction://hlinksldjump"/>
                  </a:rPr>
                  <a:t>слайд 1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). Задача состоит в том, чтобы по двум заданным элементам, найти остальные неизвестные отрезки. Сколько задач можно рассмотреть?</a:t>
                </a:r>
              </a:p>
              <a:p>
                <a:pPr marL="137160" indent="0">
                  <a:buNone/>
                </a:pP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Решение: Всего элементов 6, задано 2 элемента.</a:t>
                </a:r>
              </a:p>
              <a:p>
                <a:pPr marL="137160" indent="0">
                  <a:buNone/>
                </a:pP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Для решения задачи нам надо найти </a:t>
                </a: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 </m:t>
                        </m:r>
                        <m:r>
                          <a:rPr lang="ru-RU" sz="2800" b="1" i="1" baseline="300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b>
                        <m:r>
                          <a:rPr lang="ru-R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b>
                      <m:sup/>
                    </m:sSubSup>
                  </m:oMath>
                </a14:m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ru-RU" sz="28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8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𝟔</m:t>
                            </m:r>
                            <m:r>
                              <a:rPr lang="ru-RU" sz="28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ru-RU" sz="28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  <m: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!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ru-RU" sz="28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!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∙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!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ru-RU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=15.  Ответ:15.</a:t>
                </a:r>
                <a:endParaRPr lang="ru-RU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268760"/>
                <a:ext cx="8136904" cy="4822304"/>
              </a:xfrm>
              <a:blipFill rotWithShape="1">
                <a:blip r:embed="rId3"/>
                <a:stretch>
                  <a:fillRect r="-1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4499992" y="5085184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88024" y="5434581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6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82047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15 задач на нахождение элементов прямоугольного треугольника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(данные   элементы)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a, b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a, c  =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 b, c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аналогично №2)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a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a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аналогично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№4)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a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=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аналогично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№5)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a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 =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аналогично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№6)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a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 =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аналогично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№7)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=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аналогично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№8)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 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№№10-15 предлагаем для самостоятельного решения.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3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7" y="908720"/>
            <a:ext cx="8712968" cy="1663080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rgbClr val="C00000"/>
                </a:solidFill>
              </a:rPr>
              <a:t>Теоретический  материал. 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Подобие прямоугольных треугольников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∆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ACD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  <a:sym typeface="Symbol"/>
              </a:rPr>
              <a:t>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∆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ABC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  <a:sym typeface="Symbol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  <a:sym typeface="Symbol"/>
              </a:rPr>
              <a:t>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∆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C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В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D</a:t>
            </a:r>
            <a:b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1" y="2132856"/>
            <a:ext cx="445489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0" y="1988840"/>
                <a:ext cx="4388296" cy="4869160"/>
              </a:xfrm>
            </p:spPr>
            <p:txBody>
              <a:bodyPr>
                <a:normAutofit fontScale="92500" lnSpcReduction="20000"/>
              </a:bodyPr>
              <a:lstStyle/>
              <a:p>
                <a:pPr marL="137160" indent="0">
                  <a:buNone/>
                </a:pP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1)∆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ACD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  <a:sym typeface="Symbol"/>
                  </a:rPr>
                  <a:t>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∆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ABC</a:t>
                </a:r>
                <a:b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Запишем пропорцию сторон:</a:t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=</a:t>
                </a:r>
                <a:r>
                  <a:rPr lang="ru-RU" sz="3000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 </a:t>
                </a:r>
                <a:endParaRPr lang="ru-RU" sz="3000" b="1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  <m:r>
                      <m:rPr>
                        <m:nor/>
                      </m:rPr>
                      <a:rPr lang="en-US" sz="3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ru-RU" sz="3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</a:rPr>
                      <m:t> </m:t>
                    </m:r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𝑨𝑫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ru-RU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, получим </a:t>
                </a:r>
              </a:p>
              <a:p>
                <a:pPr marL="137160" indent="0">
                  <a:buNone/>
                </a:pP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АС</a:t>
                </a:r>
                <a:r>
                  <a:rPr lang="ru-RU" sz="2800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= АВ∙А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D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, т е </a:t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b</a:t>
                </a:r>
                <a:r>
                  <a:rPr lang="en-US" sz="2800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=</a:t>
                </a:r>
                <a:r>
                  <a:rPr lang="en-US" sz="2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c∙b</a:t>
                </a:r>
                <a:r>
                  <a:rPr lang="en-US" sz="2800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sz="2800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или 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b=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bc</m:t>
                        </m:r>
                      </m:e>
                    </m:rad>
                  </m:oMath>
                </a14:m>
                <a:endParaRPr lang="ru-RU" sz="2800" b="1" dirty="0" smtClean="0">
                  <a:solidFill>
                    <a:srgbClr val="C00000"/>
                  </a:solidFill>
                  <a:latin typeface="Georgia" panose="02040502050405020303" pitchFamily="18" charset="0"/>
                </a:endParaRPr>
              </a:p>
              <a:p>
                <a:pPr marL="137160" indent="0">
                  <a:buNone/>
                </a:pPr>
                <a:r>
                  <a:rPr lang="ru-RU" sz="2800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/>
                </a:r>
                <a:br>
                  <a:rPr lang="en-US" sz="2800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dirty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0" y="1988840"/>
                <a:ext cx="4388296" cy="486916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5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964488" cy="1600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Подобие прямоугольных треугольников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988840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932040" y="1196752"/>
                <a:ext cx="4388296" cy="5661248"/>
              </a:xfrm>
            </p:spPr>
            <p:txBody>
              <a:bodyPr>
                <a:normAutofit fontScale="92500" lnSpcReduction="10000"/>
              </a:bodyPr>
              <a:lstStyle/>
              <a:p>
                <a:pPr marL="137160" indent="0">
                  <a:buNone/>
                </a:pPr>
                <a:endPara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137160" indent="0">
                  <a:buNone/>
                </a:pP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2)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∆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В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D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  <a:sym typeface="Symbol"/>
                  </a:rPr>
                  <a:t>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∆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ABC</a:t>
                </a:r>
                <a:b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Запишем пропорцию сторон:</a:t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𝑩𝑪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𝑩𝑫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=</a:t>
                </a:r>
                <a:r>
                  <a:rPr lang="ru-RU" sz="3000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𝑪𝑫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 </a:t>
                </a:r>
                <a:endParaRPr lang="ru-RU" sz="3000" b="1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  <m:r>
                      <m:rPr>
                        <m:nor/>
                      </m:rPr>
                      <a:rPr lang="en-US" sz="3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ru-RU" sz="3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</a:rPr>
                      <m:t> </m:t>
                    </m:r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</m:oMath>
                </a14:m>
                <a:r>
                  <a:rPr lang="ru-RU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, получим </a:t>
                </a:r>
              </a:p>
              <a:p>
                <a:pPr marL="137160" indent="0">
                  <a:buNone/>
                </a:pP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В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С</a:t>
                </a:r>
                <a:r>
                  <a:rPr lang="ru-RU" sz="2800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= АВ∙В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D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, т е </a:t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а</a:t>
                </a:r>
                <a:r>
                  <a:rPr lang="en-US" sz="2800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=c∙</a:t>
                </a:r>
                <a:r>
                  <a:rPr lang="ru-RU" sz="2800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а</a:t>
                </a:r>
                <a:r>
                  <a:rPr lang="en-US" sz="28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 или 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а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=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ru-RU" sz="2800" b="1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c</m:t>
                        </m:r>
                      </m:e>
                    </m:rad>
                  </m:oMath>
                </a14:m>
                <a:endPara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137160" indent="0">
                  <a:buNone/>
                </a:pPr>
                <a:r>
                  <a:rPr lang="ru-RU" sz="2800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/>
                </a:r>
                <a:br>
                  <a:rPr lang="en-US" sz="2800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32040" y="1196752"/>
                <a:ext cx="4388296" cy="566124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7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66"/>
            <a:ext cx="8382000" cy="1600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Подобие прямоугольных треугольников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97" y="2348880"/>
            <a:ext cx="48261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124744"/>
                <a:ext cx="4388296" cy="5733256"/>
              </a:xfrm>
            </p:spPr>
            <p:txBody>
              <a:bodyPr>
                <a:normAutofit fontScale="92500"/>
              </a:bodyPr>
              <a:lstStyle/>
              <a:p>
                <a:pPr marL="137160" indent="0">
                  <a:buNone/>
                </a:pPr>
                <a:endPara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137160" indent="0">
                  <a:buNone/>
                </a:pP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3) 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∆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ACD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  <a:sym typeface="Symbol"/>
                  </a:rPr>
                  <a:t>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∆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CBD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Запишем пропорцию сторон:</a:t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𝑪𝑩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=</a:t>
                </a:r>
                <a:r>
                  <a:rPr lang="ru-RU" sz="3000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𝑪𝑫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 </a:t>
                </a:r>
                <a:endParaRPr lang="ru-RU" sz="3000" b="1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  <m:r>
                      <m:rPr>
                        <m:nor/>
                      </m:rPr>
                      <a:rPr lang="en-US" sz="3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ru-RU" sz="3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</a:rPr>
                      <m:t> </m:t>
                    </m:r>
                    <m:f>
                      <m:fPr>
                        <m:ctrlPr>
                          <a:rPr lang="ru-RU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𝑨𝑫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</m:oMath>
                </a14:m>
                <a:r>
                  <a:rPr lang="ru-RU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, получим </a:t>
                </a:r>
              </a:p>
              <a:p>
                <a:pPr marL="137160" indent="0">
                  <a:buNone/>
                </a:pP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С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D</a:t>
                </a:r>
                <a:r>
                  <a:rPr lang="ru-RU" sz="2800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= В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D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∙А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D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, т е </a:t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h</a:t>
                </a:r>
                <a:r>
                  <a:rPr lang="en-US" sz="28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en-US" sz="2800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=</a:t>
                </a:r>
                <a:r>
                  <a:rPr lang="en-US" sz="2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a</a:t>
                </a:r>
                <a:r>
                  <a:rPr lang="en-US" sz="2800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en-US" sz="2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∙</a:t>
                </a:r>
                <a:r>
                  <a:rPr lang="en-US" sz="2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b</a:t>
                </a:r>
                <a:r>
                  <a:rPr lang="en-US" sz="2800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ru-RU" sz="2800" b="1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или </a:t>
                </a:r>
                <a:r>
                  <a:rPr lang="en-US" sz="2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h</a:t>
                </a:r>
                <a:r>
                  <a:rPr lang="en-US" sz="2800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=</a:t>
                </a:r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Georgia" panose="02040502050405020303" pitchFamily="18" charset="0"/>
                          </a:rPr>
                          <m:t>c</m:t>
                        </m:r>
                      </m:e>
                    </m:rad>
                  </m:oMath>
                </a14:m>
                <a:endPara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137160" indent="0">
                  <a:buNone/>
                </a:pP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/>
                </a:r>
                <a:b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dirty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124744"/>
                <a:ext cx="4388296" cy="573325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5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0" y="476672"/>
            <a:ext cx="9144000" cy="16002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Формулы для решения задач, на вычисление элементов прямоугольного треугольника</a:t>
            </a:r>
            <a:endParaRPr lang="ru-RU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2132856"/>
                <a:ext cx="5688632" cy="4603249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11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1.       </a:t>
                </a:r>
                <a:r>
                  <a:rPr lang="ru-RU" sz="11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       </a:t>
                </a:r>
                <a:r>
                  <a:rPr lang="en-US" sz="11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c</a:t>
                </a:r>
                <a:r>
                  <a:rPr lang="en-US" sz="11200" b="1" baseline="300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2</a:t>
                </a:r>
                <a:r>
                  <a:rPr lang="en-US" sz="11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 = b</a:t>
                </a:r>
                <a:r>
                  <a:rPr lang="en-US" sz="11200" b="1" baseline="300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2</a:t>
                </a:r>
                <a:r>
                  <a:rPr lang="en-US" sz="11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 + a</a:t>
                </a:r>
                <a:r>
                  <a:rPr lang="en-US" sz="11200" b="1" baseline="300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2</a:t>
                </a:r>
                <a:r>
                  <a:rPr lang="en-US" sz="11200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   </a:t>
                </a:r>
                <a:endParaRPr lang="ru-RU" sz="11200" baseline="30000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en-US" sz="11200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11200" baseline="30000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ru-RU" sz="112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             </a:t>
                </a:r>
                <a:r>
                  <a:rPr lang="en-US" sz="11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a</a:t>
                </a:r>
                <a:r>
                  <a:rPr lang="en-US" sz="11200" b="1" baseline="300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2</a:t>
                </a:r>
                <a:r>
                  <a:rPr lang="en-US" sz="11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 </a:t>
                </a:r>
                <a:r>
                  <a:rPr lang="en-US" sz="11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= c</a:t>
                </a:r>
                <a:r>
                  <a:rPr lang="en-US" sz="11200" b="1" baseline="30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2</a:t>
                </a:r>
                <a:r>
                  <a:rPr lang="en-US" sz="11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 - b</a:t>
                </a:r>
                <a:r>
                  <a:rPr lang="en-US" sz="11200" b="1" baseline="30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2</a:t>
                </a:r>
                <a:r>
                  <a:rPr lang="en-US" sz="11200" baseline="30000" dirty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      </a:t>
                </a:r>
                <a:r>
                  <a:rPr lang="en-US" sz="112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b</a:t>
                </a:r>
                <a:r>
                  <a:rPr lang="en-US" sz="11200" b="1" baseline="30000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2</a:t>
                </a:r>
                <a:r>
                  <a:rPr lang="en-US" sz="11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 = c</a:t>
                </a:r>
                <a:r>
                  <a:rPr lang="en-US" sz="11200" b="1" baseline="300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2</a:t>
                </a:r>
                <a:r>
                  <a:rPr lang="en-US" sz="11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 - </a:t>
                </a:r>
                <a:r>
                  <a:rPr lang="en-US" sz="11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a</a:t>
                </a:r>
                <a:r>
                  <a:rPr lang="en-US" sz="11200" b="1" baseline="300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2</a:t>
                </a:r>
                <a:r>
                  <a:rPr lang="en-US" sz="11200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Georgia" panose="02040502050405020303" pitchFamily="18" charset="0"/>
                  </a:rPr>
                  <a:t>                                                                                        </a:t>
                </a:r>
                <a:r>
                  <a:rPr lang="en-US" sz="11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Georgia" panose="02040502050405020303" pitchFamily="18" charset="0"/>
                  </a:rPr>
                  <a:t> </a:t>
                </a:r>
                <a:endParaRPr lang="en-US" sz="11200" b="1" baseline="30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Georgia" panose="02040502050405020303" pitchFamily="18" charset="0"/>
                </a:endParaRPr>
              </a:p>
              <a:p>
                <a:r>
                  <a:rPr lang="en-US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2. 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120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12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𝑐</m:t>
                        </m:r>
                        <m:r>
                          <a:rPr lang="en-US" sz="112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∙</m:t>
                        </m:r>
                        <m:r>
                          <a:rPr lang="en-US" sz="112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𝑏𝑐</m:t>
                        </m:r>
                      </m:e>
                    </m:rad>
                  </m:oMath>
                </a14:m>
                <a:r>
                  <a:rPr lang="en-US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(</a:t>
                </a:r>
                <a:r>
                  <a:rPr lang="ru-RU" sz="1120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сл</a:t>
                </a:r>
                <a:r>
                  <a:rPr lang="ru-RU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</a:t>
                </a:r>
                <a:r>
                  <a:rPr lang="ru-RU" sz="112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5</a:t>
                </a:r>
                <a:r>
                  <a:rPr lang="ru-RU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)</a:t>
                </a:r>
              </a:p>
              <a:p>
                <a:r>
                  <a:rPr lang="ru-RU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3</a:t>
                </a:r>
                <a:r>
                  <a:rPr lang="en-US" sz="112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. a</a:t>
                </a:r>
                <a:r>
                  <a:rPr lang="en-US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</a:t>
                </a:r>
                <a:r>
                  <a:rPr lang="en-US" sz="112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1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1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𝑐</m:t>
                        </m:r>
                        <m:r>
                          <a:rPr lang="en-US" sz="11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∙</m:t>
                        </m:r>
                        <m:r>
                          <a:rPr lang="en-US" sz="112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  <m:r>
                          <a:rPr lang="en-US" sz="11200" i="1" baseline="-2500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sz="112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(</a:t>
                </a:r>
                <a:r>
                  <a:rPr lang="ru-RU" sz="11200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сл</a:t>
                </a:r>
                <a:r>
                  <a:rPr lang="ru-RU" sz="112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6</a:t>
                </a:r>
                <a:r>
                  <a:rPr lang="ru-RU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)</a:t>
                </a:r>
                <a:endParaRPr lang="ru-RU" sz="1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endParaRPr>
              </a:p>
              <a:p>
                <a:r>
                  <a:rPr lang="ru-RU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4. </a:t>
                </a:r>
                <a:r>
                  <a:rPr lang="en-US" sz="1120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h</a:t>
                </a:r>
                <a:r>
                  <a:rPr lang="en-US" sz="11200" baseline="-2500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c</a:t>
                </a:r>
                <a:r>
                  <a:rPr lang="en-US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</a:t>
                </a:r>
                <a:r>
                  <a:rPr lang="en-US" sz="112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1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12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  <m:r>
                          <a:rPr lang="en-US" sz="11200" b="0" i="1" baseline="-2500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𝑐</m:t>
                        </m:r>
                        <m:r>
                          <a:rPr lang="en-US" sz="11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∙</m:t>
                        </m:r>
                        <m:r>
                          <a:rPr lang="en-US" sz="112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𝑏𝑐</m:t>
                        </m:r>
                      </m:e>
                    </m:rad>
                  </m:oMath>
                </a14:m>
                <a:r>
                  <a:rPr lang="en-US" sz="112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(</a:t>
                </a:r>
                <a:r>
                  <a:rPr lang="ru-RU" sz="11200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сл</a:t>
                </a:r>
                <a:r>
                  <a:rPr lang="ru-RU" sz="112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</a:t>
                </a:r>
                <a:r>
                  <a:rPr lang="ru-RU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7)</a:t>
                </a:r>
                <a:endParaRPr lang="en-US" sz="1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endParaRPr>
              </a:p>
              <a:p>
                <a:r>
                  <a:rPr lang="en-US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5. </a:t>
                </a:r>
                <a:r>
                  <a:rPr lang="en-US" sz="1120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a∙b</a:t>
                </a:r>
                <a:r>
                  <a:rPr lang="en-US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= </a:t>
                </a:r>
                <a:r>
                  <a:rPr lang="en-US" sz="1120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c∙h</a:t>
                </a:r>
                <a:r>
                  <a:rPr lang="en-US" sz="11200" baseline="-2500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c</a:t>
                </a:r>
                <a:r>
                  <a:rPr lang="en-US" sz="11200" baseline="-250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</a:t>
                </a:r>
                <a:r>
                  <a:rPr lang="ru-RU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( </a:t>
                </a:r>
                <a:r>
                  <a:rPr lang="ru-RU" sz="9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из формулы площади прямоугольного треугольника</a:t>
                </a:r>
                <a:r>
                  <a:rPr lang="ru-RU" sz="11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)</a:t>
                </a:r>
                <a:endParaRPr lang="ru-RU" sz="112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endParaRPr>
              </a:p>
              <a:p>
                <a:r>
                  <a:rPr lang="ru-RU" sz="11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6</a:t>
                </a:r>
                <a:r>
                  <a:rPr lang="ru-RU" sz="11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. с =</a:t>
                </a:r>
                <a:r>
                  <a:rPr lang="en-US" sz="11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a</a:t>
                </a:r>
                <a:r>
                  <a:rPr lang="en-US" sz="11200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c</a:t>
                </a:r>
                <a:r>
                  <a:rPr lang="en-US" sz="11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+ </a:t>
                </a:r>
                <a:r>
                  <a:rPr lang="en-US" sz="11200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b</a:t>
                </a:r>
                <a:r>
                  <a:rPr lang="en-US" sz="11200" baseline="-25000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c</a:t>
                </a:r>
                <a:endParaRPr lang="ru-RU" sz="11200" dirty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137160" indent="0">
                  <a:buNone/>
                </a:pPr>
                <a:r>
                  <a:rPr lang="en-US" sz="11200" b="1" baseline="300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/>
                </a:r>
                <a:br>
                  <a:rPr lang="en-US" sz="11200" b="1" baseline="300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</a:br>
                <a:r>
                  <a:rPr lang="en-US" sz="11200" b="1" baseline="300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 </a:t>
                </a:r>
                <a:endParaRPr lang="ru-RU" sz="1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37160" indent="0">
                  <a:buNone/>
                </a:pPr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2132856"/>
                <a:ext cx="5688632" cy="4603249"/>
              </a:xfrm>
              <a:blipFill rotWithShape="1">
                <a:blip r:embed="rId2"/>
                <a:stretch>
                  <a:fillRect l="-2036" t="-2649" r="-34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4128" y="2204864"/>
            <a:ext cx="3168352" cy="4137323"/>
          </a:xfrm>
        </p:spPr>
        <p:txBody>
          <a:bodyPr>
            <a:normAutofit fontScale="25000" lnSpcReduction="20000"/>
          </a:bodyPr>
          <a:lstStyle/>
          <a:p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11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1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11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112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11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71700" y="2688984"/>
            <a:ext cx="252028" cy="1513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275856" y="2670790"/>
            <a:ext cx="252028" cy="1513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542121" y="1649728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544322" y="2857306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с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6269213" y="1649728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0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6269213" y="4077072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0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3515544" y="4077072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0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950546" y="2832332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</p:cNvPr>
          <p:cNvSpPr/>
          <p:nvPr/>
        </p:nvSpPr>
        <p:spPr>
          <a:xfrm>
            <a:off x="941093" y="4077072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0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6269213" y="2857306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10" action="ppaction://hlinksldjump"/>
          </p:cNvPr>
          <p:cNvSpPr/>
          <p:nvPr/>
        </p:nvSpPr>
        <p:spPr>
          <a:xfrm>
            <a:off x="941093" y="1649162"/>
            <a:ext cx="158417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308" y="5373216"/>
            <a:ext cx="7840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данным элементам найти все остальные элементы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треугольника.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задачи, сводятся к решению данных девяти задач.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210" y="326289"/>
            <a:ext cx="7827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dirty="0">
                <a:solidFill>
                  <a:srgbClr val="C00000"/>
                </a:solidFill>
                <a:latin typeface="Impact"/>
              </a:rPr>
              <a:t>Решение прямоугольного треугольника</a:t>
            </a:r>
          </a:p>
        </p:txBody>
      </p:sp>
      <p:sp>
        <p:nvSpPr>
          <p:cNvPr id="2" name="Управляющая кнопка: возврат 1">
            <a:hlinkClick r:id="rId11" action="ppaction://hlinksldjump" highlightClick="1"/>
          </p:cNvPr>
          <p:cNvSpPr/>
          <p:nvPr/>
        </p:nvSpPr>
        <p:spPr>
          <a:xfrm>
            <a:off x="8101584" y="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652</TotalTime>
  <Words>1014</Words>
  <Application>Microsoft Office PowerPoint</Application>
  <PresentationFormat>Экран (4:3)</PresentationFormat>
  <Paragraphs>189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ПРИМЕНЕНИЕ ПОДОБИЯ ТРЕУГОЛЬНИКОВ К РЕШЕНИЮ ПРЯМОУГОЛЬНОГО ТРЕУГОЛЬНИКА</vt:lpstr>
      <vt:lpstr> Прямоугольный треугольник</vt:lpstr>
      <vt:lpstr>Задача по теории вероятностей</vt:lpstr>
      <vt:lpstr>15 задач на нахождение элементов прямоугольного треугольника (данные   элементы)</vt:lpstr>
      <vt:lpstr>Теоретический  материал.   Подобие прямоугольных треугольников ∆ACD∆ ABC  ∆CВD </vt:lpstr>
      <vt:lpstr>Подобие прямоугольных треугольников</vt:lpstr>
      <vt:lpstr>Подобие прямоугольных треугольников</vt:lpstr>
      <vt:lpstr>Формулы для решения задач, на вычисление элементов прямоугольного треугольника</vt:lpstr>
      <vt:lpstr>Презентация PowerPoint</vt:lpstr>
      <vt:lpstr>Задача №1</vt:lpstr>
      <vt:lpstr>Задача №2</vt:lpstr>
      <vt:lpstr>Задача №3</vt:lpstr>
      <vt:lpstr>Задача №4</vt:lpstr>
      <vt:lpstr>Задача №5</vt:lpstr>
      <vt:lpstr>Задача №6</vt:lpstr>
      <vt:lpstr>Задача №7</vt:lpstr>
      <vt:lpstr>Задача №8</vt:lpstr>
      <vt:lpstr>Задача №9</vt:lpstr>
      <vt:lpstr>Задачи для самостоятельного решения (проверка знаний)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ПОДОБИЯ К РЕШЕНИЮ ПРЯМОУГОЛЬНОГО ТРЕУГОЛЬНИКА</dc:title>
  <dc:creator>Notebook</dc:creator>
  <cp:lastModifiedBy>user</cp:lastModifiedBy>
  <cp:revision>61</cp:revision>
  <dcterms:created xsi:type="dcterms:W3CDTF">2014-02-22T19:40:48Z</dcterms:created>
  <dcterms:modified xsi:type="dcterms:W3CDTF">2014-02-28T11:52:25Z</dcterms:modified>
</cp:coreProperties>
</file>