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5"/>
  </p:notesMasterIdLst>
  <p:sldIdLst>
    <p:sldId id="256" r:id="rId2"/>
    <p:sldId id="282" r:id="rId3"/>
    <p:sldId id="257" r:id="rId4"/>
    <p:sldId id="260" r:id="rId5"/>
    <p:sldId id="258" r:id="rId6"/>
    <p:sldId id="288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89" r:id="rId15"/>
    <p:sldId id="267" r:id="rId16"/>
    <p:sldId id="303" r:id="rId17"/>
    <p:sldId id="270" r:id="rId18"/>
    <p:sldId id="271" r:id="rId19"/>
    <p:sldId id="284" r:id="rId20"/>
    <p:sldId id="285" r:id="rId21"/>
    <p:sldId id="276" r:id="rId22"/>
    <p:sldId id="277" r:id="rId23"/>
    <p:sldId id="290" r:id="rId24"/>
    <p:sldId id="278" r:id="rId25"/>
    <p:sldId id="279" r:id="rId26"/>
    <p:sldId id="273" r:id="rId27"/>
    <p:sldId id="272" r:id="rId28"/>
    <p:sldId id="291" r:id="rId29"/>
    <p:sldId id="274" r:id="rId30"/>
    <p:sldId id="294" r:id="rId31"/>
    <p:sldId id="297" r:id="rId32"/>
    <p:sldId id="302" r:id="rId33"/>
    <p:sldId id="304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122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54D4CAF-001C-471F-894B-5E24809C5B02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96E78EA-BB49-488F-AB3E-3B3FBD21EB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50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731560-B01D-4C8C-A04D-8A0B1070513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DCD6F-5812-4357-A954-1067730BFE77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A13CE-47F2-4985-94C1-AE7C0C7145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6AD39-B933-4AE5-B8B4-5B3F70D2EDC1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42817-B0AD-4FBC-9CF8-11058E1E08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C9889-AF27-419D-A604-BFCC79D84DD5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A007E-7B53-4456-A791-69C6EB056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2E621-7362-4624-AD18-1357B4E4F0A1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767C4-FF67-4241-B4BA-A45F4267CB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E4FCD-BEBB-4199-A7EA-D34898EA3BC9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89D74-A35E-4BA8-AED8-13FBC4EF48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208C4-B9F8-4354-A6C2-3914CA71230E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A54CD-4CD6-40FF-9BE7-89313E595B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85EBF-5345-48D3-BE7C-D2C090BCD60C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B3DB9-65AA-482E-8869-17C27C145D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FE296-88A6-4F29-B991-16D6BDEE1AF7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650C5-3251-4232-B637-BBF814B1C1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3693F-4821-475E-B6C2-11E607E5B534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EF31-B756-4BDC-9E5F-2D602897AA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0055E-2406-4684-9BA0-A0E606530181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D70A1-1FAB-4256-8C0D-0F6FE71D00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291B6-4C85-4273-ABB4-F597E1B60697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90786-8095-4F71-8654-BEFA8684AC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23A72F14-B40D-4CFB-88B0-83EB116532E7}" type="datetimeFigureOut">
              <a:rPr lang="ru-RU"/>
              <a:pPr>
                <a:defRPr/>
              </a:pPr>
              <a:t>01.04.2014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E82847D-D2D0-4D11-BC7A-AF472094C2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05" r:id="rId5"/>
    <p:sldLayoutId id="2147483704" r:id="rId6"/>
    <p:sldLayoutId id="2147483710" r:id="rId7"/>
    <p:sldLayoutId id="2147483711" r:id="rId8"/>
    <p:sldLayoutId id="2147483712" r:id="rId9"/>
    <p:sldLayoutId id="2147483703" r:id="rId10"/>
    <p:sldLayoutId id="214748371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???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8.emf"/><Relationship Id="rId5" Type="http://schemas.openxmlformats.org/officeDocument/2006/relationships/image" Target="../media/image27.emf"/><Relationship Id="rId4" Type="http://schemas.openxmlformats.org/officeDocument/2006/relationships/oleObject" Target="???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png"/><Relationship Id="rId5" Type="http://schemas.openxmlformats.org/officeDocument/2006/relationships/image" Target="../media/image30.emf"/><Relationship Id="rId4" Type="http://schemas.openxmlformats.org/officeDocument/2006/relationships/oleObject" Target="???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png"/><Relationship Id="rId5" Type="http://schemas.openxmlformats.org/officeDocument/2006/relationships/image" Target="../media/image30.emf"/><Relationship Id="rId4" Type="http://schemas.openxmlformats.org/officeDocument/2006/relationships/oleObject" Target="???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4.png"/><Relationship Id="rId4" Type="http://schemas.openxmlformats.org/officeDocument/2006/relationships/image" Target="../media/image33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???" TargetMode="External"/><Relationship Id="rId4" Type="http://schemas.openxmlformats.org/officeDocument/2006/relationships/image" Target="../media/image37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99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492375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dirty="0" smtClean="0">
                <a:solidFill>
                  <a:schemeClr val="tx2"/>
                </a:solidFill>
              </a:rPr>
              <a:t>Тема  </a:t>
            </a:r>
            <a:br>
              <a:rPr lang="ru-RU" sz="4800" dirty="0" smtClean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«Информационные модели сложных систем: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графы и дорожные сети»</a:t>
            </a:r>
            <a:endParaRPr lang="ru-RU" sz="4800" dirty="0">
              <a:solidFill>
                <a:schemeClr val="tx2"/>
              </a:solidFill>
            </a:endParaRPr>
          </a:p>
        </p:txBody>
      </p:sp>
      <p:sp>
        <p:nvSpPr>
          <p:cNvPr id="43011" name="Заголовок 1"/>
          <p:cNvSpPr txBox="1">
            <a:spLocks/>
          </p:cNvSpPr>
          <p:nvPr/>
        </p:nvSpPr>
        <p:spPr bwMode="auto">
          <a:xfrm>
            <a:off x="-1189038" y="5035550"/>
            <a:ext cx="7772401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2400">
                <a:solidFill>
                  <a:srgbClr val="002060"/>
                </a:solidFill>
                <a:latin typeface="Candara" pitchFamily="34" charset="0"/>
              </a:rPr>
              <a:t>Коржавина Екатерина Рафаиловна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sz="4000" u="sng" dirty="0"/>
              <a:t>2</a:t>
            </a:r>
            <a:r>
              <a:rPr lang="ru-RU" sz="4000" u="sng" dirty="0" smtClean="0"/>
              <a:t> способ</a:t>
            </a:r>
            <a:endParaRPr lang="en-US" sz="4000" u="sng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000" dirty="0" smtClean="0"/>
              <a:t>Таблица смежности</a:t>
            </a:r>
            <a:endParaRPr lang="ru-RU" sz="4000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Способы задания графа:</a:t>
            </a:r>
            <a:endParaRPr lang="ru-RU" smtClean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-819150"/>
            <a:ext cx="8737600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4076700"/>
            <a:ext cx="3386138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228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Способы задания графа:</a:t>
            </a:r>
            <a:endParaRPr lang="ru-RU" smtClean="0"/>
          </a:p>
        </p:txBody>
      </p:sp>
      <p:pic>
        <p:nvPicPr>
          <p:cNvPr id="722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-674688"/>
            <a:ext cx="8737600" cy="684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26" name="Object 58"/>
          <p:cNvGraphicFramePr>
            <a:graphicFrameLocks noChangeAspect="1"/>
          </p:cNvGraphicFramePr>
          <p:nvPr/>
        </p:nvGraphicFramePr>
        <p:xfrm>
          <a:off x="3851275" y="1758950"/>
          <a:ext cx="4537075" cy="1008063"/>
        </p:xfrm>
        <a:graphic>
          <a:graphicData uri="http://schemas.openxmlformats.org/presentationml/2006/ole">
            <p:oleObj spid="_x0000_s7226" name="Visio" r:id="rId4" imgW="2396206" imgH="417216" progId="Visio.Drawing.11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 marL="0" indent="0">
              <a:buFont typeface="Symbol" pitchFamily="18" charset="2"/>
              <a:buNone/>
            </a:pPr>
            <a:r>
              <a:rPr lang="ru-RU" sz="3600" u="sng" smtClean="0"/>
              <a:t>3 способ</a:t>
            </a:r>
            <a:r>
              <a:rPr lang="ru-RU" sz="3600" smtClean="0"/>
              <a:t>   Таблица инцидентности</a:t>
            </a:r>
          </a:p>
          <a:p>
            <a:pPr marL="0" indent="0">
              <a:buFont typeface="Symbol" pitchFamily="18" charset="2"/>
              <a:buNone/>
            </a:pPr>
            <a:endParaRPr lang="ru-RU" sz="3600" smtClean="0"/>
          </a:p>
        </p:txBody>
      </p:sp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Способы задания графа:</a:t>
            </a:r>
            <a:endParaRPr lang="ru-RU" smtClean="0"/>
          </a:p>
        </p:txBody>
      </p:sp>
      <p:pic>
        <p:nvPicPr>
          <p:cNvPr id="3277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1863" y="2605088"/>
            <a:ext cx="9596437" cy="364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3186113"/>
            <a:ext cx="4953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63713" y="2125663"/>
            <a:ext cx="3744912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56325" y="2852738"/>
            <a:ext cx="254000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ъект 2"/>
          <p:cNvSpPr>
            <a:spLocks noGrp="1"/>
          </p:cNvSpPr>
          <p:nvPr>
            <p:ph idx="1"/>
          </p:nvPr>
        </p:nvSpPr>
        <p:spPr>
          <a:xfrm>
            <a:off x="450850" y="2060575"/>
            <a:ext cx="8229600" cy="4772025"/>
          </a:xfrm>
        </p:spPr>
        <p:txBody>
          <a:bodyPr/>
          <a:lstStyle/>
          <a:p>
            <a:pPr marL="0" indent="0">
              <a:buFont typeface="Symbol" pitchFamily="18" charset="2"/>
              <a:buNone/>
            </a:pPr>
            <a:r>
              <a:rPr lang="ru-RU" u="sng" smtClean="0"/>
              <a:t>3 способ</a:t>
            </a:r>
          </a:p>
          <a:p>
            <a:pPr marL="0" indent="0">
              <a:buFont typeface="Symbol" pitchFamily="18" charset="2"/>
              <a:buNone/>
            </a:pPr>
            <a:r>
              <a:rPr lang="ru-RU" smtClean="0"/>
              <a:t>Таблица инцидентности</a:t>
            </a:r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r>
              <a:rPr lang="en-US" smtClean="0"/>
              <a:t>				</a:t>
            </a:r>
          </a:p>
          <a:p>
            <a:pPr marL="0" indent="0">
              <a:buFont typeface="Symbol" pitchFamily="18" charset="2"/>
              <a:buNone/>
            </a:pPr>
            <a:r>
              <a:rPr lang="en-US" smtClean="0"/>
              <a:t>				</a:t>
            </a:r>
            <a:r>
              <a:rPr lang="ru-RU" smtClean="0"/>
              <a:t>Правило заполнения:</a:t>
            </a:r>
          </a:p>
          <a:p>
            <a:pPr marL="0" indent="0">
              <a:buFont typeface="Symbol" pitchFamily="18" charset="2"/>
              <a:buNone/>
            </a:pPr>
            <a:r>
              <a:rPr lang="en-US" smtClean="0"/>
              <a:t>		</a:t>
            </a:r>
            <a:r>
              <a:rPr lang="ru-RU" smtClean="0"/>
              <a:t>1 – вершина с ребром соединена </a:t>
            </a:r>
          </a:p>
          <a:p>
            <a:pPr marL="0" indent="0">
              <a:buFont typeface="Symbol" pitchFamily="18" charset="2"/>
              <a:buNone/>
            </a:pPr>
            <a:r>
              <a:rPr lang="en-US" smtClean="0"/>
              <a:t>		</a:t>
            </a:r>
            <a:r>
              <a:rPr lang="ru-RU" smtClean="0"/>
              <a:t>0 – вершина с ребром не соединяется</a:t>
            </a:r>
          </a:p>
        </p:txBody>
      </p:sp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Способы задания графа:</a:t>
            </a:r>
            <a:endParaRPr lang="ru-RU" smtClean="0"/>
          </a:p>
        </p:txBody>
      </p:sp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7175" y="2060575"/>
            <a:ext cx="7573963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850" y="2997200"/>
            <a:ext cx="2479675" cy="284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504031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u="sng" dirty="0" smtClean="0"/>
              <a:t>3 способ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 smtClean="0"/>
              <a:t>Таблица инцидентности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dirty="0" smtClean="0"/>
              <a:t>				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dirty="0" smtClean="0"/>
              <a:t>				</a:t>
            </a:r>
            <a:r>
              <a:rPr lang="ru-RU" dirty="0" smtClean="0"/>
              <a:t>Правило заполнения: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dirty="0" smtClean="0"/>
              <a:t>		</a:t>
            </a:r>
            <a:r>
              <a:rPr lang="ru-RU" dirty="0" smtClean="0"/>
              <a:t>1 – вершина с ребром соединена 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dirty="0" smtClean="0"/>
              <a:t>		</a:t>
            </a:r>
            <a:r>
              <a:rPr lang="ru-RU" dirty="0" smtClean="0"/>
              <a:t>0 – вершина с ребром не соединяется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Способы задания графа:</a:t>
            </a:r>
            <a:endParaRPr lang="ru-RU" smtClean="0"/>
          </a:p>
        </p:txBody>
      </p:sp>
      <p:pic>
        <p:nvPicPr>
          <p:cNvPr id="348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100" y="1412875"/>
            <a:ext cx="7573963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850" y="2492375"/>
            <a:ext cx="2479675" cy="284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TextBox 3"/>
          <p:cNvSpPr txBox="1">
            <a:spLocks noChangeArrowheads="1"/>
          </p:cNvSpPr>
          <p:nvPr/>
        </p:nvSpPr>
        <p:spPr bwMode="auto">
          <a:xfrm>
            <a:off x="5867400" y="2205038"/>
            <a:ext cx="3032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1</a:t>
            </a:r>
            <a:endParaRPr lang="ru-RU">
              <a:latin typeface="Candara" pitchFamily="34" charset="0"/>
            </a:endParaRPr>
          </a:p>
        </p:txBody>
      </p:sp>
      <p:sp>
        <p:nvSpPr>
          <p:cNvPr id="34822" name="TextBox 6"/>
          <p:cNvSpPr txBox="1">
            <a:spLocks noChangeArrowheads="1"/>
          </p:cNvSpPr>
          <p:nvPr/>
        </p:nvSpPr>
        <p:spPr bwMode="auto">
          <a:xfrm>
            <a:off x="5292725" y="2193925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1</a:t>
            </a:r>
            <a:endParaRPr lang="ru-RU">
              <a:latin typeface="Candara" pitchFamily="34" charset="0"/>
            </a:endParaRPr>
          </a:p>
        </p:txBody>
      </p:sp>
      <p:sp>
        <p:nvSpPr>
          <p:cNvPr id="34823" name="TextBox 7"/>
          <p:cNvSpPr txBox="1">
            <a:spLocks noChangeArrowheads="1"/>
          </p:cNvSpPr>
          <p:nvPr/>
        </p:nvSpPr>
        <p:spPr bwMode="auto">
          <a:xfrm>
            <a:off x="6516688" y="2205038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1</a:t>
            </a:r>
            <a:endParaRPr lang="ru-RU">
              <a:latin typeface="Candara" pitchFamily="34" charset="0"/>
            </a:endParaRPr>
          </a:p>
        </p:txBody>
      </p:sp>
      <p:sp>
        <p:nvSpPr>
          <p:cNvPr id="34824" name="TextBox 8"/>
          <p:cNvSpPr txBox="1">
            <a:spLocks noChangeArrowheads="1"/>
          </p:cNvSpPr>
          <p:nvPr/>
        </p:nvSpPr>
        <p:spPr bwMode="auto">
          <a:xfrm>
            <a:off x="7092950" y="2205038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0</a:t>
            </a:r>
            <a:endParaRPr lang="ru-RU">
              <a:latin typeface="Candara" pitchFamily="34" charset="0"/>
            </a:endParaRPr>
          </a:p>
        </p:txBody>
      </p:sp>
      <p:sp>
        <p:nvSpPr>
          <p:cNvPr id="34825" name="TextBox 9"/>
          <p:cNvSpPr txBox="1">
            <a:spLocks noChangeArrowheads="1"/>
          </p:cNvSpPr>
          <p:nvPr/>
        </p:nvSpPr>
        <p:spPr bwMode="auto">
          <a:xfrm>
            <a:off x="7740650" y="220186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0</a:t>
            </a:r>
            <a:endParaRPr lang="ru-RU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u="sng" dirty="0" smtClean="0"/>
              <a:t>3 способ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 smtClean="0"/>
              <a:t>Таблица инцидентности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Способы задания графа:</a:t>
            </a:r>
            <a:endParaRPr lang="ru-RU" smtClean="0"/>
          </a:p>
        </p:txBody>
      </p:sp>
      <p:pic>
        <p:nvPicPr>
          <p:cNvPr id="3584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420938"/>
            <a:ext cx="9739312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1484313"/>
            <a:ext cx="3103562" cy="356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6866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smtClean="0"/>
              <a:t>Часть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Ориентированный граф</a:t>
            </a:r>
            <a:br>
              <a:rPr lang="ru-RU" dirty="0" smtClean="0"/>
            </a:br>
            <a:r>
              <a:rPr lang="ru-RU" dirty="0" smtClean="0">
                <a:solidFill>
                  <a:srgbClr val="002060"/>
                </a:solidFill>
              </a:rPr>
              <a:t>(орграф)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800" y="1635125"/>
            <a:ext cx="3941763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4652963"/>
            <a:ext cx="3703637" cy="117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750" y="1773238"/>
            <a:ext cx="8434388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800" dirty="0" smtClean="0"/>
              <a:t>Аналогично неориентированному графу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000" dirty="0" smtClean="0"/>
              <a:t>1 способ - список </a:t>
            </a:r>
            <a:r>
              <a:rPr lang="ru-RU" sz="4000" dirty="0"/>
              <a:t>всех </a:t>
            </a:r>
            <a:r>
              <a:rPr lang="ru-RU" sz="4000" dirty="0" smtClean="0"/>
              <a:t>дуг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000" dirty="0" smtClean="0"/>
              <a:t>2 способ – таблица смежности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000" dirty="0" smtClean="0"/>
              <a:t>3 способ – таблица </a:t>
            </a:r>
            <a:r>
              <a:rPr lang="ru-RU" sz="4000" dirty="0" err="1" smtClean="0"/>
              <a:t>инцидентости</a:t>
            </a:r>
            <a:endParaRPr lang="ru-RU" sz="4000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smtClean="0"/>
              <a:t>Способы задания орграфа: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ъект 2"/>
          <p:cNvSpPr>
            <a:spLocks noGrp="1"/>
          </p:cNvSpPr>
          <p:nvPr>
            <p:ph idx="1"/>
          </p:nvPr>
        </p:nvSpPr>
        <p:spPr>
          <a:xfrm>
            <a:off x="539750" y="1773238"/>
            <a:ext cx="8434388" cy="4525962"/>
          </a:xfrm>
        </p:spPr>
        <p:txBody>
          <a:bodyPr/>
          <a:lstStyle/>
          <a:p>
            <a:pPr marL="0" indent="0">
              <a:buFont typeface="Symbol" pitchFamily="18" charset="2"/>
              <a:buNone/>
            </a:pPr>
            <a:r>
              <a:rPr lang="ru-RU" sz="4000" smtClean="0">
                <a:solidFill>
                  <a:srgbClr val="FF0000"/>
                </a:solidFill>
              </a:rPr>
              <a:t>1 способ - список всех дуг</a:t>
            </a:r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endParaRPr lang="ru-RU" smtClean="0"/>
          </a:p>
        </p:txBody>
      </p:sp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smtClean="0"/>
              <a:t>Способы задания орграфа:</a:t>
            </a:r>
            <a:endParaRPr lang="ru-RU" smtClean="0"/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7188" y="2133600"/>
            <a:ext cx="3192462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99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16" name="Заголовок 1"/>
          <p:cNvSpPr>
            <a:spLocks noGrp="1"/>
          </p:cNvSpPr>
          <p:nvPr>
            <p:ph type="ctrTitle"/>
          </p:nvPr>
        </p:nvSpPr>
        <p:spPr>
          <a:xfrm>
            <a:off x="539750" y="200025"/>
            <a:ext cx="7772400" cy="1212850"/>
          </a:xfrm>
        </p:spPr>
        <p:txBody>
          <a:bodyPr/>
          <a:lstStyle/>
          <a:p>
            <a:r>
              <a:rPr lang="ru-RU" sz="4800" smtClean="0">
                <a:solidFill>
                  <a:schemeClr val="bg1"/>
                </a:solidFill>
              </a:rPr>
              <a:t> </a:t>
            </a:r>
            <a:r>
              <a:rPr lang="ru-RU" sz="4800" smtClean="0">
                <a:solidFill>
                  <a:srgbClr val="002060"/>
                </a:solidFill>
              </a:rPr>
              <a:t>Структуры данных</a:t>
            </a:r>
          </a:p>
        </p:txBody>
      </p:sp>
      <p:sp>
        <p:nvSpPr>
          <p:cNvPr id="21617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endParaRPr lang="ru-RU" smtClean="0"/>
          </a:p>
        </p:txBody>
      </p:sp>
      <p:graphicFrame>
        <p:nvGraphicFramePr>
          <p:cNvPr id="21612" name="Object 108"/>
          <p:cNvGraphicFramePr>
            <a:graphicFrameLocks noChangeAspect="1"/>
          </p:cNvGraphicFramePr>
          <p:nvPr/>
        </p:nvGraphicFramePr>
        <p:xfrm>
          <a:off x="4089400" y="2714625"/>
          <a:ext cx="1246188" cy="542925"/>
        </p:xfrm>
        <a:graphic>
          <a:graphicData uri="http://schemas.openxmlformats.org/presentationml/2006/ole">
            <p:oleObj spid="_x0000_s21612" name="Visio" r:id="rId3" imgW="1245923" imgH="542978" progId="Visio.Drawing.11">
              <p:link updateAutomatic="1"/>
            </p:oleObj>
          </a:graphicData>
        </a:graphic>
      </p:graphicFrame>
      <p:pic>
        <p:nvPicPr>
          <p:cNvPr id="21618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90788" y="1484313"/>
            <a:ext cx="416877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619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79838" y="3365500"/>
            <a:ext cx="19367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1613" name="Object 109"/>
          <p:cNvGraphicFramePr>
            <a:graphicFrameLocks noChangeAspect="1"/>
          </p:cNvGraphicFramePr>
          <p:nvPr/>
        </p:nvGraphicFramePr>
        <p:xfrm>
          <a:off x="6786563" y="2492375"/>
          <a:ext cx="1528762" cy="542925"/>
        </p:xfrm>
        <a:graphic>
          <a:graphicData uri="http://schemas.openxmlformats.org/presentationml/2006/ole">
            <p:oleObj spid="_x0000_s21613" name="Visio" r:id="rId3" imgW="1529500" imgH="542987" progId="Visio.Drawing.11">
              <p:link updateAutomatic="1"/>
            </p:oleObj>
          </a:graphicData>
        </a:graphic>
      </p:graphicFrame>
      <p:pic>
        <p:nvPicPr>
          <p:cNvPr id="21620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32588" y="3041650"/>
            <a:ext cx="1754187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621" name="Прямоугольник 2"/>
          <p:cNvSpPr>
            <a:spLocks noChangeArrowheads="1"/>
          </p:cNvSpPr>
          <p:nvPr/>
        </p:nvSpPr>
        <p:spPr bwMode="auto">
          <a:xfrm>
            <a:off x="8172450" y="4149725"/>
            <a:ext cx="8921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ndara" pitchFamily="34" charset="0"/>
              </a:rPr>
              <a:t>уровни</a:t>
            </a:r>
          </a:p>
        </p:txBody>
      </p:sp>
      <p:sp>
        <p:nvSpPr>
          <p:cNvPr id="21622" name="Прямоугольник 6"/>
          <p:cNvSpPr>
            <a:spLocks noChangeArrowheads="1"/>
          </p:cNvSpPr>
          <p:nvPr/>
        </p:nvSpPr>
        <p:spPr bwMode="auto">
          <a:xfrm>
            <a:off x="7885113" y="3028950"/>
            <a:ext cx="8794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ndara" pitchFamily="34" charset="0"/>
              </a:rPr>
              <a:t>корень</a:t>
            </a:r>
          </a:p>
        </p:txBody>
      </p:sp>
      <p:graphicFrame>
        <p:nvGraphicFramePr>
          <p:cNvPr id="21614" name="Object 110"/>
          <p:cNvGraphicFramePr>
            <a:graphicFrameLocks noChangeAspect="1"/>
          </p:cNvGraphicFramePr>
          <p:nvPr/>
        </p:nvGraphicFramePr>
        <p:xfrm>
          <a:off x="684213" y="2565400"/>
          <a:ext cx="1619250" cy="542925"/>
        </p:xfrm>
        <a:graphic>
          <a:graphicData uri="http://schemas.openxmlformats.org/presentationml/2006/ole">
            <p:oleObj spid="_x0000_s21614" name="Visio" r:id="rId3" imgW="1618807" imgH="542978" progId="Visio.Drawing.11">
              <p:link updateAutomatic="1"/>
            </p:oleObj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95288" y="3495675"/>
          <a:ext cx="2544762" cy="1416050"/>
        </p:xfrm>
        <a:graphic>
          <a:graphicData uri="http://schemas.openxmlformats.org/drawingml/2006/table">
            <a:tbl>
              <a:tblPr/>
              <a:tblGrid>
                <a:gridCol w="508789"/>
                <a:gridCol w="508789"/>
                <a:gridCol w="508789"/>
                <a:gridCol w="508789"/>
                <a:gridCol w="508789"/>
              </a:tblGrid>
              <a:tr h="13189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Объект 2"/>
          <p:cNvSpPr>
            <a:spLocks noGrp="1"/>
          </p:cNvSpPr>
          <p:nvPr>
            <p:ph idx="1"/>
          </p:nvPr>
        </p:nvSpPr>
        <p:spPr>
          <a:xfrm>
            <a:off x="323850" y="2332038"/>
            <a:ext cx="8434388" cy="4525962"/>
          </a:xfrm>
        </p:spPr>
        <p:txBody>
          <a:bodyPr/>
          <a:lstStyle/>
          <a:p>
            <a:pPr marL="0" indent="0">
              <a:buFont typeface="Symbol" pitchFamily="18" charset="2"/>
              <a:buNone/>
            </a:pPr>
            <a:r>
              <a:rPr lang="ru-RU" sz="4000" smtClean="0"/>
              <a:t>1 способ - список всех дуг</a:t>
            </a:r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endParaRPr lang="ru-RU" smtClean="0"/>
          </a:p>
        </p:txBody>
      </p:sp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smtClean="0"/>
              <a:t>Способы задания орграфа:</a:t>
            </a:r>
            <a:endParaRPr lang="ru-RU" smtClean="0"/>
          </a:p>
        </p:txBody>
      </p:sp>
      <p:pic>
        <p:nvPicPr>
          <p:cNvPr id="409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7188" y="2133600"/>
            <a:ext cx="3192462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Прямоугольник 3"/>
          <p:cNvSpPr>
            <a:spLocks noChangeArrowheads="1"/>
          </p:cNvSpPr>
          <p:nvPr/>
        </p:nvSpPr>
        <p:spPr bwMode="auto">
          <a:xfrm>
            <a:off x="508000" y="5157788"/>
            <a:ext cx="6494463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5400">
                <a:solidFill>
                  <a:srgbClr val="FF0000"/>
                </a:solidFill>
                <a:latin typeface="Candara" pitchFamily="34" charset="0"/>
              </a:rPr>
              <a:t>(СА; СВ; BA; AD; BD)</a:t>
            </a:r>
            <a:endParaRPr lang="ru-RU" sz="5400">
              <a:solidFill>
                <a:srgbClr val="FF0000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sz="4000" dirty="0">
                <a:solidFill>
                  <a:srgbClr val="FF0000"/>
                </a:solidFill>
              </a:rPr>
              <a:t>2</a:t>
            </a:r>
            <a:r>
              <a:rPr lang="ru-RU" sz="4000" dirty="0" smtClean="0">
                <a:solidFill>
                  <a:srgbClr val="FF0000"/>
                </a:solidFill>
              </a:rPr>
              <a:t> способ - таблица смежности</a:t>
            </a:r>
            <a:endParaRPr lang="ru-RU" sz="4000" dirty="0">
              <a:solidFill>
                <a:srgbClr val="FF0000"/>
              </a:solidFill>
            </a:endParaRP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4392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Для орграфа</a:t>
            </a:r>
            <a:endParaRPr lang="ru-RU" smtClean="0"/>
          </a:p>
        </p:txBody>
      </p:sp>
      <p:pic>
        <p:nvPicPr>
          <p:cNvPr id="1439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075" y="2708275"/>
            <a:ext cx="91440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390" name="Object 54"/>
          <p:cNvGraphicFramePr>
            <a:graphicFrameLocks noChangeAspect="1"/>
          </p:cNvGraphicFramePr>
          <p:nvPr/>
        </p:nvGraphicFramePr>
        <p:xfrm>
          <a:off x="1446213" y="3141663"/>
          <a:ext cx="647700" cy="3260725"/>
        </p:xfrm>
        <a:graphic>
          <a:graphicData uri="http://schemas.openxmlformats.org/presentationml/2006/ole">
            <p:oleObj spid="_x0000_s14390" name="Visio" r:id="rId4" imgW="417168" imgH="1601693" progId="Visio.Drawing.11">
              <p:link updateAutomatic="1"/>
            </p:oleObj>
          </a:graphicData>
        </a:graphic>
      </p:graphicFrame>
      <p:pic>
        <p:nvPicPr>
          <p:cNvPr id="14394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48038" y="2052638"/>
            <a:ext cx="26289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95" name="Picture 1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00788" y="2205038"/>
            <a:ext cx="2413000" cy="277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sz="2800" dirty="0"/>
              <a:t>2</a:t>
            </a:r>
            <a:r>
              <a:rPr lang="ru-RU" sz="2800" dirty="0" smtClean="0"/>
              <a:t> способ – таблица смежности</a:t>
            </a:r>
            <a:endParaRPr lang="ru-RU" sz="2800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414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Для орграфа</a:t>
            </a:r>
            <a:endParaRPr lang="ru-RU" smtClean="0"/>
          </a:p>
        </p:txBody>
      </p:sp>
      <p:pic>
        <p:nvPicPr>
          <p:cNvPr id="154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2636838"/>
            <a:ext cx="8278812" cy="314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12" name="Object 52"/>
          <p:cNvGraphicFramePr>
            <a:graphicFrameLocks noChangeAspect="1"/>
          </p:cNvGraphicFramePr>
          <p:nvPr/>
        </p:nvGraphicFramePr>
        <p:xfrm>
          <a:off x="4211638" y="2962275"/>
          <a:ext cx="4838700" cy="2770188"/>
        </p:xfrm>
        <a:graphic>
          <a:graphicData uri="http://schemas.openxmlformats.org/presentationml/2006/ole">
            <p:oleObj spid="_x0000_s15412" name="Visio" r:id="rId4" imgW="2383554" imgH="1365842" progId="Visio.Drawing.11">
              <p:link updateAutomatic="1"/>
            </p:oleObj>
          </a:graphicData>
        </a:graphic>
      </p:graphicFrame>
      <p:pic>
        <p:nvPicPr>
          <p:cNvPr id="15416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27763" y="188913"/>
            <a:ext cx="2413000" cy="277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17" name="Picture 2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76375" y="2060575"/>
            <a:ext cx="2633663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18" name="Picture 2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2875" y="2798763"/>
            <a:ext cx="64770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sz="2800" dirty="0"/>
              <a:t>2</a:t>
            </a:r>
            <a:r>
              <a:rPr lang="ru-RU" sz="2800" dirty="0" smtClean="0"/>
              <a:t> способ – таблица смежности</a:t>
            </a:r>
            <a:endParaRPr lang="ru-RU" sz="2800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582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Для орграфа</a:t>
            </a:r>
            <a:endParaRPr lang="ru-RU" smtClean="0"/>
          </a:p>
        </p:txBody>
      </p:sp>
      <p:pic>
        <p:nvPicPr>
          <p:cNvPr id="235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2636838"/>
            <a:ext cx="8278812" cy="314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580" name="Object 28"/>
          <p:cNvGraphicFramePr>
            <a:graphicFrameLocks noChangeAspect="1"/>
          </p:cNvGraphicFramePr>
          <p:nvPr/>
        </p:nvGraphicFramePr>
        <p:xfrm>
          <a:off x="4211638" y="2962275"/>
          <a:ext cx="4838700" cy="2770188"/>
        </p:xfrm>
        <a:graphic>
          <a:graphicData uri="http://schemas.openxmlformats.org/presentationml/2006/ole">
            <p:oleObj spid="_x0000_s23580" name="Visio" r:id="rId4" imgW="2383554" imgH="1365842" progId="Visio.Drawing.11">
              <p:link updateAutomatic="1"/>
            </p:oleObj>
          </a:graphicData>
        </a:graphic>
      </p:graphicFrame>
      <p:pic>
        <p:nvPicPr>
          <p:cNvPr id="23584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27763" y="333375"/>
            <a:ext cx="2413000" cy="27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5" name="Picture 2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76375" y="2060575"/>
            <a:ext cx="2633663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6" name="Picture 2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2875" y="2798763"/>
            <a:ext cx="64770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87" name="TextBox 8"/>
          <p:cNvSpPr txBox="1">
            <a:spLocks noChangeArrowheads="1"/>
          </p:cNvSpPr>
          <p:nvPr/>
        </p:nvSpPr>
        <p:spPr bwMode="auto">
          <a:xfrm>
            <a:off x="1692275" y="465296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1</a:t>
            </a:r>
            <a:endParaRPr lang="ru-RU">
              <a:latin typeface="Candara" pitchFamily="34" charset="0"/>
            </a:endParaRPr>
          </a:p>
        </p:txBody>
      </p:sp>
      <p:sp>
        <p:nvSpPr>
          <p:cNvPr id="23588" name="TextBox 9"/>
          <p:cNvSpPr txBox="1">
            <a:spLocks noChangeArrowheads="1"/>
          </p:cNvSpPr>
          <p:nvPr/>
        </p:nvSpPr>
        <p:spPr bwMode="auto">
          <a:xfrm>
            <a:off x="3059113" y="3500438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0</a:t>
            </a:r>
            <a:endParaRPr lang="ru-RU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dirty="0"/>
              <a:t>2</a:t>
            </a:r>
            <a:r>
              <a:rPr lang="ru-RU" dirty="0" smtClean="0"/>
              <a:t> способ - таблица смежности</a:t>
            </a:r>
            <a:endParaRPr lang="ru-RU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436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Для орграфа</a:t>
            </a:r>
            <a:endParaRPr lang="ru-RU" smtClean="0"/>
          </a:p>
        </p:txBody>
      </p:sp>
      <p:graphicFrame>
        <p:nvGraphicFramePr>
          <p:cNvPr id="16434" name="Object 50"/>
          <p:cNvGraphicFramePr>
            <a:graphicFrameLocks noChangeAspect="1"/>
          </p:cNvGraphicFramePr>
          <p:nvPr/>
        </p:nvGraphicFramePr>
        <p:xfrm>
          <a:off x="4090988" y="2952750"/>
          <a:ext cx="4838700" cy="2770188"/>
        </p:xfrm>
        <a:graphic>
          <a:graphicData uri="http://schemas.openxmlformats.org/presentationml/2006/ole">
            <p:oleObj spid="_x0000_s16434" name="Visio" r:id="rId3" imgW="2383554" imgH="1365842" progId="Visio.Drawing.11">
              <p:link updateAutomatic="1"/>
            </p:oleObj>
          </a:graphicData>
        </a:graphic>
      </p:graphicFrame>
      <p:pic>
        <p:nvPicPr>
          <p:cNvPr id="1643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338" y="2349500"/>
            <a:ext cx="91440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38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43663" y="260350"/>
            <a:ext cx="2414587" cy="27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sz="4000" dirty="0"/>
              <a:t>2</a:t>
            </a:r>
            <a:r>
              <a:rPr lang="ru-RU" sz="4000" dirty="0" smtClean="0"/>
              <a:t> способ - таблица смежности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000" dirty="0"/>
              <a:t> </a:t>
            </a:r>
            <a:r>
              <a:rPr lang="ru-RU" sz="4000" dirty="0" smtClean="0"/>
              <a:t>                                    </a:t>
            </a:r>
            <a:endParaRPr lang="ru-RU" sz="4000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462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Для орграфа</a:t>
            </a:r>
            <a:endParaRPr lang="ru-RU" smtClean="0"/>
          </a:p>
        </p:txBody>
      </p:sp>
      <p:pic>
        <p:nvPicPr>
          <p:cNvPr id="174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2287588"/>
            <a:ext cx="9218612" cy="350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2287588"/>
            <a:ext cx="9218612" cy="350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6100" y="3500438"/>
            <a:ext cx="4202113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60" name="Object 52"/>
          <p:cNvGraphicFramePr>
            <a:graphicFrameLocks noChangeAspect="1"/>
          </p:cNvGraphicFramePr>
          <p:nvPr/>
        </p:nvGraphicFramePr>
        <p:xfrm>
          <a:off x="4354513" y="5661025"/>
          <a:ext cx="4625975" cy="792163"/>
        </p:xfrm>
        <a:graphic>
          <a:graphicData uri="http://schemas.openxmlformats.org/presentationml/2006/ole">
            <p:oleObj spid="_x0000_s17460" name="Visio" r:id="rId5" imgW="2438630" imgH="417216" progId="Visio.Drawing.11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 marL="0" indent="0">
              <a:buFont typeface="Symbol" pitchFamily="18" charset="2"/>
              <a:buNone/>
            </a:pPr>
            <a:r>
              <a:rPr lang="ru-RU" sz="4000" u="sng" smtClean="0">
                <a:solidFill>
                  <a:srgbClr val="FF0000"/>
                </a:solidFill>
              </a:rPr>
              <a:t>3 способ</a:t>
            </a:r>
            <a:r>
              <a:rPr lang="ru-RU" sz="4000" smtClean="0">
                <a:solidFill>
                  <a:srgbClr val="FF0000"/>
                </a:solidFill>
              </a:rPr>
              <a:t>   Таблица инцидентности</a:t>
            </a:r>
          </a:p>
        </p:txBody>
      </p:sp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Для орграфа</a:t>
            </a:r>
            <a:endParaRPr lang="ru-RU" smtClean="0"/>
          </a:p>
        </p:txBody>
      </p:sp>
      <p:pic>
        <p:nvPicPr>
          <p:cNvPr id="501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1788" y="2298700"/>
            <a:ext cx="9596437" cy="365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6988" y="3213100"/>
            <a:ext cx="4953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32138" y="1985963"/>
            <a:ext cx="266382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5040312"/>
          </a:xfrm>
        </p:spPr>
        <p:txBody>
          <a:bodyPr/>
          <a:lstStyle/>
          <a:p>
            <a:pPr marL="0" indent="0">
              <a:buFont typeface="Symbol" pitchFamily="18" charset="2"/>
              <a:buNone/>
            </a:pPr>
            <a:r>
              <a:rPr lang="ru-RU" u="sng" smtClean="0"/>
              <a:t>3 способ</a:t>
            </a:r>
          </a:p>
          <a:p>
            <a:pPr marL="0" indent="0">
              <a:buFont typeface="Symbol" pitchFamily="18" charset="2"/>
              <a:buNone/>
            </a:pPr>
            <a:r>
              <a:rPr lang="ru-RU" smtClean="0"/>
              <a:t>Таблица инцидентности</a:t>
            </a:r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r>
              <a:rPr lang="en-US" sz="3000" smtClean="0"/>
              <a:t>				</a:t>
            </a:r>
            <a:r>
              <a:rPr lang="ru-RU" sz="3000" smtClean="0">
                <a:solidFill>
                  <a:srgbClr val="FF0000"/>
                </a:solidFill>
              </a:rPr>
              <a:t>Правило заполнения:</a:t>
            </a:r>
          </a:p>
          <a:p>
            <a:pPr marL="0" indent="0">
              <a:buFont typeface="Symbol" pitchFamily="18" charset="2"/>
              <a:buNone/>
            </a:pPr>
            <a:r>
              <a:rPr lang="en-US" sz="3000" smtClean="0"/>
              <a:t>			</a:t>
            </a:r>
            <a:r>
              <a:rPr lang="ru-RU" sz="3000" smtClean="0"/>
              <a:t>  1   – дуга выходит из вершины</a:t>
            </a:r>
          </a:p>
          <a:p>
            <a:pPr marL="0" indent="0">
              <a:buFont typeface="Symbol" pitchFamily="18" charset="2"/>
              <a:buNone/>
            </a:pPr>
            <a:r>
              <a:rPr lang="en-US" sz="3000" smtClean="0"/>
              <a:t>			</a:t>
            </a:r>
            <a:r>
              <a:rPr lang="ru-RU" sz="3000" smtClean="0"/>
              <a:t>- 1   – дуга входит в вершину</a:t>
            </a:r>
          </a:p>
          <a:p>
            <a:pPr marL="0" indent="0">
              <a:buFont typeface="Symbol" pitchFamily="18" charset="2"/>
              <a:buNone/>
            </a:pPr>
            <a:r>
              <a:rPr lang="en-US" sz="3000" smtClean="0"/>
              <a:t>			</a:t>
            </a:r>
            <a:r>
              <a:rPr lang="ru-RU" sz="3000" smtClean="0"/>
              <a:t>  0   – дуги нет</a:t>
            </a:r>
          </a:p>
        </p:txBody>
      </p:sp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smtClean="0"/>
              <a:t>Для орграфа:</a:t>
            </a:r>
          </a:p>
        </p:txBody>
      </p:sp>
      <p:pic>
        <p:nvPicPr>
          <p:cNvPr id="5120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1231900"/>
            <a:ext cx="6627812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2708275"/>
            <a:ext cx="2414587" cy="27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5040312"/>
          </a:xfrm>
        </p:spPr>
        <p:txBody>
          <a:bodyPr/>
          <a:lstStyle/>
          <a:p>
            <a:pPr marL="0" indent="0">
              <a:buFont typeface="Symbol" pitchFamily="18" charset="2"/>
              <a:buNone/>
            </a:pPr>
            <a:r>
              <a:rPr lang="ru-RU" u="sng" smtClean="0"/>
              <a:t>3 способ</a:t>
            </a:r>
          </a:p>
          <a:p>
            <a:pPr marL="0" indent="0">
              <a:buFont typeface="Symbol" pitchFamily="18" charset="2"/>
              <a:buNone/>
            </a:pPr>
            <a:r>
              <a:rPr lang="ru-RU" smtClean="0"/>
              <a:t>Таблица инцидентности</a:t>
            </a:r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endParaRPr lang="ru-RU" smtClean="0"/>
          </a:p>
          <a:p>
            <a:pPr marL="0" indent="0">
              <a:buFont typeface="Symbol" pitchFamily="18" charset="2"/>
              <a:buNone/>
            </a:pPr>
            <a:r>
              <a:rPr lang="en-US" sz="3000" smtClean="0"/>
              <a:t>				</a:t>
            </a:r>
            <a:r>
              <a:rPr lang="ru-RU" sz="3000" smtClean="0">
                <a:solidFill>
                  <a:srgbClr val="FF0000"/>
                </a:solidFill>
              </a:rPr>
              <a:t>Правило заполнения:</a:t>
            </a:r>
          </a:p>
          <a:p>
            <a:pPr marL="0" indent="0">
              <a:buFont typeface="Symbol" pitchFamily="18" charset="2"/>
              <a:buNone/>
            </a:pPr>
            <a:r>
              <a:rPr lang="en-US" sz="3000" smtClean="0"/>
              <a:t>			</a:t>
            </a:r>
            <a:r>
              <a:rPr lang="ru-RU" sz="3000" smtClean="0"/>
              <a:t>  1   – дуга выходит из вершины</a:t>
            </a:r>
          </a:p>
          <a:p>
            <a:pPr marL="0" indent="0">
              <a:buFont typeface="Symbol" pitchFamily="18" charset="2"/>
              <a:buNone/>
            </a:pPr>
            <a:r>
              <a:rPr lang="en-US" sz="3000" smtClean="0"/>
              <a:t>			</a:t>
            </a:r>
            <a:r>
              <a:rPr lang="ru-RU" sz="3000" smtClean="0"/>
              <a:t>- 1   – дуга входит в вершину</a:t>
            </a:r>
          </a:p>
          <a:p>
            <a:pPr marL="0" indent="0">
              <a:buFont typeface="Symbol" pitchFamily="18" charset="2"/>
              <a:buNone/>
            </a:pPr>
            <a:r>
              <a:rPr lang="en-US" sz="3000" smtClean="0"/>
              <a:t>			</a:t>
            </a:r>
            <a:r>
              <a:rPr lang="ru-RU" sz="3000" smtClean="0"/>
              <a:t>  0   – дуги нет</a:t>
            </a:r>
          </a:p>
        </p:txBody>
      </p:sp>
      <p:sp>
        <p:nvSpPr>
          <p:cNvPr id="52226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smtClean="0"/>
              <a:t>Для орграфа:</a:t>
            </a:r>
          </a:p>
        </p:txBody>
      </p:sp>
      <p:pic>
        <p:nvPicPr>
          <p:cNvPr id="5222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1231900"/>
            <a:ext cx="6627812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2708275"/>
            <a:ext cx="2414587" cy="27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9" name="TextBox 5"/>
          <p:cNvSpPr txBox="1">
            <a:spLocks noChangeArrowheads="1"/>
          </p:cNvSpPr>
          <p:nvPr/>
        </p:nvSpPr>
        <p:spPr bwMode="auto">
          <a:xfrm>
            <a:off x="7235825" y="1895475"/>
            <a:ext cx="360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ndara" pitchFamily="34" charset="0"/>
              </a:rPr>
              <a:t>0</a:t>
            </a:r>
            <a:endParaRPr lang="ru-RU">
              <a:latin typeface="Candara" pitchFamily="34" charset="0"/>
            </a:endParaRPr>
          </a:p>
        </p:txBody>
      </p:sp>
      <p:sp>
        <p:nvSpPr>
          <p:cNvPr id="52230" name="TextBox 6"/>
          <p:cNvSpPr txBox="1">
            <a:spLocks noChangeArrowheads="1"/>
          </p:cNvSpPr>
          <p:nvPr/>
        </p:nvSpPr>
        <p:spPr bwMode="auto">
          <a:xfrm>
            <a:off x="5651500" y="1887538"/>
            <a:ext cx="3730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-1</a:t>
            </a:r>
            <a:endParaRPr lang="ru-RU">
              <a:latin typeface="Candara" pitchFamily="34" charset="0"/>
            </a:endParaRPr>
          </a:p>
        </p:txBody>
      </p:sp>
      <p:sp>
        <p:nvSpPr>
          <p:cNvPr id="52231" name="TextBox 7"/>
          <p:cNvSpPr txBox="1">
            <a:spLocks noChangeArrowheads="1"/>
          </p:cNvSpPr>
          <p:nvPr/>
        </p:nvSpPr>
        <p:spPr bwMode="auto">
          <a:xfrm>
            <a:off x="6659563" y="1895475"/>
            <a:ext cx="444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ndara" pitchFamily="34" charset="0"/>
              </a:rPr>
              <a:t>-1</a:t>
            </a:r>
            <a:endParaRPr lang="ru-RU">
              <a:latin typeface="Candara" pitchFamily="34" charset="0"/>
            </a:endParaRPr>
          </a:p>
        </p:txBody>
      </p:sp>
      <p:sp>
        <p:nvSpPr>
          <p:cNvPr id="52232" name="TextBox 8"/>
          <p:cNvSpPr txBox="1">
            <a:spLocks noChangeArrowheads="1"/>
          </p:cNvSpPr>
          <p:nvPr/>
        </p:nvSpPr>
        <p:spPr bwMode="auto">
          <a:xfrm>
            <a:off x="7812088" y="1895475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0</a:t>
            </a:r>
            <a:endParaRPr lang="ru-RU">
              <a:latin typeface="Candara" pitchFamily="34" charset="0"/>
            </a:endParaRPr>
          </a:p>
        </p:txBody>
      </p:sp>
      <p:sp>
        <p:nvSpPr>
          <p:cNvPr id="52233" name="TextBox 9"/>
          <p:cNvSpPr txBox="1">
            <a:spLocks noChangeArrowheads="1"/>
          </p:cNvSpPr>
          <p:nvPr/>
        </p:nvSpPr>
        <p:spPr bwMode="auto">
          <a:xfrm>
            <a:off x="6156325" y="1887538"/>
            <a:ext cx="301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1</a:t>
            </a:r>
            <a:endParaRPr lang="ru-RU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328738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 smtClean="0"/>
              <a:t>Таблица инцидентности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250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Для орграфа:</a:t>
            </a:r>
            <a:endParaRPr lang="ru-RU" smtClean="0"/>
          </a:p>
        </p:txBody>
      </p:sp>
      <p:pic>
        <p:nvPicPr>
          <p:cNvPr id="5325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2128838"/>
            <a:ext cx="9975850" cy="379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2460625"/>
            <a:ext cx="2630487" cy="302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Неориентированный граф</a:t>
            </a:r>
          </a:p>
        </p:txBody>
      </p:sp>
      <p:pic>
        <p:nvPicPr>
          <p:cNvPr id="2253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4652963"/>
            <a:ext cx="3062288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1557338"/>
            <a:ext cx="3979862" cy="457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Заголовок 1"/>
          <p:cNvSpPr>
            <a:spLocks noGrp="1"/>
          </p:cNvSpPr>
          <p:nvPr>
            <p:ph type="ctrTitle"/>
          </p:nvPr>
        </p:nvSpPr>
        <p:spPr>
          <a:xfrm>
            <a:off x="611188" y="260350"/>
            <a:ext cx="7772400" cy="1470025"/>
          </a:xfrm>
        </p:spPr>
        <p:txBody>
          <a:bodyPr/>
          <a:lstStyle/>
          <a:p>
            <a:r>
              <a:rPr lang="ru-RU" sz="3600" smtClean="0"/>
              <a:t>ДОМАШНЕЕ ЗАДАНИЕ ПО ТЕМЕ</a:t>
            </a:r>
            <a:br>
              <a:rPr lang="ru-RU" sz="3600" smtClean="0"/>
            </a:br>
            <a:r>
              <a:rPr lang="ru-RU" sz="3600" smtClean="0">
                <a:solidFill>
                  <a:srgbClr val="002060"/>
                </a:solidFill>
              </a:rPr>
              <a:t>Срок выполнения – 2 недели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650" y="1916113"/>
            <a:ext cx="7920038" cy="4105275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700" u="sng" dirty="0">
                <a:solidFill>
                  <a:srgbClr val="FF0000"/>
                </a:solidFill>
              </a:rPr>
              <a:t>Задание 1</a:t>
            </a:r>
            <a:endParaRPr lang="ru-RU" sz="6700" dirty="0">
              <a:solidFill>
                <a:srgbClr val="FF0000"/>
              </a:solidFill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en-US" sz="4500" dirty="0" smtClean="0">
                <a:solidFill>
                  <a:schemeClr val="tx1"/>
                </a:solidFill>
              </a:rPr>
              <a:t>1. </a:t>
            </a:r>
            <a:r>
              <a:rPr lang="ru-RU" sz="4500" dirty="0" smtClean="0">
                <a:solidFill>
                  <a:schemeClr val="tx1"/>
                </a:solidFill>
              </a:rPr>
              <a:t>Придумать </a:t>
            </a:r>
            <a:r>
              <a:rPr lang="ru-RU" sz="4500" dirty="0">
                <a:solidFill>
                  <a:schemeClr val="tx1"/>
                </a:solidFill>
              </a:rPr>
              <a:t>и нарисовать неориентированный граф, состоящий из 8 вершин. 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ru-RU" sz="2900" dirty="0">
                <a:solidFill>
                  <a:schemeClr val="tx1"/>
                </a:solidFill>
              </a:rPr>
              <a:t>Вершины обозначить кружками, ребра графа – линиями. 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ru-RU" sz="2900" dirty="0">
                <a:solidFill>
                  <a:schemeClr val="tx1"/>
                </a:solidFill>
              </a:rPr>
              <a:t>(Названия вершин – буквы лат. алфавита. Номера ребер – цифры)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900" dirty="0">
                <a:solidFill>
                  <a:schemeClr val="tx1"/>
                </a:solidFill>
              </a:rPr>
              <a:t> 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en-US" sz="4500" dirty="0" smtClean="0">
                <a:solidFill>
                  <a:schemeClr val="tx1"/>
                </a:solidFill>
              </a:rPr>
              <a:t>2. </a:t>
            </a:r>
            <a:r>
              <a:rPr lang="ru-RU" sz="4500" dirty="0" smtClean="0">
                <a:solidFill>
                  <a:schemeClr val="tx1"/>
                </a:solidFill>
              </a:rPr>
              <a:t>Задать </a:t>
            </a:r>
            <a:r>
              <a:rPr lang="ru-RU" sz="4500" dirty="0">
                <a:solidFill>
                  <a:schemeClr val="tx1"/>
                </a:solidFill>
              </a:rPr>
              <a:t>граф тремя способами:</a:t>
            </a:r>
          </a:p>
          <a:p>
            <a:pPr marL="815975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900" dirty="0">
                <a:solidFill>
                  <a:schemeClr val="tx1"/>
                </a:solidFill>
              </a:rPr>
              <a:t>Список ребер в круглых скобках через запятую </a:t>
            </a:r>
          </a:p>
          <a:p>
            <a:pPr marL="815975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900" dirty="0">
                <a:solidFill>
                  <a:schemeClr val="tx1"/>
                </a:solidFill>
              </a:rPr>
              <a:t>Таблица смежности</a:t>
            </a:r>
          </a:p>
          <a:p>
            <a:pPr marL="815975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900" dirty="0" smtClean="0">
                <a:solidFill>
                  <a:schemeClr val="tx1"/>
                </a:solidFill>
              </a:rPr>
              <a:t>Таблица инцидентности</a:t>
            </a:r>
            <a:endParaRPr lang="en-US" sz="2900" dirty="0" smtClean="0">
              <a:solidFill>
                <a:schemeClr val="tx1"/>
              </a:solidFill>
            </a:endParaRPr>
          </a:p>
          <a:p>
            <a:pPr marL="358775" algn="l" fontAlgn="auto"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358775" algn="l" fontAlgn="auto">
              <a:spcAft>
                <a:spcPts val="0"/>
              </a:spcAft>
              <a:defRPr/>
            </a:pPr>
            <a:r>
              <a:rPr lang="ru-RU" sz="3800" dirty="0" smtClean="0">
                <a:solidFill>
                  <a:schemeClr val="tx1"/>
                </a:solidFill>
              </a:rPr>
              <a:t>Таблицы </a:t>
            </a:r>
            <a:r>
              <a:rPr lang="ru-RU" sz="3800" dirty="0">
                <a:solidFill>
                  <a:schemeClr val="tx1"/>
                </a:solidFill>
              </a:rPr>
              <a:t>заполнить (см. конспект лекции)</a:t>
            </a:r>
          </a:p>
          <a:p>
            <a:pPr fontAlgn="auto"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650" y="1844675"/>
            <a:ext cx="7920038" cy="4464050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700" u="sng" dirty="0">
                <a:solidFill>
                  <a:srgbClr val="FF0000"/>
                </a:solidFill>
              </a:rPr>
              <a:t>Задание </a:t>
            </a:r>
            <a:r>
              <a:rPr lang="en-US" sz="6700" u="sng" dirty="0" smtClean="0">
                <a:solidFill>
                  <a:srgbClr val="FF0000"/>
                </a:solidFill>
              </a:rPr>
              <a:t>2</a:t>
            </a:r>
            <a:endParaRPr lang="ru-RU" sz="6700" dirty="0">
              <a:solidFill>
                <a:srgbClr val="FF0000"/>
              </a:solidFill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en-US" sz="4500" dirty="0" smtClean="0">
                <a:solidFill>
                  <a:schemeClr val="tx1"/>
                </a:solidFill>
              </a:rPr>
              <a:t>1. </a:t>
            </a:r>
            <a:r>
              <a:rPr lang="ru-RU" sz="4500" dirty="0" smtClean="0">
                <a:solidFill>
                  <a:schemeClr val="tx1"/>
                </a:solidFill>
              </a:rPr>
              <a:t>Придумать </a:t>
            </a:r>
            <a:r>
              <a:rPr lang="ru-RU" sz="4500" dirty="0">
                <a:solidFill>
                  <a:schemeClr val="tx1"/>
                </a:solidFill>
              </a:rPr>
              <a:t>и нарисовать </a:t>
            </a:r>
            <a:r>
              <a:rPr lang="ru-RU" sz="4500" dirty="0" smtClean="0">
                <a:solidFill>
                  <a:schemeClr val="tx1"/>
                </a:solidFill>
              </a:rPr>
              <a:t>ориентированный </a:t>
            </a:r>
            <a:r>
              <a:rPr lang="ru-RU" sz="4500" dirty="0">
                <a:solidFill>
                  <a:schemeClr val="tx1"/>
                </a:solidFill>
              </a:rPr>
              <a:t>граф, состоящий из </a:t>
            </a:r>
            <a:r>
              <a:rPr lang="ru-RU" sz="4500" dirty="0" smtClean="0">
                <a:solidFill>
                  <a:schemeClr val="tx1"/>
                </a:solidFill>
              </a:rPr>
              <a:t>7 вершин (гр. КС)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ru-RU" sz="4500" dirty="0" smtClean="0">
                <a:solidFill>
                  <a:schemeClr val="tx1"/>
                </a:solidFill>
              </a:rPr>
              <a:t>                     из 9 вершин (гр. ПГС, АГС) </a:t>
            </a:r>
            <a:endParaRPr lang="ru-RU" sz="4500" dirty="0">
              <a:solidFill>
                <a:schemeClr val="tx1"/>
              </a:solidFill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</a:rPr>
              <a:t>Вершины обозначить кружками, </a:t>
            </a:r>
            <a:r>
              <a:rPr lang="ru-RU" sz="2600" dirty="0" smtClean="0">
                <a:solidFill>
                  <a:schemeClr val="tx1"/>
                </a:solidFill>
              </a:rPr>
              <a:t>дуги </a:t>
            </a:r>
            <a:r>
              <a:rPr lang="ru-RU" sz="2600" dirty="0">
                <a:solidFill>
                  <a:schemeClr val="tx1"/>
                </a:solidFill>
              </a:rPr>
              <a:t>графа – </a:t>
            </a:r>
            <a:r>
              <a:rPr lang="ru-RU" sz="2600" dirty="0" smtClean="0">
                <a:solidFill>
                  <a:schemeClr val="tx1"/>
                </a:solidFill>
              </a:rPr>
              <a:t>стрелками. </a:t>
            </a:r>
            <a:endParaRPr lang="ru-RU" sz="2600" dirty="0">
              <a:solidFill>
                <a:schemeClr val="tx1"/>
              </a:solidFill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</a:rPr>
              <a:t>(Названия вершин – буквы лат. алфавита. Номера </a:t>
            </a:r>
            <a:r>
              <a:rPr lang="ru-RU" sz="2600" dirty="0" smtClean="0">
                <a:solidFill>
                  <a:schemeClr val="tx1"/>
                </a:solidFill>
              </a:rPr>
              <a:t>дуг </a:t>
            </a:r>
            <a:r>
              <a:rPr lang="ru-RU" sz="2600" dirty="0">
                <a:solidFill>
                  <a:schemeClr val="tx1"/>
                </a:solidFill>
              </a:rPr>
              <a:t>– цифры)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 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en-US" sz="4500" dirty="0" smtClean="0">
                <a:solidFill>
                  <a:schemeClr val="tx1"/>
                </a:solidFill>
              </a:rPr>
              <a:t>2. </a:t>
            </a:r>
            <a:r>
              <a:rPr lang="ru-RU" sz="4500" dirty="0" smtClean="0">
                <a:solidFill>
                  <a:schemeClr val="tx1"/>
                </a:solidFill>
              </a:rPr>
              <a:t>Задать орграф </a:t>
            </a:r>
            <a:r>
              <a:rPr lang="ru-RU" sz="4500" dirty="0">
                <a:solidFill>
                  <a:schemeClr val="tx1"/>
                </a:solidFill>
              </a:rPr>
              <a:t>тремя способами:</a:t>
            </a:r>
          </a:p>
          <a:p>
            <a:pPr marL="815975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dirty="0">
                <a:solidFill>
                  <a:schemeClr val="tx1"/>
                </a:solidFill>
              </a:rPr>
              <a:t>Список </a:t>
            </a:r>
            <a:r>
              <a:rPr lang="ru-RU" sz="2600" dirty="0" smtClean="0">
                <a:solidFill>
                  <a:schemeClr val="tx1"/>
                </a:solidFill>
              </a:rPr>
              <a:t>дуг в </a:t>
            </a:r>
            <a:r>
              <a:rPr lang="ru-RU" sz="2600" dirty="0">
                <a:solidFill>
                  <a:schemeClr val="tx1"/>
                </a:solidFill>
              </a:rPr>
              <a:t>круглых скобках через запятую </a:t>
            </a:r>
          </a:p>
          <a:p>
            <a:pPr marL="815975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dirty="0">
                <a:solidFill>
                  <a:schemeClr val="tx1"/>
                </a:solidFill>
              </a:rPr>
              <a:t>Таблица смежности</a:t>
            </a:r>
          </a:p>
          <a:p>
            <a:pPr marL="815975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600" dirty="0" smtClean="0">
                <a:solidFill>
                  <a:schemeClr val="tx1"/>
                </a:solidFill>
              </a:rPr>
              <a:t>Таблица инцидентности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358775" algn="l" fontAlgn="auto"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358775" algn="l" fontAlgn="auto">
              <a:spcAft>
                <a:spcPts val="0"/>
              </a:spcAft>
              <a:defRPr/>
            </a:pPr>
            <a:r>
              <a:rPr lang="ru-RU" sz="3800" dirty="0" smtClean="0">
                <a:solidFill>
                  <a:schemeClr val="tx1"/>
                </a:solidFill>
              </a:rPr>
              <a:t>Таблицы заполнить, учитывать направления дуг!</a:t>
            </a:r>
          </a:p>
          <a:p>
            <a:pPr marL="358775" algn="l" fontAlgn="auto">
              <a:spcAft>
                <a:spcPts val="0"/>
              </a:spcAft>
              <a:defRPr/>
            </a:pPr>
            <a:r>
              <a:rPr lang="ru-RU" sz="3800" dirty="0" smtClean="0">
                <a:solidFill>
                  <a:schemeClr val="tx1"/>
                </a:solidFill>
              </a:rPr>
              <a:t>(</a:t>
            </a:r>
            <a:r>
              <a:rPr lang="ru-RU" sz="3800" dirty="0">
                <a:solidFill>
                  <a:schemeClr val="tx1"/>
                </a:solidFill>
              </a:rPr>
              <a:t>см. конспект лекции</a:t>
            </a:r>
            <a:r>
              <a:rPr lang="ru-RU" sz="3800" dirty="0" smtClean="0">
                <a:solidFill>
                  <a:schemeClr val="tx1"/>
                </a:solidFill>
              </a:rPr>
              <a:t>)</a:t>
            </a:r>
            <a:endParaRPr lang="ru-RU" sz="3800" dirty="0">
              <a:solidFill>
                <a:schemeClr val="tx1"/>
              </a:solidFill>
            </a:endParaRPr>
          </a:p>
        </p:txBody>
      </p:sp>
      <p:sp>
        <p:nvSpPr>
          <p:cNvPr id="55298" name="Заголовок 3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79588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55299" name="Заголовок 1"/>
          <p:cNvSpPr txBox="1">
            <a:spLocks/>
          </p:cNvSpPr>
          <p:nvPr/>
        </p:nvSpPr>
        <p:spPr bwMode="auto">
          <a:xfrm>
            <a:off x="611188" y="26035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600">
                <a:solidFill>
                  <a:srgbClr val="FFFFFF"/>
                </a:solidFill>
                <a:latin typeface="Candara" pitchFamily="34" charset="0"/>
              </a:rPr>
              <a:t>ДОМАШНЕЕ ЗАДАНИЕ ПО ТЕМЕ</a:t>
            </a:r>
            <a:br>
              <a:rPr lang="ru-RU" sz="3600">
                <a:solidFill>
                  <a:srgbClr val="FFFFFF"/>
                </a:solidFill>
                <a:latin typeface="Candara" pitchFamily="34" charset="0"/>
              </a:rPr>
            </a:br>
            <a:r>
              <a:rPr lang="ru-RU" sz="3600">
                <a:solidFill>
                  <a:srgbClr val="002060"/>
                </a:solidFill>
                <a:latin typeface="Candara" pitchFamily="34" charset="0"/>
              </a:rPr>
              <a:t>Срок выполнения – 2 недели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Symbol" pitchFamily="18" charset="2"/>
              <a:buNone/>
            </a:pPr>
            <a:r>
              <a:rPr lang="ru-RU" sz="3600" u="sng" smtClean="0">
                <a:solidFill>
                  <a:srgbClr val="FF0000"/>
                </a:solidFill>
              </a:rPr>
              <a:t>Задание 3</a:t>
            </a:r>
            <a:endParaRPr lang="ru-RU" sz="3600" smtClean="0">
              <a:solidFill>
                <a:srgbClr val="FF0000"/>
              </a:solidFill>
            </a:endParaRPr>
          </a:p>
          <a:p>
            <a:pPr marL="0" indent="0">
              <a:buFont typeface="Symbol" pitchFamily="18" charset="2"/>
              <a:buNone/>
            </a:pPr>
            <a:endParaRPr lang="ru-RU" sz="1200" smtClean="0"/>
          </a:p>
          <a:p>
            <a:pPr marL="0" indent="0">
              <a:buFont typeface="Symbol" pitchFamily="18" charset="2"/>
              <a:buNone/>
            </a:pPr>
            <a:r>
              <a:rPr lang="ru-RU" sz="2800" smtClean="0"/>
              <a:t>Придумать дорожную сеть из 10 населенных пунктов (можно взять фрагмент из карт Подмосковья)</a:t>
            </a:r>
          </a:p>
          <a:p>
            <a:pPr marL="0" indent="0">
              <a:buFont typeface="Symbol" pitchFamily="18" charset="2"/>
              <a:buNone/>
            </a:pPr>
            <a:r>
              <a:rPr lang="ru-RU" sz="2800" smtClean="0"/>
              <a:t>Нарисовать в виде графа и составить таблицу двоичной матрицы.</a:t>
            </a:r>
          </a:p>
        </p:txBody>
      </p:sp>
      <p:sp>
        <p:nvSpPr>
          <p:cNvPr id="56322" name="Заголовок 1"/>
          <p:cNvSpPr txBox="1">
            <a:spLocks/>
          </p:cNvSpPr>
          <p:nvPr/>
        </p:nvSpPr>
        <p:spPr bwMode="auto">
          <a:xfrm>
            <a:off x="611188" y="26035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>
                <a:solidFill>
                  <a:srgbClr val="FFFFFF"/>
                </a:solidFill>
                <a:latin typeface="Candara" pitchFamily="34" charset="0"/>
              </a:rPr>
              <a:t>ДОМАШНЕЕ ЗАДАНИЕ ПО ТЕМЕ</a:t>
            </a:r>
            <a:br>
              <a:rPr lang="ru-RU" sz="3600">
                <a:solidFill>
                  <a:srgbClr val="FFFFFF"/>
                </a:solidFill>
                <a:latin typeface="Candara" pitchFamily="34" charset="0"/>
              </a:rPr>
            </a:br>
            <a:r>
              <a:rPr lang="ru-RU" sz="3600">
                <a:solidFill>
                  <a:srgbClr val="002060"/>
                </a:solidFill>
                <a:latin typeface="Candara" pitchFamily="34" charset="0"/>
              </a:rPr>
              <a:t>Срок выполнения – 2 недели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Объект 1"/>
          <p:cNvSpPr>
            <a:spLocks noGrp="1"/>
          </p:cNvSpPr>
          <p:nvPr>
            <p:ph idx="1"/>
          </p:nvPr>
        </p:nvSpPr>
        <p:spPr>
          <a:xfrm>
            <a:off x="2771775" y="5661025"/>
            <a:ext cx="7408863" cy="3451225"/>
          </a:xfrm>
        </p:spPr>
        <p:txBody>
          <a:bodyPr/>
          <a:lstStyle/>
          <a:p>
            <a:r>
              <a:rPr lang="ru-RU" sz="4000" smtClean="0"/>
              <a:t>Москва, 2014</a:t>
            </a:r>
          </a:p>
        </p:txBody>
      </p:sp>
      <p:sp>
        <p:nvSpPr>
          <p:cNvPr id="57346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Неориентированный граф</a:t>
            </a:r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557338"/>
            <a:ext cx="3946525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0200" y="3284538"/>
            <a:ext cx="4681538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188" y="4005263"/>
            <a:ext cx="7408862" cy="345122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400" u="sng" dirty="0"/>
              <a:t>1 </a:t>
            </a:r>
            <a:r>
              <a:rPr lang="ru-RU" sz="4400" u="sng" dirty="0" smtClean="0"/>
              <a:t>способ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400" dirty="0"/>
              <a:t>Список всех ребер </a:t>
            </a: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smtClean="0"/>
              <a:t>Способы задания графа:</a:t>
            </a:r>
            <a:endParaRPr lang="ru-RU" smtClean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7900" y="1484313"/>
            <a:ext cx="3951288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2133600"/>
            <a:ext cx="7408862" cy="3449638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400" u="sng" dirty="0"/>
              <a:t>1 </a:t>
            </a:r>
            <a:r>
              <a:rPr lang="ru-RU" sz="4400" u="sng" dirty="0" smtClean="0"/>
              <a:t>способ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400" dirty="0"/>
              <a:t>Список всех ребер </a:t>
            </a: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smtClean="0"/>
              <a:t>Способы задания графа:</a:t>
            </a:r>
            <a:endParaRPr lang="ru-RU" smtClean="0"/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7900" y="1484313"/>
            <a:ext cx="3951288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519113" y="5386388"/>
            <a:ext cx="518477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>
                <a:latin typeface="Candara" pitchFamily="34" charset="0"/>
              </a:rPr>
              <a:t>(…, …, …, …)</a:t>
            </a:r>
            <a:endParaRPr lang="ru-RU" sz="540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400" u="sng" dirty="0"/>
              <a:t>1 </a:t>
            </a:r>
            <a:r>
              <a:rPr lang="ru-RU" sz="4400" u="sng" dirty="0" smtClean="0"/>
              <a:t>способ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400" dirty="0"/>
              <a:t>Список всех </a:t>
            </a:r>
            <a:r>
              <a:rPr lang="ru-RU" sz="4400" dirty="0" smtClean="0"/>
              <a:t>ребер</a:t>
            </a: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en-US" sz="6600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en-US" sz="6600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sz="6600" dirty="0" smtClean="0"/>
              <a:t>(</a:t>
            </a:r>
            <a:r>
              <a:rPr lang="ru-RU" sz="6600" dirty="0"/>
              <a:t>АС</a:t>
            </a:r>
            <a:r>
              <a:rPr lang="en-US" sz="6600" dirty="0"/>
              <a:t>, AD, </a:t>
            </a:r>
            <a:r>
              <a:rPr lang="ru-RU" sz="6600" dirty="0"/>
              <a:t>АВ</a:t>
            </a:r>
            <a:r>
              <a:rPr lang="en-US" sz="6600" dirty="0"/>
              <a:t>, CB, DB)</a:t>
            </a:r>
            <a:endParaRPr lang="ru-RU" sz="6600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smtClean="0"/>
              <a:t>Способы задания графа:</a:t>
            </a:r>
            <a:endParaRPr lang="ru-RU" smtClean="0"/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97513" y="1628775"/>
            <a:ext cx="2881312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sz="4000" u="sng" dirty="0"/>
              <a:t>2</a:t>
            </a:r>
            <a:r>
              <a:rPr lang="ru-RU" sz="4000" u="sng" dirty="0" smtClean="0"/>
              <a:t> способ</a:t>
            </a:r>
            <a:endParaRPr lang="en-US" sz="4000" u="sng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000" dirty="0" smtClean="0"/>
              <a:t>Таблица смежности</a:t>
            </a:r>
            <a:endParaRPr lang="ru-RU" sz="4000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Способы задания графа:</a:t>
            </a:r>
            <a:endParaRPr lang="ru-RU" smtClean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708275"/>
            <a:ext cx="9142412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4724400"/>
            <a:ext cx="4267200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163" y="1268413"/>
            <a:ext cx="3024187" cy="347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sz="4000" u="sng" dirty="0"/>
              <a:t>2</a:t>
            </a:r>
            <a:r>
              <a:rPr lang="ru-RU" sz="4000" u="sng" dirty="0" smtClean="0"/>
              <a:t> способ</a:t>
            </a:r>
            <a:endParaRPr lang="en-US" sz="4000" u="sng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000" dirty="0" smtClean="0"/>
              <a:t>Таблица смежности</a:t>
            </a:r>
            <a:endParaRPr lang="ru-RU" sz="4000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ru-RU" u="sng" smtClean="0"/>
              <a:t>Способы задания графа:</a:t>
            </a:r>
            <a:endParaRPr lang="ru-RU" smtClean="0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789488" y="2857500"/>
            <a:ext cx="9272588" cy="326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2725" y="1989138"/>
            <a:ext cx="3167063" cy="363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414</TotalTime>
  <Words>425</Words>
  <Application>Microsoft Office PowerPoint</Application>
  <PresentationFormat>Экран (4:3)</PresentationFormat>
  <Paragraphs>202</Paragraphs>
  <Slides>33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7</vt:i4>
      </vt:variant>
      <vt:variant>
        <vt:lpstr>Связи</vt:lpstr>
      </vt:variant>
      <vt:variant>
        <vt:i4>9</vt:i4>
      </vt:variant>
      <vt:variant>
        <vt:lpstr>Заголовки слайдов</vt:lpstr>
      </vt:variant>
      <vt:variant>
        <vt:i4>33</vt:i4>
      </vt:variant>
    </vt:vector>
  </HeadingPairs>
  <TitlesOfParts>
    <vt:vector size="53" baseType="lpstr">
      <vt:lpstr>Candara</vt:lpstr>
      <vt:lpstr>Arial</vt:lpstr>
      <vt:lpstr>Symbol</vt:lpstr>
      <vt:lpstr>Calibri</vt:lpstr>
      <vt:lpstr>Волна</vt:lpstr>
      <vt:lpstr>Волна</vt:lpstr>
      <vt:lpstr>Волна</vt:lpstr>
      <vt:lpstr>Волна</vt:lpstr>
      <vt:lpstr>Волна</vt:lpstr>
      <vt:lpstr>Волна</vt:lpstr>
      <vt:lpstr>Волна</vt:lpstr>
      <vt:lpstr>???</vt:lpstr>
      <vt:lpstr>???</vt:lpstr>
      <vt:lpstr>???</vt:lpstr>
      <vt:lpstr>???</vt:lpstr>
      <vt:lpstr>???</vt:lpstr>
      <vt:lpstr>???</vt:lpstr>
      <vt:lpstr>???</vt:lpstr>
      <vt:lpstr>???</vt:lpstr>
      <vt:lpstr>???</vt:lpstr>
      <vt:lpstr>Тема   «Информационные модели сложных систем: графы и дорожные сети»</vt:lpstr>
      <vt:lpstr> Структуры данных</vt:lpstr>
      <vt:lpstr>Неориентированный граф</vt:lpstr>
      <vt:lpstr>Неориентированный граф</vt:lpstr>
      <vt:lpstr>Способы задания графа:</vt:lpstr>
      <vt:lpstr>Способы задания графа:</vt:lpstr>
      <vt:lpstr>Способы задания графа:</vt:lpstr>
      <vt:lpstr>Способы задания графа:</vt:lpstr>
      <vt:lpstr>Способы задания графа:</vt:lpstr>
      <vt:lpstr>Способы задания графа:</vt:lpstr>
      <vt:lpstr>Способы задания графа:</vt:lpstr>
      <vt:lpstr>Способы задания графа:</vt:lpstr>
      <vt:lpstr>Способы задания графа:</vt:lpstr>
      <vt:lpstr>Способы задания графа:</vt:lpstr>
      <vt:lpstr>Способы задания графа:</vt:lpstr>
      <vt:lpstr>Часть 2</vt:lpstr>
      <vt:lpstr>Ориентированный граф (орграф)</vt:lpstr>
      <vt:lpstr>Способы задания орграфа:</vt:lpstr>
      <vt:lpstr>Способы задания орграфа:</vt:lpstr>
      <vt:lpstr>Способы задания орграфа:</vt:lpstr>
      <vt:lpstr>Для орграфа</vt:lpstr>
      <vt:lpstr>Для орграфа</vt:lpstr>
      <vt:lpstr>Для орграфа</vt:lpstr>
      <vt:lpstr>Для орграфа</vt:lpstr>
      <vt:lpstr>Для орграфа</vt:lpstr>
      <vt:lpstr>Для орграфа</vt:lpstr>
      <vt:lpstr>Для орграфа:</vt:lpstr>
      <vt:lpstr>Для орграфа:</vt:lpstr>
      <vt:lpstr>Для орграфа:</vt:lpstr>
      <vt:lpstr>ДОМАШНЕЕ ЗАДАНИЕ ПО ТЕМЕ Срок выполнения – 2 недели</vt:lpstr>
      <vt:lpstr>Слайд 31</vt:lpstr>
      <vt:lpstr>Слайд 32</vt:lpstr>
      <vt:lpstr>Спасибо за внимание!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ekaterina</dc:creator>
  <cp:lastModifiedBy>User</cp:lastModifiedBy>
  <cp:revision>56</cp:revision>
  <dcterms:created xsi:type="dcterms:W3CDTF">2012-11-17T12:09:43Z</dcterms:created>
  <dcterms:modified xsi:type="dcterms:W3CDTF">2014-03-31T20:24:02Z</dcterms:modified>
</cp:coreProperties>
</file>