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0"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D598968-7848-409A-83B7-BCD43E638341}" type="datetimeFigureOut">
              <a:rPr lang="ru-RU" smtClean="0"/>
              <a:t>16.02.2014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1823301-7AB9-4E6E-A67F-E9BF0CF8EF7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598968-7848-409A-83B7-BCD43E638341}" type="datetimeFigureOut">
              <a:rPr lang="ru-RU" smtClean="0"/>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823301-7AB9-4E6E-A67F-E9BF0CF8EF7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598968-7848-409A-83B7-BCD43E638341}" type="datetimeFigureOut">
              <a:rPr lang="ru-RU" smtClean="0"/>
              <a:t>16.02.2014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823301-7AB9-4E6E-A67F-E9BF0CF8EF7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D598968-7848-409A-83B7-BCD43E638341}" type="datetimeFigureOut">
              <a:rPr lang="ru-RU" smtClean="0"/>
              <a:t>16.02.2014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91823301-7AB9-4E6E-A67F-E9BF0CF8EF7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D598968-7848-409A-83B7-BCD43E638341}" type="datetimeFigureOut">
              <a:rPr lang="ru-RU" smtClean="0"/>
              <a:t>16.02.2014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91823301-7AB9-4E6E-A67F-E9BF0CF8EF72}"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D598968-7848-409A-83B7-BCD43E638341}" type="datetimeFigureOut">
              <a:rPr lang="ru-RU" smtClean="0"/>
              <a:t>16.02.2014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91823301-7AB9-4E6E-A67F-E9BF0CF8EF7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D598968-7848-409A-83B7-BCD43E638341}" type="datetimeFigureOut">
              <a:rPr lang="ru-RU" smtClean="0"/>
              <a:t>16.02.2014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91823301-7AB9-4E6E-A67F-E9BF0CF8EF7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598968-7848-409A-83B7-BCD43E638341}" type="datetimeFigureOut">
              <a:rPr lang="ru-RU" smtClean="0"/>
              <a:t>16.02.2014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823301-7AB9-4E6E-A67F-E9BF0CF8EF7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D598968-7848-409A-83B7-BCD43E638341}" type="datetimeFigureOut">
              <a:rPr lang="ru-RU" smtClean="0"/>
              <a:t>16.02.2014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91823301-7AB9-4E6E-A67F-E9BF0CF8EF7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D598968-7848-409A-83B7-BCD43E638341}" type="datetimeFigureOut">
              <a:rPr lang="ru-RU" smtClean="0"/>
              <a:t>16.02.2014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91823301-7AB9-4E6E-A67F-E9BF0CF8EF7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D598968-7848-409A-83B7-BCD43E638341}" type="datetimeFigureOut">
              <a:rPr lang="ru-RU" smtClean="0"/>
              <a:t>16.02.2014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91823301-7AB9-4E6E-A67F-E9BF0CF8EF7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D598968-7848-409A-83B7-BCD43E638341}" type="datetimeFigureOut">
              <a:rPr lang="ru-RU" smtClean="0"/>
              <a:t>16.02.2014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1823301-7AB9-4E6E-A67F-E9BF0CF8EF72}"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2143116"/>
            <a:ext cx="8062912" cy="1470025"/>
          </a:xfrm>
        </p:spPr>
        <p:txBody>
          <a:bodyPr>
            <a:noAutofit/>
          </a:bodyPr>
          <a:lstStyle/>
          <a:p>
            <a:r>
              <a:rPr lang="ru-RU" sz="3600" dirty="0" smtClean="0">
                <a:solidFill>
                  <a:schemeClr val="bg1"/>
                </a:solidFill>
                <a:latin typeface="Times New Roman" pitchFamily="18" charset="0"/>
                <a:cs typeface="Times New Roman" pitchFamily="18" charset="0"/>
              </a:rPr>
              <a:t>ГБОУ СПО «Серпуховский машиностроительный техникум МО» «Операции с драгоценными металлами и драгоценными камнями»</a:t>
            </a:r>
            <a:endParaRPr lang="ru-RU" sz="3600" dirty="0"/>
          </a:p>
        </p:txBody>
      </p:sp>
      <p:sp>
        <p:nvSpPr>
          <p:cNvPr id="3" name="Подзаголовок 2"/>
          <p:cNvSpPr>
            <a:spLocks noGrp="1"/>
          </p:cNvSpPr>
          <p:nvPr>
            <p:ph type="subTitle" idx="1"/>
          </p:nvPr>
        </p:nvSpPr>
        <p:spPr>
          <a:xfrm>
            <a:off x="928662" y="4357694"/>
            <a:ext cx="8062912" cy="1752600"/>
          </a:xfrm>
        </p:spPr>
        <p:txBody>
          <a:bodyPr/>
          <a:lstStyle/>
          <a:p>
            <a:r>
              <a:rPr lang="ru-RU" dirty="0" smtClean="0">
                <a:solidFill>
                  <a:schemeClr val="bg1"/>
                </a:solidFill>
              </a:rPr>
              <a:t>Дисциплина «Организация безналичных расчетов</a:t>
            </a:r>
          </a:p>
          <a:p>
            <a:r>
              <a:rPr lang="ru-RU" dirty="0" smtClean="0">
                <a:solidFill>
                  <a:schemeClr val="bg1"/>
                </a:solidFill>
              </a:rPr>
              <a:t>В.С. Мастерских</a:t>
            </a:r>
            <a:endParaRPr lang="ru-RU"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399032"/>
          </a:xfrm>
        </p:spPr>
        <p:txBody>
          <a:bodyPr>
            <a:normAutofit/>
          </a:bodyPr>
          <a:lstStyle/>
          <a:p>
            <a:r>
              <a:rPr lang="ru-RU" sz="2800" b="1" dirty="0" smtClean="0"/>
              <a:t>Роль </a:t>
            </a:r>
            <a:r>
              <a:rPr lang="ru-RU" sz="2800" b="1" dirty="0" smtClean="0"/>
              <a:t>и значение коммерческих банков на рынке драгоценных металлов и драгоценных камней</a:t>
            </a:r>
            <a:endParaRPr lang="ru-RU" sz="2800" dirty="0"/>
          </a:p>
        </p:txBody>
      </p:sp>
      <p:sp>
        <p:nvSpPr>
          <p:cNvPr id="3" name="Содержимое 2"/>
          <p:cNvSpPr>
            <a:spLocks noGrp="1"/>
          </p:cNvSpPr>
          <p:nvPr>
            <p:ph idx="1"/>
          </p:nvPr>
        </p:nvSpPr>
        <p:spPr>
          <a:xfrm>
            <a:off x="428596" y="1357298"/>
            <a:ext cx="5429288" cy="5500702"/>
          </a:xfrm>
        </p:spPr>
        <p:txBody>
          <a:bodyPr>
            <a:normAutofit/>
          </a:bodyPr>
          <a:lstStyle/>
          <a:p>
            <a:endParaRPr lang="ru-RU" sz="2000" dirty="0" smtClean="0"/>
          </a:p>
          <a:p>
            <a:endParaRPr lang="ru-RU" sz="2000" dirty="0"/>
          </a:p>
          <a:p>
            <a:endParaRPr lang="ru-RU" sz="2000" dirty="0" smtClean="0"/>
          </a:p>
          <a:p>
            <a:endParaRPr lang="ru-RU" sz="2000" dirty="0"/>
          </a:p>
          <a:p>
            <a:r>
              <a:rPr lang="ru-RU" sz="2000" dirty="0" smtClean="0"/>
              <a:t>Целью </a:t>
            </a:r>
            <a:r>
              <a:rPr lang="ru-RU" sz="2000" dirty="0" smtClean="0"/>
              <a:t>деятельности коммерческих банков на рынке драгоценных металлов является привлечения капиталов для развития золотодобывающей отрасли и создания нового банковского рынка. </a:t>
            </a:r>
            <a:br>
              <a:rPr lang="ru-RU" sz="2000" dirty="0" smtClean="0"/>
            </a:br>
            <a:endParaRPr lang="ru-RU" sz="2000" dirty="0"/>
          </a:p>
        </p:txBody>
      </p:sp>
      <p:pic>
        <p:nvPicPr>
          <p:cNvPr id="4" name="Рисунок 3" descr="жемчуг.jpg"/>
          <p:cNvPicPr>
            <a:picLocks noChangeAspect="1"/>
          </p:cNvPicPr>
          <p:nvPr/>
        </p:nvPicPr>
        <p:blipFill>
          <a:blip r:embed="rId2" cstate="print"/>
          <a:stretch>
            <a:fillRect/>
          </a:stretch>
        </p:blipFill>
        <p:spPr>
          <a:xfrm>
            <a:off x="6143636" y="1000108"/>
            <a:ext cx="2428892" cy="1820606"/>
          </a:xfrm>
          <a:prstGeom prst="rect">
            <a:avLst/>
          </a:prstGeom>
        </p:spPr>
      </p:pic>
      <p:pic>
        <p:nvPicPr>
          <p:cNvPr id="5" name="Рисунок 4" descr="рубин.jpg"/>
          <p:cNvPicPr>
            <a:picLocks noChangeAspect="1"/>
          </p:cNvPicPr>
          <p:nvPr/>
        </p:nvPicPr>
        <p:blipFill>
          <a:blip r:embed="rId3" cstate="print"/>
          <a:stretch>
            <a:fillRect/>
          </a:stretch>
        </p:blipFill>
        <p:spPr>
          <a:xfrm>
            <a:off x="6286512" y="2857496"/>
            <a:ext cx="2214578" cy="1823336"/>
          </a:xfrm>
          <a:prstGeom prst="rect">
            <a:avLst/>
          </a:prstGeom>
        </p:spPr>
      </p:pic>
      <p:pic>
        <p:nvPicPr>
          <p:cNvPr id="6" name="Рисунок 5" descr="александрит.JPG"/>
          <p:cNvPicPr>
            <a:picLocks noChangeAspect="1"/>
          </p:cNvPicPr>
          <p:nvPr/>
        </p:nvPicPr>
        <p:blipFill>
          <a:blip r:embed="rId4" cstate="print"/>
          <a:stretch>
            <a:fillRect/>
          </a:stretch>
        </p:blipFill>
        <p:spPr>
          <a:xfrm>
            <a:off x="6429388" y="4786298"/>
            <a:ext cx="2071702" cy="2071702"/>
          </a:xfrm>
          <a:prstGeom prst="rect">
            <a:avLst/>
          </a:prstGeom>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29600" cy="1399032"/>
          </a:xfrm>
        </p:spPr>
        <p:txBody>
          <a:bodyPr>
            <a:normAutofit fontScale="90000"/>
          </a:bodyPr>
          <a:lstStyle/>
          <a:p>
            <a:r>
              <a:rPr lang="ru-RU" sz="3600" b="1" dirty="0" smtClean="0"/>
              <a:t>Виды </a:t>
            </a:r>
            <a:r>
              <a:rPr lang="ru-RU" sz="3600" b="1" dirty="0" smtClean="0"/>
              <a:t>банковских операций на рынке драгоценных металлов</a:t>
            </a:r>
            <a:r>
              <a:rPr lang="ru-RU" dirty="0" smtClean="0"/>
              <a:t/>
            </a:r>
            <a:br>
              <a:rPr lang="ru-RU" dirty="0" smtClean="0"/>
            </a:br>
            <a:endParaRPr lang="ru-RU" dirty="0"/>
          </a:p>
        </p:txBody>
      </p:sp>
      <p:sp>
        <p:nvSpPr>
          <p:cNvPr id="3" name="Содержимое 2"/>
          <p:cNvSpPr>
            <a:spLocks noGrp="1"/>
          </p:cNvSpPr>
          <p:nvPr>
            <p:ph idx="1"/>
          </p:nvPr>
        </p:nvSpPr>
        <p:spPr>
          <a:xfrm>
            <a:off x="428596" y="1071546"/>
            <a:ext cx="6715172" cy="5072098"/>
          </a:xfrm>
        </p:spPr>
        <p:txBody>
          <a:bodyPr>
            <a:normAutofit fontScale="55000" lnSpcReduction="20000"/>
          </a:bodyPr>
          <a:lstStyle/>
          <a:p>
            <a:r>
              <a:rPr lang="ru-RU" dirty="0" smtClean="0"/>
              <a:t>·</a:t>
            </a:r>
            <a:r>
              <a:rPr lang="ru-RU" dirty="0" smtClean="0"/>
              <a:t>Покупка и продажа драгоценных металлов, как за свой счет, так и за счет </a:t>
            </a:r>
            <a:r>
              <a:rPr lang="ru-RU" dirty="0" smtClean="0"/>
              <a:t>клиентов</a:t>
            </a:r>
          </a:p>
          <a:p>
            <a:r>
              <a:rPr lang="ru-RU" dirty="0" smtClean="0"/>
              <a:t/>
            </a:r>
            <a:br>
              <a:rPr lang="ru-RU" dirty="0" smtClean="0"/>
            </a:br>
            <a:r>
              <a:rPr lang="ru-RU" dirty="0" smtClean="0"/>
              <a:t>·Привлечение драгоценных металлов во вклады (до востребования и на определенный срок) от физических и юридических лиц. </a:t>
            </a:r>
            <a:endParaRPr lang="ru-RU" dirty="0" smtClean="0"/>
          </a:p>
          <a:p>
            <a:r>
              <a:rPr lang="ru-RU" dirty="0" smtClean="0"/>
              <a:t/>
            </a:r>
            <a:br>
              <a:rPr lang="ru-RU" dirty="0" smtClean="0"/>
            </a:br>
            <a:r>
              <a:rPr lang="ru-RU" dirty="0" smtClean="0"/>
              <a:t>·Размещение драгоценных металлов от своего имени и за свой счет на депозитные счета, открытые в других банках, и предоставлять займы в драгоценных металлах. </a:t>
            </a:r>
            <a:endParaRPr lang="ru-RU" dirty="0" smtClean="0"/>
          </a:p>
          <a:p>
            <a:r>
              <a:rPr lang="ru-RU" dirty="0" smtClean="0"/>
              <a:t/>
            </a:r>
            <a:br>
              <a:rPr lang="ru-RU" dirty="0" smtClean="0"/>
            </a:br>
            <a:r>
              <a:rPr lang="ru-RU" dirty="0" smtClean="0"/>
              <a:t>·Предоставление и получение кредитов в рублях и иностранной валюте под залог драгоценных металлов. </a:t>
            </a:r>
            <a:endParaRPr lang="ru-RU" dirty="0" smtClean="0"/>
          </a:p>
          <a:p>
            <a:r>
              <a:rPr lang="ru-RU" dirty="0" smtClean="0"/>
              <a:t/>
            </a:r>
            <a:br>
              <a:rPr lang="ru-RU" dirty="0" smtClean="0"/>
            </a:br>
            <a:r>
              <a:rPr lang="ru-RU" dirty="0" smtClean="0"/>
              <a:t>·Оказание услуг по хранению и перевозке драгоценных металлов при </a:t>
            </a:r>
            <a:r>
              <a:rPr lang="ru-RU" dirty="0" smtClean="0"/>
              <a:t>наличии </a:t>
            </a:r>
            <a:r>
              <a:rPr lang="ru-RU" dirty="0" smtClean="0"/>
              <a:t>сертифицированного хранилища. </a:t>
            </a:r>
            <a:endParaRPr lang="ru-RU" dirty="0" smtClean="0"/>
          </a:p>
          <a:p>
            <a:r>
              <a:rPr lang="ru-RU" dirty="0" smtClean="0"/>
              <a:t/>
            </a:r>
            <a:br>
              <a:rPr lang="ru-RU" dirty="0" smtClean="0"/>
            </a:br>
            <a:r>
              <a:rPr lang="ru-RU" dirty="0" smtClean="0"/>
              <a:t>·Сделки купли - продажи драгоценных металлов. ·Операции с монетами из драгоценных металлов. </a:t>
            </a:r>
            <a:endParaRPr lang="ru-RU" dirty="0"/>
          </a:p>
        </p:txBody>
      </p:sp>
      <p:pic>
        <p:nvPicPr>
          <p:cNvPr id="5" name="Рисунок 4" descr="1322829925_shapeimage_22.png"/>
          <p:cNvPicPr>
            <a:picLocks noChangeAspect="1"/>
          </p:cNvPicPr>
          <p:nvPr/>
        </p:nvPicPr>
        <p:blipFill>
          <a:blip r:embed="rId2" cstate="print"/>
          <a:stretch>
            <a:fillRect/>
          </a:stretch>
        </p:blipFill>
        <p:spPr>
          <a:xfrm>
            <a:off x="6643702" y="4042529"/>
            <a:ext cx="2468904" cy="1998252"/>
          </a:xfrm>
          <a:prstGeom prst="rect">
            <a:avLst/>
          </a:prstGeom>
        </p:spPr>
      </p:pic>
      <p:pic>
        <p:nvPicPr>
          <p:cNvPr id="6" name="Рисунок 5" descr="gold-bank-700x400.jpg"/>
          <p:cNvPicPr>
            <a:picLocks noChangeAspect="1"/>
          </p:cNvPicPr>
          <p:nvPr/>
        </p:nvPicPr>
        <p:blipFill>
          <a:blip r:embed="rId3" cstate="print"/>
          <a:stretch>
            <a:fillRect/>
          </a:stretch>
        </p:blipFill>
        <p:spPr>
          <a:xfrm>
            <a:off x="6643702" y="1142984"/>
            <a:ext cx="2333618" cy="1333496"/>
          </a:xfrm>
          <a:prstGeom prst="rect">
            <a:avLst/>
          </a:prstGeom>
        </p:spPr>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normAutofit/>
          </a:bodyPr>
          <a:lstStyle/>
          <a:p>
            <a:r>
              <a:rPr lang="ru-RU" sz="2000" dirty="0" smtClean="0"/>
              <a:t>Организационно-экономическая </a:t>
            </a:r>
            <a:r>
              <a:rPr lang="ru-RU" sz="2000" dirty="0" smtClean="0"/>
              <a:t>характеристика Банка России</a:t>
            </a:r>
            <a:endParaRPr lang="ru-RU" sz="2000" dirty="0"/>
          </a:p>
        </p:txBody>
      </p:sp>
      <p:sp>
        <p:nvSpPr>
          <p:cNvPr id="3" name="Содержимое 2"/>
          <p:cNvSpPr>
            <a:spLocks noGrp="1"/>
          </p:cNvSpPr>
          <p:nvPr>
            <p:ph idx="1"/>
          </p:nvPr>
        </p:nvSpPr>
        <p:spPr>
          <a:xfrm>
            <a:off x="285720" y="1643050"/>
            <a:ext cx="5715040" cy="4572000"/>
          </a:xfrm>
        </p:spPr>
        <p:txBody>
          <a:bodyPr>
            <a:normAutofit fontScale="85000" lnSpcReduction="10000"/>
          </a:bodyPr>
          <a:lstStyle/>
          <a:p>
            <a:r>
              <a:rPr lang="ru-RU" dirty="0" smtClean="0"/>
              <a:t>Банк </a:t>
            </a:r>
            <a:r>
              <a:rPr lang="ru-RU" dirty="0" smtClean="0"/>
              <a:t>России в своей деятельности руководствуется</a:t>
            </a:r>
            <a:r>
              <a:rPr lang="ru-RU" dirty="0" smtClean="0"/>
              <a:t>:</a:t>
            </a:r>
          </a:p>
          <a:p>
            <a:r>
              <a:rPr lang="ru-RU" dirty="0" smtClean="0"/>
              <a:t/>
            </a:r>
            <a:br>
              <a:rPr lang="ru-RU" dirty="0" smtClean="0"/>
            </a:br>
            <a:r>
              <a:rPr lang="ru-RU" dirty="0" smtClean="0"/>
              <a:t>1.Положением «О Главном управлении Центрального Банка по Томской области»,</a:t>
            </a:r>
            <a:br>
              <a:rPr lang="ru-RU" dirty="0" smtClean="0"/>
            </a:br>
            <a:r>
              <a:rPr lang="ru-RU" dirty="0" smtClean="0"/>
              <a:t>2.Положением «О Расчётно-кассовых центрах» и другими нормативно-правовыми актами Банка России.</a:t>
            </a:r>
            <a:br>
              <a:rPr lang="ru-RU" dirty="0" smtClean="0"/>
            </a:br>
            <a:endParaRPr lang="ru-RU" dirty="0"/>
          </a:p>
        </p:txBody>
      </p:sp>
      <p:pic>
        <p:nvPicPr>
          <p:cNvPr id="4" name="Рисунок 3" descr="167000x0.jpg"/>
          <p:cNvPicPr>
            <a:picLocks noChangeAspect="1"/>
          </p:cNvPicPr>
          <p:nvPr/>
        </p:nvPicPr>
        <p:blipFill>
          <a:blip r:embed="rId2" cstate="print"/>
          <a:stretch>
            <a:fillRect/>
          </a:stretch>
        </p:blipFill>
        <p:spPr>
          <a:xfrm>
            <a:off x="6035040" y="1000108"/>
            <a:ext cx="3108960" cy="2331720"/>
          </a:xfrm>
          <a:prstGeom prst="rect">
            <a:avLst/>
          </a:prstGeom>
        </p:spPr>
      </p:pic>
      <p:pic>
        <p:nvPicPr>
          <p:cNvPr id="5" name="Рисунок 4" descr="almaz-zvezda-sezona01.jpg"/>
          <p:cNvPicPr>
            <a:picLocks noChangeAspect="1"/>
          </p:cNvPicPr>
          <p:nvPr/>
        </p:nvPicPr>
        <p:blipFill>
          <a:blip r:embed="rId3" cstate="print"/>
          <a:stretch>
            <a:fillRect/>
          </a:stretch>
        </p:blipFill>
        <p:spPr>
          <a:xfrm>
            <a:off x="6357950" y="3786190"/>
            <a:ext cx="2418852" cy="2418852"/>
          </a:xfrm>
          <a:prstGeom prst="rect">
            <a:avLst/>
          </a:prstGeom>
        </p:spPr>
      </p:pic>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399032"/>
          </a:xfrm>
        </p:spPr>
        <p:txBody>
          <a:bodyPr>
            <a:noAutofit/>
          </a:bodyPr>
          <a:lstStyle/>
          <a:p>
            <a:r>
              <a:rPr lang="ru-RU" sz="2400" dirty="0" smtClean="0"/>
              <a:t>Виды </a:t>
            </a:r>
            <a:r>
              <a:rPr lang="ru-RU" sz="2400" dirty="0" smtClean="0"/>
              <a:t>операций банка с драгоценными металлами и общая характеристика операций коммерческих банков на рынке драгоценных металлов</a:t>
            </a:r>
            <a:endParaRPr lang="ru-RU" sz="2400" dirty="0"/>
          </a:p>
        </p:txBody>
      </p:sp>
      <p:sp>
        <p:nvSpPr>
          <p:cNvPr id="3" name="Содержимое 2"/>
          <p:cNvSpPr>
            <a:spLocks noGrp="1"/>
          </p:cNvSpPr>
          <p:nvPr>
            <p:ph idx="1"/>
          </p:nvPr>
        </p:nvSpPr>
        <p:spPr>
          <a:xfrm>
            <a:off x="214282" y="1643050"/>
            <a:ext cx="5929354" cy="4572000"/>
          </a:xfrm>
        </p:spPr>
        <p:txBody>
          <a:bodyPr>
            <a:normAutofit fontScale="62500" lnSpcReduction="20000"/>
          </a:bodyPr>
          <a:lstStyle/>
          <a:p>
            <a:r>
              <a:rPr lang="ru-RU" dirty="0" smtClean="0"/>
              <a:t>К основным операциям коммерческого банка с драгоценными металлами и драгоценными камнями относятся:</a:t>
            </a:r>
          </a:p>
          <a:p>
            <a:r>
              <a:rPr lang="ru-RU" dirty="0" smtClean="0"/>
              <a:t>• операции по покупке и продаже драгоценных металлов и драгоценных камней; </a:t>
            </a:r>
            <a:br>
              <a:rPr lang="ru-RU" dirty="0" smtClean="0"/>
            </a:br>
            <a:r>
              <a:rPr lang="ru-RU" dirty="0" smtClean="0"/>
              <a:t>• операции по привлечению во вклады и размещению драгоценных металлов; </a:t>
            </a:r>
            <a:br>
              <a:rPr lang="ru-RU" dirty="0" smtClean="0"/>
            </a:br>
            <a:r>
              <a:rPr lang="ru-RU" dirty="0" smtClean="0"/>
              <a:t>• операции по хранению и перевозке драгоценных металлов и драгоценных камней; </a:t>
            </a:r>
            <a:br>
              <a:rPr lang="ru-RU" dirty="0" smtClean="0"/>
            </a:br>
            <a:r>
              <a:rPr lang="ru-RU" dirty="0" smtClean="0"/>
              <a:t>• операции по предоставлению кредитов в драгоценных металлах и под залог драгоценных металлов и драгоценных камней; </a:t>
            </a:r>
            <a:br>
              <a:rPr lang="ru-RU" dirty="0" smtClean="0"/>
            </a:br>
            <a:r>
              <a:rPr lang="ru-RU" dirty="0" smtClean="0"/>
              <a:t>• экспортные операции. </a:t>
            </a:r>
            <a:endParaRPr lang="ru-RU" dirty="0"/>
          </a:p>
        </p:txBody>
      </p:sp>
      <p:pic>
        <p:nvPicPr>
          <p:cNvPr id="4" name="Рисунок 3" descr="0431.jpg"/>
          <p:cNvPicPr>
            <a:picLocks noChangeAspect="1"/>
          </p:cNvPicPr>
          <p:nvPr/>
        </p:nvPicPr>
        <p:blipFill>
          <a:blip r:embed="rId2" cstate="print"/>
          <a:stretch>
            <a:fillRect/>
          </a:stretch>
        </p:blipFill>
        <p:spPr>
          <a:xfrm>
            <a:off x="5929322" y="1643050"/>
            <a:ext cx="3214678" cy="4421174"/>
          </a:xfrm>
          <a:prstGeom prst="rect">
            <a:avLst/>
          </a:prstGeom>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071546"/>
          </a:xfrm>
        </p:spPr>
        <p:txBody>
          <a:bodyPr>
            <a:normAutofit/>
          </a:bodyPr>
          <a:lstStyle/>
          <a:p>
            <a:r>
              <a:rPr lang="ru-RU" sz="2400" b="1" dirty="0" smtClean="0"/>
              <a:t>Учет </a:t>
            </a:r>
            <a:r>
              <a:rPr lang="ru-RU" sz="2400" b="1" dirty="0" smtClean="0"/>
              <a:t>операций с драгоценными металлами</a:t>
            </a:r>
            <a:br>
              <a:rPr lang="ru-RU" sz="2400" b="1" dirty="0" smtClean="0"/>
            </a:br>
            <a:endParaRPr lang="ru-RU" sz="2400" dirty="0"/>
          </a:p>
        </p:txBody>
      </p:sp>
      <p:sp>
        <p:nvSpPr>
          <p:cNvPr id="3" name="Содержимое 2"/>
          <p:cNvSpPr>
            <a:spLocks noGrp="1"/>
          </p:cNvSpPr>
          <p:nvPr>
            <p:ph idx="1"/>
          </p:nvPr>
        </p:nvSpPr>
        <p:spPr>
          <a:xfrm>
            <a:off x="285720" y="642918"/>
            <a:ext cx="8858280" cy="3571900"/>
          </a:xfrm>
        </p:spPr>
        <p:txBody>
          <a:bodyPr>
            <a:normAutofit fontScale="62500" lnSpcReduction="20000"/>
          </a:bodyPr>
          <a:lstStyle/>
          <a:p>
            <a:r>
              <a:rPr lang="ru-RU" dirty="0" smtClean="0"/>
              <a:t>Драгоценные металлы отражаются по учетной цене и переоцениваются по мере установления учетных цен на драгоценные металлы в соответствии с нормативными актами Банка России. Банк России осуществляет расчет учет­ных цен исходя из действующих на момент расчета значений фиксинга на драгоценные металлы на Лондонском рынке наличного металла, уменьшенных на дисконт, равный среднему значению расходов по поставке на международный рынок для каждого вида драгоценных металлов. Эти расходы представляют собой расходы по таможенному оформлению драгоценных металлов, их перевозке и страхованию. Значения фиксинга, номинированные в долларах США, пересчитываются в рубли по официальному курсу доллара США к российскому рублю, действующему на день, следующий за днем установления учетных цен. </a:t>
            </a:r>
            <a:endParaRPr lang="ru-RU" dirty="0"/>
          </a:p>
        </p:txBody>
      </p:sp>
      <p:pic>
        <p:nvPicPr>
          <p:cNvPr id="4" name="Рисунок 3" descr="i9695775_36b0c7ab32a253dfd5450b1c546e280a.jpg"/>
          <p:cNvPicPr>
            <a:picLocks noChangeAspect="1"/>
          </p:cNvPicPr>
          <p:nvPr/>
        </p:nvPicPr>
        <p:blipFill>
          <a:blip r:embed="rId2" cstate="print"/>
          <a:stretch>
            <a:fillRect/>
          </a:stretch>
        </p:blipFill>
        <p:spPr>
          <a:xfrm>
            <a:off x="2571736" y="3929066"/>
            <a:ext cx="5572164" cy="2714644"/>
          </a:xfrm>
          <a:prstGeom prst="rect">
            <a:avLst/>
          </a:prstGeom>
        </p:spPr>
      </p:pic>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946928"/>
          </a:xfrm>
        </p:spPr>
        <p:txBody>
          <a:bodyPr>
            <a:normAutofit fontScale="90000"/>
          </a:bodyPr>
          <a:lstStyle/>
          <a:p>
            <a:r>
              <a:rPr lang="ru-RU" sz="2700" b="1" dirty="0" smtClean="0"/>
              <a:t> </a:t>
            </a:r>
            <a:r>
              <a:rPr lang="ru-RU" sz="2700" b="1" dirty="0" smtClean="0"/>
              <a:t>Анализ операций с драгоценными металлами</a:t>
            </a:r>
            <a:r>
              <a:rPr lang="ru-RU" b="1" dirty="0" smtClean="0"/>
              <a:t/>
            </a:r>
            <a:br>
              <a:rPr lang="ru-RU" b="1" dirty="0" smtClean="0"/>
            </a:br>
            <a:endParaRPr lang="ru-RU" dirty="0"/>
          </a:p>
        </p:txBody>
      </p:sp>
      <p:sp>
        <p:nvSpPr>
          <p:cNvPr id="3" name="Содержимое 2"/>
          <p:cNvSpPr>
            <a:spLocks noGrp="1"/>
          </p:cNvSpPr>
          <p:nvPr>
            <p:ph idx="1"/>
          </p:nvPr>
        </p:nvSpPr>
        <p:spPr>
          <a:xfrm>
            <a:off x="214282" y="857232"/>
            <a:ext cx="8786874" cy="3500462"/>
          </a:xfrm>
        </p:spPr>
        <p:txBody>
          <a:bodyPr>
            <a:normAutofit fontScale="62500" lnSpcReduction="20000"/>
          </a:bodyPr>
          <a:lstStyle/>
          <a:p>
            <a:r>
              <a:rPr lang="ru-RU" dirty="0" smtClean="0"/>
              <a:t>Совершая сделки с золотом, можно не только уберечь свои деньги от инфляции, но и получить доход, как минимум в несколько раз превышающий доходность банковских депозитов. . Драгметаллы условно можно поделить на две группы - консервативные (золото и серебро) и спекулятивные (платина и палладий). Золото и серебро больше подходят для инвестиций с целью сберечь уже накопленные средства, по ним меньше разница цены покупки и продажи, они более ликвидны. Платина и палладий менее ликвидны, по ним, как правило, выставляется существенная разница цены покупки и продажи. И они очень волатильны, что делает эти металлы особенно интересными для спекуляций. </a:t>
            </a:r>
            <a:br>
              <a:rPr lang="ru-RU" dirty="0" smtClean="0"/>
            </a:br>
            <a:endParaRPr lang="ru-RU" dirty="0"/>
          </a:p>
        </p:txBody>
      </p:sp>
      <p:pic>
        <p:nvPicPr>
          <p:cNvPr id="4" name="Рисунок 3" descr="0a2d3a9c3a88bfda940523873a310ce5.jpg"/>
          <p:cNvPicPr>
            <a:picLocks noChangeAspect="1"/>
          </p:cNvPicPr>
          <p:nvPr/>
        </p:nvPicPr>
        <p:blipFill>
          <a:blip r:embed="rId2" cstate="print"/>
          <a:stretch>
            <a:fillRect/>
          </a:stretch>
        </p:blipFill>
        <p:spPr>
          <a:xfrm>
            <a:off x="2786050" y="3500438"/>
            <a:ext cx="5143536" cy="3214710"/>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399032"/>
          </a:xfrm>
        </p:spPr>
        <p:txBody>
          <a:bodyPr>
            <a:noAutofit/>
          </a:bodyPr>
          <a:lstStyle/>
          <a:p>
            <a:r>
              <a:rPr lang="ru-RU" sz="2000" b="1" dirty="0" smtClean="0"/>
              <a:t> </a:t>
            </a:r>
            <a:r>
              <a:rPr lang="ru-RU" sz="2000" b="1" dirty="0" smtClean="0"/>
              <a:t>Проблемы и перспективы организации деятельности коммерческих банков на рынке драгоценных металлов</a:t>
            </a:r>
            <a:br>
              <a:rPr lang="ru-RU" sz="2000" b="1" dirty="0" smtClean="0"/>
            </a:br>
            <a:r>
              <a:rPr lang="ru-RU" sz="2000" b="1" dirty="0" smtClean="0"/>
              <a:t> </a:t>
            </a:r>
            <a:r>
              <a:rPr lang="ru-RU" sz="2000" b="1" dirty="0" smtClean="0"/>
              <a:t>Оценка экономической эффективности вложений в банке</a:t>
            </a:r>
            <a:endParaRPr lang="ru-RU" sz="2000" b="1" dirty="0"/>
          </a:p>
        </p:txBody>
      </p:sp>
      <p:sp>
        <p:nvSpPr>
          <p:cNvPr id="3" name="Содержимое 2"/>
          <p:cNvSpPr>
            <a:spLocks noGrp="1"/>
          </p:cNvSpPr>
          <p:nvPr>
            <p:ph idx="1"/>
          </p:nvPr>
        </p:nvSpPr>
        <p:spPr>
          <a:xfrm>
            <a:off x="214282" y="1643050"/>
            <a:ext cx="6072230" cy="4572000"/>
          </a:xfrm>
        </p:spPr>
        <p:txBody>
          <a:bodyPr>
            <a:normAutofit fontScale="70000" lnSpcReduction="20000"/>
          </a:bodyPr>
          <a:lstStyle/>
          <a:p>
            <a:r>
              <a:rPr lang="ru-RU" dirty="0" smtClean="0"/>
              <a:t>Цены на драгметаллы зависят от курса американской валюты и стоимости нефти. Вклады в драгоценных металлах, как и любые другие, приносят проценты, но настоящую прибыль с их помощью можно получить, лишь угадав рост того или иного металла. Для открытия ОМС необходимо также внести на счет в банке некоторое количество металлов, перевести их с ОМС в другом банке либо просто внести на счет деньги. Большинство банков, работающих с ОМС, сейчас предлагают два вида счетов — до востребования и депозитный. </a:t>
            </a:r>
            <a:endParaRPr lang="ru-RU" dirty="0"/>
          </a:p>
        </p:txBody>
      </p:sp>
      <p:pic>
        <p:nvPicPr>
          <p:cNvPr id="4" name="Рисунок 3" descr="12162982-lingotti-rodio-isolato-su-bianco-generato-dal-computer-foto-di-rendering-3d.jpg"/>
          <p:cNvPicPr>
            <a:picLocks noChangeAspect="1"/>
          </p:cNvPicPr>
          <p:nvPr/>
        </p:nvPicPr>
        <p:blipFill>
          <a:blip r:embed="rId2" cstate="print"/>
          <a:stretch>
            <a:fillRect/>
          </a:stretch>
        </p:blipFill>
        <p:spPr>
          <a:xfrm>
            <a:off x="5929322" y="1857364"/>
            <a:ext cx="2614135" cy="2071702"/>
          </a:xfrm>
          <a:prstGeom prst="rect">
            <a:avLst/>
          </a:prstGeom>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1399032"/>
          </a:xfrm>
        </p:spPr>
        <p:txBody>
          <a:bodyPr>
            <a:normAutofit fontScale="90000"/>
          </a:bodyPr>
          <a:lstStyle/>
          <a:p>
            <a:r>
              <a:rPr lang="ru-RU" sz="2200" b="1" dirty="0" smtClean="0"/>
              <a:t>Проблемы </a:t>
            </a:r>
            <a:r>
              <a:rPr lang="ru-RU" sz="2200" b="1" dirty="0" smtClean="0"/>
              <a:t>деятельности коммерческих банков на рынке драгоценных металлов и драгоценных камней</a:t>
            </a:r>
            <a:r>
              <a:rPr lang="ru-RU" b="1" dirty="0" smtClean="0"/>
              <a:t/>
            </a:r>
            <a:br>
              <a:rPr lang="ru-RU" b="1" dirty="0" smtClean="0"/>
            </a:br>
            <a:endParaRPr lang="ru-RU" dirty="0"/>
          </a:p>
        </p:txBody>
      </p:sp>
      <p:sp>
        <p:nvSpPr>
          <p:cNvPr id="3" name="Содержимое 2"/>
          <p:cNvSpPr>
            <a:spLocks noGrp="1"/>
          </p:cNvSpPr>
          <p:nvPr>
            <p:ph idx="1"/>
          </p:nvPr>
        </p:nvSpPr>
        <p:spPr>
          <a:xfrm>
            <a:off x="214282" y="785794"/>
            <a:ext cx="5214974" cy="6072206"/>
          </a:xfrm>
        </p:spPr>
        <p:txBody>
          <a:bodyPr>
            <a:normAutofit fontScale="62500" lnSpcReduction="20000"/>
          </a:bodyPr>
          <a:lstStyle/>
          <a:p>
            <a:r>
              <a:rPr lang="ru-RU" dirty="0" smtClean="0"/>
              <a:t>На сегодняшний день очень актуален вопрос налогообложения проводимых на межбанковском рынке операций с драгоценными металлами в слитках, в частности применение налоговой льготы по уплате НДС, предусмотренной подп. 9 п. 3 ст. 149 НК РФ, согласно которой реализация драгоценных металлов налогоплательщиками банкам не подлежит налогообложению (освобождается от налогообложения) на территории Российской Федерации.  В нынешних условиях коммерческие банки не имеют реальной возможности повлиять на незаконные схемы финансирования, обеспечивающие теневой оборот драгоценных металлов («черные» и «серые»), и создать вместо них законные и вполне прозрачные финансовые схемы. </a:t>
            </a:r>
            <a:br>
              <a:rPr lang="ru-RU" dirty="0" smtClean="0"/>
            </a:br>
            <a:endParaRPr lang="ru-RU" dirty="0"/>
          </a:p>
        </p:txBody>
      </p:sp>
      <p:pic>
        <p:nvPicPr>
          <p:cNvPr id="4" name="Рисунок 3" descr="изумруд.jpg"/>
          <p:cNvPicPr>
            <a:picLocks noChangeAspect="1"/>
          </p:cNvPicPr>
          <p:nvPr/>
        </p:nvPicPr>
        <p:blipFill>
          <a:blip r:embed="rId2" cstate="print"/>
          <a:stretch>
            <a:fillRect/>
          </a:stretch>
        </p:blipFill>
        <p:spPr>
          <a:xfrm>
            <a:off x="5357818" y="1071546"/>
            <a:ext cx="3476623" cy="2714624"/>
          </a:xfrm>
          <a:prstGeom prst="rect">
            <a:avLst/>
          </a:prstGeom>
        </p:spPr>
      </p:pic>
      <p:pic>
        <p:nvPicPr>
          <p:cNvPr id="5" name="Рисунок 4" descr="сапфир.jpeg"/>
          <p:cNvPicPr>
            <a:picLocks noChangeAspect="1"/>
          </p:cNvPicPr>
          <p:nvPr/>
        </p:nvPicPr>
        <p:blipFill>
          <a:blip r:embed="rId3" cstate="print"/>
          <a:stretch>
            <a:fillRect/>
          </a:stretch>
        </p:blipFill>
        <p:spPr>
          <a:xfrm>
            <a:off x="5786446" y="4000504"/>
            <a:ext cx="2786082" cy="2476518"/>
          </a:xfrm>
          <a:prstGeom prst="rect">
            <a:avLst/>
          </a:prstGeom>
        </p:spPr>
      </p:pic>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166</TotalTime>
  <Words>541</Words>
  <Application>Microsoft Office PowerPoint</Application>
  <PresentationFormat>Экран (4:3)</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Яркая</vt:lpstr>
      <vt:lpstr>ГБОУ СПО «Серпуховский машиностроительный техникум МО» «Операции с драгоценными металлами и драгоценными камнями»</vt:lpstr>
      <vt:lpstr>Роль и значение коммерческих банков на рынке драгоценных металлов и драгоценных камней</vt:lpstr>
      <vt:lpstr>Виды банковских операций на рынке драгоценных металлов </vt:lpstr>
      <vt:lpstr>Организационно-экономическая характеристика Банка России</vt:lpstr>
      <vt:lpstr>Виды операций банка с драгоценными металлами и общая характеристика операций коммерческих банков на рынке драгоценных металлов</vt:lpstr>
      <vt:lpstr>Учет операций с драгоценными металлами </vt:lpstr>
      <vt:lpstr> Анализ операций с драгоценными металлами </vt:lpstr>
      <vt:lpstr> Проблемы и перспективы организации деятельности коммерческих банков на рынке драгоценных металлов  Оценка экономической эффективности вложений в банке</vt:lpstr>
      <vt:lpstr>Проблемы деятельности коммерческих банков на рынке драгоценных металлов и драгоценных камней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СПО «Серпуховский машиностроительный техникум Мо» Курсовая работа на тему: «Операции с драгоценными металлами и драгоценными камнями»</dc:title>
  <dc:creator>admin</dc:creator>
  <cp:lastModifiedBy>андрыша</cp:lastModifiedBy>
  <cp:revision>16</cp:revision>
  <dcterms:created xsi:type="dcterms:W3CDTF">2014-01-24T16:25:08Z</dcterms:created>
  <dcterms:modified xsi:type="dcterms:W3CDTF">2014-02-16T12:56:15Z</dcterms:modified>
</cp:coreProperties>
</file>