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3"/>
  </p:notesMasterIdLst>
  <p:sldIdLst>
    <p:sldId id="272" r:id="rId4"/>
    <p:sldId id="292" r:id="rId5"/>
    <p:sldId id="274" r:id="rId6"/>
    <p:sldId id="276" r:id="rId7"/>
    <p:sldId id="275" r:id="rId8"/>
    <p:sldId id="277" r:id="rId9"/>
    <p:sldId id="278" r:id="rId10"/>
    <p:sldId id="279" r:id="rId11"/>
    <p:sldId id="271" r:id="rId12"/>
    <p:sldId id="293" r:id="rId13"/>
    <p:sldId id="280" r:id="rId14"/>
    <p:sldId id="258" r:id="rId15"/>
    <p:sldId id="259" r:id="rId16"/>
    <p:sldId id="262" r:id="rId17"/>
    <p:sldId id="264" r:id="rId18"/>
    <p:sldId id="266" r:id="rId19"/>
    <p:sldId id="291" r:id="rId20"/>
    <p:sldId id="294" r:id="rId21"/>
    <p:sldId id="268" r:id="rId22"/>
    <p:sldId id="295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3300"/>
    <a:srgbClr val="996633"/>
    <a:srgbClr val="006600"/>
    <a:srgbClr val="0000CC"/>
    <a:srgbClr val="669900"/>
    <a:srgbClr val="663300"/>
    <a:srgbClr val="00CC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B82EB-AF6A-4A0E-A11A-7185DC7555D9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D7D27-280F-4D97-960E-F82C99258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503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D7D27-280F-4D97-960E-F82C99258B1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934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529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9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43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437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71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00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84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866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386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301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8683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56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297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328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383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33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349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11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536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209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56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7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9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biografija.ru/pictures/m_22243.jpg" TargetMode="Externa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0.liveinternet.ru/images/attach/c/0/52/616/52616429_1261184540_17_12_2009_0949593001261047781_tr1umph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oard.if.ua/photo/19/19221/19221a.jp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018.radikal.ru/i526/1201/73/23b372be9775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eb.utk.edu/~ammonst/ChernozemA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mg.rufox.ru/files/big2/556248.jpg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news.vmariel.ru/uploads/posts/2009-06/1244499572_kartofe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xcity.net/news/images/2012/09/15/11/575/e1222230cf79f21246c43b5e86615c67.jpg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kolyan.net/uploads/posts/2009-04/thumbs/1238745995_rryessrssryeryo-ryor-srirr-ryo-sssryesrri.jpg" TargetMode="External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biografija.ru/pictures/m_22243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9108"/>
            <a:ext cx="4896544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11560" y="5590934"/>
            <a:ext cx="7524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В.В. Докучаев</a:t>
            </a:r>
            <a:endParaRPr lang="ru-RU" sz="72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8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5"/>
            <a:ext cx="8316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работы в группе:</a:t>
            </a:r>
            <a:endParaRPr lang="ru-RU" sz="72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4097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Один говорит, другой слушает.</a:t>
            </a:r>
            <a:endParaRPr lang="ru-RU" sz="40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28660" y="3510179"/>
            <a:ext cx="91683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Если не понял, переспроси.</a:t>
            </a:r>
            <a:endParaRPr lang="ru-RU" sz="40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4232840"/>
            <a:ext cx="10081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Своё несогласие высказывай   </a:t>
            </a:r>
          </a:p>
          <a:p>
            <a:r>
              <a:rPr lang="ru-RU" sz="4000" b="1" spc="300" dirty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вежливо.</a:t>
            </a:r>
            <a:endParaRPr lang="ru-RU" sz="40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84584" y="5556279"/>
            <a:ext cx="1008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Работай на общий результат.</a:t>
            </a:r>
            <a:endParaRPr lang="ru-RU" sz="40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1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601137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95746" y="4581128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12060" y="4581128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4" idx="1"/>
            <a:endCxn id="5" idx="0"/>
          </p:cNvCxnSpPr>
          <p:nvPr/>
        </p:nvCxnSpPr>
        <p:spPr>
          <a:xfrm flipH="1">
            <a:off x="1727684" y="1033185"/>
            <a:ext cx="1620180" cy="8836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3"/>
            <a:endCxn id="6" idx="0"/>
          </p:cNvCxnSpPr>
          <p:nvPr/>
        </p:nvCxnSpPr>
        <p:spPr>
          <a:xfrm>
            <a:off x="5868144" y="1033185"/>
            <a:ext cx="1548172" cy="7396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 flipH="1">
            <a:off x="2375756" y="1450654"/>
            <a:ext cx="1260140" cy="19063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67544" y="1916832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endCxn id="8" idx="0"/>
          </p:cNvCxnSpPr>
          <p:nvPr/>
        </p:nvCxnSpPr>
        <p:spPr>
          <a:xfrm>
            <a:off x="5077250" y="1475008"/>
            <a:ext cx="1979026" cy="17431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6156176" y="1772816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>
            <a:endCxn id="9" idx="0"/>
          </p:cNvCxnSpPr>
          <p:nvPr/>
        </p:nvCxnSpPr>
        <p:spPr>
          <a:xfrm flipH="1">
            <a:off x="3255886" y="1465233"/>
            <a:ext cx="1092615" cy="31158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0" idx="0"/>
          </p:cNvCxnSpPr>
          <p:nvPr/>
        </p:nvCxnSpPr>
        <p:spPr>
          <a:xfrm>
            <a:off x="4788024" y="1441752"/>
            <a:ext cx="1584176" cy="31393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15616" y="3356992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3218179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439842" y="541903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почва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23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sia.ru/images/target/photo/51682304/Laboratory_Silica_Wa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577" y="0"/>
            <a:ext cx="10861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566578" y="26467"/>
            <a:ext cx="10539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7200" b="1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84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4544" y="206085"/>
            <a:ext cx="1008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1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1176" y="1985645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u="sng" spc="300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8800" b="1" u="sng" spc="3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717032"/>
            <a:ext cx="10081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воздух.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поч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008" y="1426247"/>
            <a:ext cx="3278016" cy="510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82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4544" y="0"/>
            <a:ext cx="1008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2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1176" y="1985645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u="sng" spc="300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8800" b="1" u="sng" spc="3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717032"/>
            <a:ext cx="10081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</a:t>
            </a:r>
          </a:p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вода.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опы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914" y="1268760"/>
            <a:ext cx="5876902" cy="546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33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4544" y="0"/>
            <a:ext cx="1008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3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1176" y="1985645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u="sng" spc="300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8800" b="1" u="sng" spc="3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717032"/>
            <a:ext cx="10081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</a:t>
            </a:r>
          </a:p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перегной.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1\Desktop\опыт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276" y="1370766"/>
            <a:ext cx="3960440" cy="549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45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4584" y="1556792"/>
            <a:ext cx="100811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4</a:t>
            </a:r>
            <a:endParaRPr lang="ru-RU" sz="130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изминутк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3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4544" y="0"/>
            <a:ext cx="1008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4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1496715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u="sng" spc="300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8800" b="1" u="sng" spc="3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828600" y="3022305"/>
            <a:ext cx="10081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</a:t>
            </a:r>
          </a:p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песок и глина.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1\Desktop\опыт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46550"/>
            <a:ext cx="3786943" cy="55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44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4544" y="0"/>
            <a:ext cx="1008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5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1176" y="1455911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u="sng" spc="300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8800" b="1" u="sng" spc="3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9064" y="2709877"/>
            <a:ext cx="100811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</a:t>
            </a:r>
          </a:p>
          <a:p>
            <a:pPr algn="ctr"/>
            <a:r>
              <a:rPr lang="ru-RU" sz="88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минеральные соли.</a:t>
            </a:r>
            <a:endParaRPr lang="ru-RU" sz="88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1\Desktop\0008-006-Opyt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15" y="1446550"/>
            <a:ext cx="7535620" cy="541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8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332655"/>
            <a:ext cx="8316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Сегодня на уроке:</a:t>
            </a:r>
            <a:endParaRPr lang="ru-RU" sz="72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24544" y="1916832"/>
            <a:ext cx="1008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Проверить знания о почве.</a:t>
            </a:r>
            <a:endParaRPr lang="ru-RU" sz="44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473861" y="3284984"/>
            <a:ext cx="100811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Провести исследования и пополнить знания о составе почвы.</a:t>
            </a:r>
            <a:endParaRPr lang="ru-RU" sz="44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55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11-011-Obrazovanie-pochv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2" t="20430" r="20322" b="3441"/>
          <a:stretch/>
        </p:blipFill>
        <p:spPr bwMode="auto">
          <a:xfrm>
            <a:off x="1961535" y="2179800"/>
            <a:ext cx="4770705" cy="467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5093" y="0"/>
            <a:ext cx="8316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минеральных солей в почве</a:t>
            </a:r>
            <a:endParaRPr lang="ru-RU" sz="48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87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601137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95746" y="5013176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89987" y="5013176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4" idx="1"/>
            <a:endCxn id="5" idx="0"/>
          </p:cNvCxnSpPr>
          <p:nvPr/>
        </p:nvCxnSpPr>
        <p:spPr>
          <a:xfrm flipH="1">
            <a:off x="1727684" y="1033185"/>
            <a:ext cx="1620180" cy="8836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3"/>
            <a:endCxn id="6" idx="0"/>
          </p:cNvCxnSpPr>
          <p:nvPr/>
        </p:nvCxnSpPr>
        <p:spPr>
          <a:xfrm>
            <a:off x="5868144" y="1033185"/>
            <a:ext cx="1548172" cy="7396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 flipH="1">
            <a:off x="2815821" y="1450654"/>
            <a:ext cx="820076" cy="19063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67544" y="1916832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endCxn id="8" idx="0"/>
          </p:cNvCxnSpPr>
          <p:nvPr/>
        </p:nvCxnSpPr>
        <p:spPr>
          <a:xfrm>
            <a:off x="4897230" y="1468432"/>
            <a:ext cx="2050780" cy="17431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6156176" y="1772816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>
            <a:endCxn id="9" idx="0"/>
          </p:cNvCxnSpPr>
          <p:nvPr/>
        </p:nvCxnSpPr>
        <p:spPr>
          <a:xfrm flipH="1">
            <a:off x="3255886" y="1475008"/>
            <a:ext cx="1260140" cy="3538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8" idx="2"/>
            <a:endCxn id="10" idx="0"/>
          </p:cNvCxnSpPr>
          <p:nvPr/>
        </p:nvCxnSpPr>
        <p:spPr>
          <a:xfrm>
            <a:off x="4627974" y="1465233"/>
            <a:ext cx="1722153" cy="3547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15616" y="3356992"/>
            <a:ext cx="340041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211602"/>
            <a:ext cx="4031940" cy="1146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439842" y="541903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почва</a:t>
            </a:r>
            <a:endParaRPr lang="ru-RU" sz="5400" b="1" spc="300" dirty="0">
              <a:ln w="28575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185714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песок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171358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глина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4484" y="3360100"/>
            <a:ext cx="337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перегной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89997" y="3123344"/>
            <a:ext cx="45160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минеральные соли</a:t>
            </a:r>
            <a:endParaRPr lang="ru-RU" sz="40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95746" y="5013176"/>
            <a:ext cx="254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61995" y="5014305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5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7596" y="1196752"/>
            <a:ext cx="87484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положить в стакан с водой небольшой комок почвы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 пойдут пузырьки, значит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__________________</a:t>
            </a:r>
          </a:p>
          <a:p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5738" y="2986366"/>
            <a:ext cx="664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почве есть воздух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1\Desktop\поч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393"/>
            <a:ext cx="1954259" cy="304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75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267886"/>
            <a:ext cx="89644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размешать  почву в стакане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и 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дать воде успокоиться, то можно наблюдать, что вода стала мутной,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а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дне стакана мы видим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____________________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3730099"/>
            <a:ext cx="664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песок и глину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опыт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30099"/>
            <a:ext cx="1978603" cy="288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80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опы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1" y="3469095"/>
            <a:ext cx="3647206" cy="338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8999" y="2874182"/>
            <a:ext cx="664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капельки воды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932" y="476672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положить на сковородку немного почвы и нагреть ее.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На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холодном стекле, помещенном над почвой, появились _________________  </a:t>
            </a:r>
            <a:endParaRPr lang="ru-RU" sz="40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8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1052736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продолжить нагревать почву, то можно увидеть дым и почувствовать  запах, это горит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________________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2357" y="2907626"/>
            <a:ext cx="664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перегной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опыт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3313762"/>
            <a:ext cx="2558836" cy="354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0008-006-Opyt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222" y="4089705"/>
            <a:ext cx="3845901" cy="276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7824" y="3501008"/>
            <a:ext cx="664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инеральные  соли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435" y="0"/>
            <a:ext cx="90730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Насыпать остатки прокаленной почвы в стакан с водой и размешать ее. Профильтровать воду, налить немного на стекло и дать ей высохнуть.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стекле после испарения воды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остались    </a:t>
            </a:r>
          </a:p>
          <a:p>
            <a:pPr algn="ctr"/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____________________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9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376184" y="3112700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0" y="2683250"/>
            <a:ext cx="9114522" cy="457200"/>
            <a:chOff x="0" y="2683250"/>
            <a:chExt cx="9114522" cy="457200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0" y="2683250"/>
              <a:ext cx="8657322" cy="457200"/>
              <a:chOff x="205959" y="2683250"/>
              <a:chExt cx="8657322" cy="45720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5227712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7" name="Группа 16"/>
              <p:cNvGrpSpPr/>
              <p:nvPr/>
            </p:nvGrpSpPr>
            <p:grpSpPr>
              <a:xfrm>
                <a:off x="205959" y="2683250"/>
                <a:ext cx="5021753" cy="457200"/>
                <a:chOff x="1115616" y="2683250"/>
                <a:chExt cx="5021753" cy="457200"/>
              </a:xfrm>
            </p:grpSpPr>
            <p:sp>
              <p:nvSpPr>
                <p:cNvPr id="5" name="Прямоугольник 4"/>
                <p:cNvSpPr/>
                <p:nvPr/>
              </p:nvSpPr>
              <p:spPr>
                <a:xfrm>
                  <a:off x="38588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Прямоугольник 5"/>
                <p:cNvSpPr/>
                <p:nvPr/>
              </p:nvSpPr>
              <p:spPr>
                <a:xfrm>
                  <a:off x="34016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рямоугольник 6"/>
                <p:cNvSpPr/>
                <p:nvPr/>
              </p:nvSpPr>
              <p:spPr>
                <a:xfrm>
                  <a:off x="11156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15728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20300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24872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2944416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5680169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5227712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4770512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4313312" y="2683250"/>
                  <a:ext cx="457200" cy="457200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рямоугольник 17"/>
              <p:cNvSpPr/>
              <p:nvPr/>
            </p:nvSpPr>
            <p:spPr>
              <a:xfrm>
                <a:off x="8406081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7948881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7491681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7043630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6586430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6142112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5684912" y="268325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Прямоугольник 28"/>
            <p:cNvSpPr/>
            <p:nvPr/>
          </p:nvSpPr>
          <p:spPr>
            <a:xfrm>
              <a:off x="8657322" y="2683250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250895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" y="250255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0431" y="2505028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48782" y="2494000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chemeClr val="tx2">
                    <a:lumMod val="5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33384" y="2432564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1416" y="2494000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7784" y="250895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82283" y="250104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64064" y="249665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21264" y="250127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78234" y="251988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88121" y="250895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45321" y="2495122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93353" y="2495122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46839" y="248209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90306" y="250895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52090" y="2518998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98152" y="252248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95968" y="2507112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spc="300" dirty="0">
              <a:ln w="1905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371600" y="2231498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376184" y="3569900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376184" y="3970678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1403469" y="207862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654896" y="3136459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1376184" y="298735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85352" y="3341300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00414" y="3803383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286000" y="1309476"/>
            <a:ext cx="457200" cy="1371600"/>
            <a:chOff x="2536145" y="4472635"/>
            <a:chExt cx="457200" cy="1371600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2536145" y="5387035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536145" y="4929835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536145" y="4472635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2281416" y="1154654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81416" y="1523612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81416" y="202141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64064" y="1309476"/>
            <a:ext cx="457200" cy="1371600"/>
            <a:chOff x="1954557" y="5295817"/>
            <a:chExt cx="457200" cy="1371600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1954557" y="621021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1954557" y="575301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954557" y="529581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3668648" y="202141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630315" y="298735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630315" y="1184375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73232" y="158420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478953" y="3132485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478953" y="3578485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5478953" y="4035341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478953" y="4479450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5478953" y="4941874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6846839" y="2230629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843470" y="3147202"/>
            <a:ext cx="457200" cy="2664495"/>
            <a:chOff x="2729448" y="4163132"/>
            <a:chExt cx="457200" cy="2664495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2729448" y="4163132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2729448" y="5001651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729448" y="4569935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729448" y="637042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729448" y="591322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729448" y="5456027"/>
              <a:ext cx="4572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5469207" y="288841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69207" y="337070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469207" y="3807085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465221" y="426394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465221" y="4750965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837690" y="2021416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856007" y="288841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837690" y="344455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32309" y="3884068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46839" y="426394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832309" y="4710034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56007" y="5170474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353901" y="2501277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290584" y="2512431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664064" y="2494000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465221" y="2502559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42255" y="2484300"/>
            <a:ext cx="44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300" dirty="0" smtClean="0">
                <a:ln w="1905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spc="300" dirty="0">
              <a:ln w="19050" cmpd="sng">
                <a:solidFill>
                  <a:srgbClr val="006600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85800" y="109147"/>
            <a:ext cx="7524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78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5" grpId="1"/>
      <p:bldP spid="36" grpId="0"/>
      <p:bldP spid="37" grpId="0"/>
      <p:bldP spid="37" grpId="1"/>
      <p:bldP spid="38" grpId="0"/>
      <p:bldP spid="39" grpId="0"/>
      <p:bldP spid="40" grpId="0"/>
      <p:bldP spid="40" grpId="1"/>
      <p:bldP spid="41" grpId="0"/>
      <p:bldP spid="42" grpId="0"/>
      <p:bldP spid="43" grpId="0"/>
      <p:bldP spid="43" grpId="1"/>
      <p:bldP spid="44" grpId="0"/>
      <p:bldP spid="45" grpId="0"/>
      <p:bldP spid="46" grpId="0"/>
      <p:bldP spid="46" grpId="1"/>
      <p:bldP spid="47" grpId="0"/>
      <p:bldP spid="48" grpId="0"/>
      <p:bldP spid="50" grpId="0"/>
      <p:bldP spid="51" grpId="0"/>
      <p:bldP spid="55" grpId="0"/>
      <p:bldP spid="58" grpId="0"/>
      <p:bldP spid="49" grpId="0"/>
      <p:bldP spid="59" grpId="0"/>
      <p:bldP spid="64" grpId="0"/>
      <p:bldP spid="65" grpId="0"/>
      <p:bldP spid="66" grpId="0"/>
      <p:bldP spid="71" grpId="0"/>
      <p:bldP spid="72" grpId="0"/>
      <p:bldP spid="74" grpId="0"/>
      <p:bldP spid="75" grpId="0"/>
      <p:bldP spid="70" grpId="0"/>
      <p:bldP spid="63" grpId="0"/>
      <p:bldP spid="89" grpId="0"/>
      <p:bldP spid="73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16632"/>
            <a:ext cx="7524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300" dirty="0" smtClean="0">
                <a:ln w="28575" cmpd="sng">
                  <a:solidFill>
                    <a:srgbClr val="003300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чём говорят следующие расчеты учёных?</a:t>
            </a:r>
            <a:endParaRPr lang="ru-RU" sz="4400" b="1" spc="300" dirty="0">
              <a:ln w="28575" cmpd="sng">
                <a:solidFill>
                  <a:srgbClr val="003300"/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295377"/>
            <a:ext cx="75243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Слой почвы толщиной 18см вода сможет смыть в лесу за 500 лет, на лугу за 225 лет, а там где нет растений всего за 15 лет!</a:t>
            </a:r>
            <a:endParaRPr lang="ru-RU" sz="44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57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1201" y="1412776"/>
            <a:ext cx="75243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узнал…</a:t>
            </a:r>
          </a:p>
          <a:p>
            <a:pPr algn="ctr"/>
            <a:endParaRPr lang="ru-RU" sz="800" b="1" spc="300" dirty="0" smtClean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запомнил…</a:t>
            </a:r>
          </a:p>
          <a:p>
            <a:pPr algn="ctr"/>
            <a:endParaRPr lang="ru-RU" sz="800" b="1" spc="300" dirty="0" smtClean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понравилось…</a:t>
            </a:r>
            <a:endParaRPr lang="ru-RU" sz="48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1931122"/>
            <a:ext cx="6624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</a:t>
            </a:r>
            <a:endParaRPr lang="ru-RU" sz="120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g0.liveinternet.ru/images/attach/c/0/52/616/52616429_1261184540_17_12_2009_0949593001261047781_tr1umph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80" y="-4804"/>
            <a:ext cx="9622432" cy="68628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-81880" y="4919008"/>
            <a:ext cx="946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ЗЕМЛЯ- ПЛАНЕТА</a:t>
            </a:r>
            <a:endParaRPr lang="ru-RU" sz="7200" b="1" spc="300" dirty="0">
              <a:ln w="28575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04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board.if.ua/photo/19/19221/19221a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86" y="-33822"/>
            <a:ext cx="9838170" cy="689182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80163" y="5392767"/>
            <a:ext cx="946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 - СУША</a:t>
            </a:r>
            <a:endParaRPr lang="ru-RU" sz="7200" b="1" spc="300" dirty="0">
              <a:ln w="28575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05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Документы\Быструшкина\Есенин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459433"/>
            <a:ext cx="11249405" cy="762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800" y="5337242"/>
            <a:ext cx="946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 - РОДИНА</a:t>
            </a:r>
            <a:endParaRPr lang="ru-RU" sz="7200" b="1" spc="300" dirty="0"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1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018.radikal.ru/i526/1201/73/23b372be9775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60"/>
            <a:ext cx="9144000" cy="68922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-162272" y="5392767"/>
            <a:ext cx="946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28575" cmpd="sng">
                  <a:solidFill>
                    <a:srgbClr val="996633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 - ПОЧВА</a:t>
            </a:r>
            <a:endParaRPr lang="ru-RU" sz="7200" b="1" spc="300" dirty="0">
              <a:ln w="28575" cmpd="sng">
                <a:solidFill>
                  <a:srgbClr val="996633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eb.utk.edu/~ammonst/ChernozemA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324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300" dirty="0" smtClean="0">
                <a:ln w="1905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Почва- верхний плодородный  слой земли</a:t>
            </a:r>
            <a:endParaRPr lang="ru-RU" sz="4800" b="1" spc="300" dirty="0">
              <a:ln w="1905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63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ews.vmariel.ru/uploads/posts/2009-06/1244499572_kartofel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" y="-13433"/>
            <a:ext cx="3820160" cy="382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kolyan.net/uploads/posts/2009-04/thumbs/1238745995_rryessrssryeryo-ryor-srirr-ryo-sssryesrri.jpg">
            <a:hlinkClick r:id="rId4" tgtFrame="_blank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097" y="-13433"/>
            <a:ext cx="5325574" cy="4018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mixcity.net/news/images/2012/09/15/11/575/e1222230cf79f21246c43b5e86615c67.jpg">
            <a:hlinkClick r:id="rId6" tgtFrame="_blank"/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6"/>
          <a:stretch/>
        </p:blipFill>
        <p:spPr bwMode="auto">
          <a:xfrm>
            <a:off x="0" y="3801546"/>
            <a:ext cx="4541245" cy="3169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g.rufox.ru/files/big2/556248.jpg">
            <a:hlinkClick r:id="rId8" tgtFrame="_blank"/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0" b="11644"/>
          <a:stretch/>
        </p:blipFill>
        <p:spPr bwMode="auto">
          <a:xfrm>
            <a:off x="3823628" y="3792458"/>
            <a:ext cx="5327043" cy="314951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-121019" y="3068960"/>
            <a:ext cx="9324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ПЛОДОРОДИЕ</a:t>
            </a:r>
            <a:endParaRPr lang="ru-RU" sz="7200" b="1" dirty="0">
              <a:ln w="18415" cmpd="sng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19672" y="1628800"/>
            <a:ext cx="5760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b="1" spc="300" dirty="0" smtClean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  почвы</a:t>
            </a:r>
            <a:endParaRPr lang="ru-RU" sz="12000" b="1" spc="3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6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366</Words>
  <Application>Microsoft Office PowerPoint</Application>
  <PresentationFormat>Экран (4:3)</PresentationFormat>
  <Paragraphs>118</Paragraphs>
  <Slides>29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1</cp:lastModifiedBy>
  <cp:revision>38</cp:revision>
  <dcterms:created xsi:type="dcterms:W3CDTF">2012-08-01T11:30:26Z</dcterms:created>
  <dcterms:modified xsi:type="dcterms:W3CDTF">2013-04-16T05:55:48Z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138362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