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6" r:id="rId4"/>
    <p:sldId id="261" r:id="rId5"/>
    <p:sldId id="265" r:id="rId6"/>
    <p:sldId id="262" r:id="rId7"/>
    <p:sldId id="263" r:id="rId8"/>
    <p:sldId id="264" r:id="rId9"/>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00FF00"/>
    <a:srgbClr val="FF006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7EAF463A-BC7C-46EE-9F1E-7F377CCA4891}" type="datetimeFigureOut">
              <a:rPr lang="en-US" smtClean="0"/>
              <a:pPr/>
              <a:t>1/25/2014</a:t>
            </a:fld>
            <a:endParaRPr lang="en-US"/>
          </a:p>
        </p:txBody>
      </p:sp>
      <p:sp>
        <p:nvSpPr>
          <p:cNvPr id="17" name="Нижний колонтитул 16"/>
          <p:cNvSpPr>
            <a:spLocks noGrp="1"/>
          </p:cNvSpPr>
          <p:nvPr>
            <p:ph type="ftr" sz="quarter" idx="11"/>
          </p:nvPr>
        </p:nvSpPr>
        <p:spPr/>
        <p:txBody>
          <a:bodyPr/>
          <a:lstStyle/>
          <a:p>
            <a:endParaRPr lang="en-US"/>
          </a:p>
        </p:txBody>
      </p:sp>
      <p:sp>
        <p:nvSpPr>
          <p:cNvPr id="29" name="Номер слайда 28"/>
          <p:cNvSpPr>
            <a:spLocks noGrp="1"/>
          </p:cNvSpPr>
          <p:nvPr>
            <p:ph type="sldNum" sz="quarter" idx="12"/>
          </p:nvPr>
        </p:nvSpPr>
        <p:spPr/>
        <p:txBody>
          <a:bodyPr/>
          <a:lstStyle/>
          <a:p>
            <a:fld id="{A483448D-3A78-4528-A469-B745A65DA480}" type="slidenum">
              <a:rPr lang="en-US" smtClean="0"/>
              <a:pPr/>
              <a:t>‹#›</a:t>
            </a:fld>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1/25/2014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1/25/2014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1/25/2014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1/25/2014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a:xfrm>
            <a:off x="7924800" y="6416675"/>
            <a:ext cx="762000" cy="365125"/>
          </a:xfrm>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1/25/2014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1/25/2014</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1/25/2014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1/25/2014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1/25/2014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1/25/2014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EAF463A-BC7C-46EE-9F1E-7F377CCA4891}" type="datetimeFigureOut">
              <a:rPr lang="en-US" smtClean="0"/>
              <a:pPr/>
              <a:t>1/25/2014</a:t>
            </a:fld>
            <a:endParaRPr lang="en-US"/>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483448D-3A78-4528-A469-B745A65DA48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www.chemicalelements.com/elements/te.html" TargetMode="External"/><Relationship Id="rId3" Type="http://schemas.openxmlformats.org/officeDocument/2006/relationships/hyperlink" Target="http://www.chemicalelements.com/elements/b.html" TargetMode="External"/><Relationship Id="rId7" Type="http://schemas.openxmlformats.org/officeDocument/2006/relationships/hyperlink" Target="http://www.chemicalelements.com/elements/sb.html"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hyperlink" Target="http://www.chemicalelements.com/elements/as.html" TargetMode="External"/><Relationship Id="rId5" Type="http://schemas.openxmlformats.org/officeDocument/2006/relationships/hyperlink" Target="http://www.chemicalelements.com/elements/ge.html" TargetMode="External"/><Relationship Id="rId4" Type="http://schemas.openxmlformats.org/officeDocument/2006/relationships/hyperlink" Target="http://www.chemicalelements.com/elements/si.html"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438400"/>
            <a:ext cx="8229600" cy="1143000"/>
          </a:xfrm>
        </p:spPr>
        <p:txBody>
          <a:bodyPr/>
          <a:lstStyle/>
          <a:p>
            <a:r>
              <a:rPr lang="en-US" dirty="0" smtClean="0">
                <a:solidFill>
                  <a:srgbClr val="FFFF00"/>
                </a:solidFill>
              </a:rPr>
              <a:t>Metalloids</a:t>
            </a:r>
            <a:endParaRPr lang="ru-RU" dirty="0">
              <a:solidFill>
                <a:srgbClr val="FFFF00"/>
              </a:solidFill>
            </a:endParaRPr>
          </a:p>
        </p:txBody>
      </p:sp>
      <p:pic>
        <p:nvPicPr>
          <p:cNvPr id="8194" name="Picture 2" descr="http://visual.merriam-webster.com/images/science/chemistry/chemical-elements/semi-metals-(metalloids).jpg"/>
          <p:cNvPicPr>
            <a:picLocks noChangeAspect="1" noChangeArrowheads="1"/>
          </p:cNvPicPr>
          <p:nvPr/>
        </p:nvPicPr>
        <p:blipFill>
          <a:blip r:embed="rId2" cstate="print">
            <a:duotone>
              <a:prstClr val="black"/>
              <a:srgbClr val="FF0000">
                <a:tint val="45000"/>
                <a:satMod val="400000"/>
              </a:srgbClr>
            </a:duotone>
          </a:blip>
          <a:srcRect l="18909" t="16667" r="63636" b="52083"/>
          <a:stretch>
            <a:fillRect/>
          </a:stretch>
        </p:blipFill>
        <p:spPr bwMode="auto">
          <a:xfrm>
            <a:off x="3048000" y="914400"/>
            <a:ext cx="914400" cy="1143000"/>
          </a:xfrm>
          <a:prstGeom prst="rect">
            <a:avLst/>
          </a:prstGeom>
          <a:noFill/>
        </p:spPr>
      </p:pic>
      <p:pic>
        <p:nvPicPr>
          <p:cNvPr id="8196" name="Picture 4" descr="http://visual.merriam-webster.com/images/science/chemistry/chemical-elements/semi-metals-(metalloids).jpg"/>
          <p:cNvPicPr>
            <a:picLocks noChangeAspect="1" noChangeArrowheads="1"/>
          </p:cNvPicPr>
          <p:nvPr/>
        </p:nvPicPr>
        <p:blipFill>
          <a:blip r:embed="rId2" cstate="print">
            <a:duotone>
              <a:prstClr val="black"/>
              <a:srgbClr val="FFFF00">
                <a:tint val="45000"/>
                <a:satMod val="400000"/>
              </a:srgbClr>
            </a:duotone>
          </a:blip>
          <a:srcRect l="40727" t="18750" r="41818" b="52083"/>
          <a:stretch>
            <a:fillRect/>
          </a:stretch>
        </p:blipFill>
        <p:spPr bwMode="auto">
          <a:xfrm>
            <a:off x="1219200" y="2667000"/>
            <a:ext cx="914400" cy="1066800"/>
          </a:xfrm>
          <a:prstGeom prst="rect">
            <a:avLst/>
          </a:prstGeom>
          <a:noFill/>
        </p:spPr>
      </p:pic>
      <p:pic>
        <p:nvPicPr>
          <p:cNvPr id="8198" name="Picture 6" descr="http://visual.merriam-webster.com/images/science/chemistry/chemical-elements/semi-metals-(metalloids).jpg"/>
          <p:cNvPicPr>
            <a:picLocks noChangeAspect="1" noChangeArrowheads="1"/>
          </p:cNvPicPr>
          <p:nvPr/>
        </p:nvPicPr>
        <p:blipFill>
          <a:blip r:embed="rId2" cstate="print">
            <a:duotone>
              <a:prstClr val="black"/>
              <a:srgbClr val="00FF00">
                <a:tint val="45000"/>
                <a:satMod val="400000"/>
              </a:srgbClr>
            </a:duotone>
          </a:blip>
          <a:srcRect l="64000" t="16667" r="20000" b="52083"/>
          <a:stretch>
            <a:fillRect/>
          </a:stretch>
        </p:blipFill>
        <p:spPr bwMode="auto">
          <a:xfrm>
            <a:off x="2133600" y="4419600"/>
            <a:ext cx="838200" cy="1143000"/>
          </a:xfrm>
          <a:prstGeom prst="rect">
            <a:avLst/>
          </a:prstGeom>
          <a:noFill/>
        </p:spPr>
      </p:pic>
      <p:pic>
        <p:nvPicPr>
          <p:cNvPr id="8200" name="Picture 8" descr="http://visual.merriam-webster.com/images/science/chemistry/chemical-elements/semi-metals-(metalloids).jpg"/>
          <p:cNvPicPr>
            <a:picLocks noChangeAspect="1" noChangeArrowheads="1"/>
          </p:cNvPicPr>
          <p:nvPr/>
        </p:nvPicPr>
        <p:blipFill>
          <a:blip r:embed="rId2" cstate="print">
            <a:duotone>
              <a:prstClr val="black"/>
              <a:schemeClr val="accent3">
                <a:tint val="45000"/>
                <a:satMod val="400000"/>
              </a:schemeClr>
            </a:duotone>
          </a:blip>
          <a:srcRect l="8727" t="54167" r="73818" b="14583"/>
          <a:stretch>
            <a:fillRect/>
          </a:stretch>
        </p:blipFill>
        <p:spPr bwMode="auto">
          <a:xfrm>
            <a:off x="4114800" y="4724400"/>
            <a:ext cx="914400" cy="1143000"/>
          </a:xfrm>
          <a:prstGeom prst="rect">
            <a:avLst/>
          </a:prstGeom>
          <a:noFill/>
        </p:spPr>
      </p:pic>
      <p:pic>
        <p:nvPicPr>
          <p:cNvPr id="8202" name="Picture 10" descr="http://visual.merriam-webster.com/images/science/chemistry/chemical-elements/semi-metals-(metalloids).jpg"/>
          <p:cNvPicPr>
            <a:picLocks noChangeAspect="1" noChangeArrowheads="1"/>
          </p:cNvPicPr>
          <p:nvPr/>
        </p:nvPicPr>
        <p:blipFill>
          <a:blip r:embed="rId2" cstate="print">
            <a:duotone>
              <a:prstClr val="black"/>
              <a:srgbClr val="002060">
                <a:tint val="45000"/>
                <a:satMod val="400000"/>
              </a:srgbClr>
            </a:duotone>
          </a:blip>
          <a:srcRect l="30545" t="54167" r="53455" b="14583"/>
          <a:stretch>
            <a:fillRect/>
          </a:stretch>
        </p:blipFill>
        <p:spPr bwMode="auto">
          <a:xfrm>
            <a:off x="5867400" y="4495800"/>
            <a:ext cx="838200" cy="1143000"/>
          </a:xfrm>
          <a:prstGeom prst="rect">
            <a:avLst/>
          </a:prstGeom>
          <a:noFill/>
        </p:spPr>
      </p:pic>
      <p:pic>
        <p:nvPicPr>
          <p:cNvPr id="8204" name="Picture 12" descr="http://visual.merriam-webster.com/images/science/chemistry/chemical-elements/semi-metals-(metalloids).jpg"/>
          <p:cNvPicPr>
            <a:picLocks noChangeAspect="1" noChangeArrowheads="1"/>
          </p:cNvPicPr>
          <p:nvPr/>
        </p:nvPicPr>
        <p:blipFill>
          <a:blip r:embed="rId2" cstate="print">
            <a:duotone>
              <a:prstClr val="black"/>
              <a:schemeClr val="accent6">
                <a:tint val="45000"/>
                <a:satMod val="400000"/>
              </a:schemeClr>
            </a:duotone>
          </a:blip>
          <a:srcRect l="50909" t="54167" r="31636" b="14583"/>
          <a:stretch>
            <a:fillRect/>
          </a:stretch>
        </p:blipFill>
        <p:spPr bwMode="auto">
          <a:xfrm>
            <a:off x="6858000" y="2514600"/>
            <a:ext cx="914400" cy="1143000"/>
          </a:xfrm>
          <a:prstGeom prst="rect">
            <a:avLst/>
          </a:prstGeom>
          <a:noFill/>
        </p:spPr>
      </p:pic>
      <p:pic>
        <p:nvPicPr>
          <p:cNvPr id="8206" name="Picture 14" descr="http://visual.merriam-webster.com/images/science/chemistry/chemical-elements/semi-metals-(metalloids).jpg"/>
          <p:cNvPicPr>
            <a:picLocks noChangeAspect="1" noChangeArrowheads="1"/>
          </p:cNvPicPr>
          <p:nvPr/>
        </p:nvPicPr>
        <p:blipFill>
          <a:blip r:embed="rId2" cstate="print">
            <a:duotone>
              <a:prstClr val="black"/>
              <a:srgbClr val="FF9999">
                <a:tint val="45000"/>
                <a:satMod val="400000"/>
              </a:srgbClr>
            </a:duotone>
          </a:blip>
          <a:srcRect l="71272" t="54167" r="11273" b="14583"/>
          <a:stretch>
            <a:fillRect/>
          </a:stretch>
        </p:blipFill>
        <p:spPr bwMode="auto">
          <a:xfrm>
            <a:off x="5181600" y="838200"/>
            <a:ext cx="914400" cy="11430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49" presetClass="entr" presetSubtype="0" decel="100000" fill="hold" nodeType="clickEffect">
                                  <p:stCondLst>
                                    <p:cond delay="0"/>
                                  </p:stCondLst>
                                  <p:childTnLst>
                                    <p:set>
                                      <p:cBhvr>
                                        <p:cTn id="18" dur="1" fill="hold">
                                          <p:stCondLst>
                                            <p:cond delay="0"/>
                                          </p:stCondLst>
                                        </p:cTn>
                                        <p:tgtEl>
                                          <p:spTgt spid="8194"/>
                                        </p:tgtEl>
                                        <p:attrNameLst>
                                          <p:attrName>style.visibility</p:attrName>
                                        </p:attrNameLst>
                                      </p:cBhvr>
                                      <p:to>
                                        <p:strVal val="visible"/>
                                      </p:to>
                                    </p:set>
                                    <p:anim calcmode="lin" valueType="num">
                                      <p:cBhvr>
                                        <p:cTn id="19" dur="500" fill="hold"/>
                                        <p:tgtEl>
                                          <p:spTgt spid="8194"/>
                                        </p:tgtEl>
                                        <p:attrNameLst>
                                          <p:attrName>ppt_w</p:attrName>
                                        </p:attrNameLst>
                                      </p:cBhvr>
                                      <p:tavLst>
                                        <p:tav tm="0">
                                          <p:val>
                                            <p:fltVal val="0"/>
                                          </p:val>
                                        </p:tav>
                                        <p:tav tm="100000">
                                          <p:val>
                                            <p:strVal val="#ppt_w"/>
                                          </p:val>
                                        </p:tav>
                                      </p:tavLst>
                                    </p:anim>
                                    <p:anim calcmode="lin" valueType="num">
                                      <p:cBhvr>
                                        <p:cTn id="20" dur="500" fill="hold"/>
                                        <p:tgtEl>
                                          <p:spTgt spid="8194"/>
                                        </p:tgtEl>
                                        <p:attrNameLst>
                                          <p:attrName>ppt_h</p:attrName>
                                        </p:attrNameLst>
                                      </p:cBhvr>
                                      <p:tavLst>
                                        <p:tav tm="0">
                                          <p:val>
                                            <p:fltVal val="0"/>
                                          </p:val>
                                        </p:tav>
                                        <p:tav tm="100000">
                                          <p:val>
                                            <p:strVal val="#ppt_h"/>
                                          </p:val>
                                        </p:tav>
                                      </p:tavLst>
                                    </p:anim>
                                    <p:anim calcmode="lin" valueType="num">
                                      <p:cBhvr>
                                        <p:cTn id="21" dur="500" fill="hold"/>
                                        <p:tgtEl>
                                          <p:spTgt spid="8194"/>
                                        </p:tgtEl>
                                        <p:attrNameLst>
                                          <p:attrName>style.rotation</p:attrName>
                                        </p:attrNameLst>
                                      </p:cBhvr>
                                      <p:tavLst>
                                        <p:tav tm="0">
                                          <p:val>
                                            <p:fltVal val="360"/>
                                          </p:val>
                                        </p:tav>
                                        <p:tav tm="100000">
                                          <p:val>
                                            <p:fltVal val="0"/>
                                          </p:val>
                                        </p:tav>
                                      </p:tavLst>
                                    </p:anim>
                                    <p:animEffect transition="in" filter="fade">
                                      <p:cBhvr>
                                        <p:cTn id="22" dur="500"/>
                                        <p:tgtEl>
                                          <p:spTgt spid="8194"/>
                                        </p:tgtEl>
                                      </p:cBhvr>
                                    </p:animEffect>
                                  </p:childTnLst>
                                </p:cTn>
                              </p:par>
                            </p:childTnLst>
                          </p:cTn>
                        </p:par>
                      </p:childTnLst>
                    </p:cTn>
                  </p:par>
                  <p:par>
                    <p:cTn id="23" fill="hold">
                      <p:stCondLst>
                        <p:cond delay="indefinite"/>
                      </p:stCondLst>
                      <p:childTnLst>
                        <p:par>
                          <p:cTn id="24" fill="hold">
                            <p:stCondLst>
                              <p:cond delay="0"/>
                            </p:stCondLst>
                            <p:childTnLst>
                              <p:par>
                                <p:cTn id="25" presetID="49" presetClass="entr" presetSubtype="0" decel="100000" fill="hold" nodeType="clickEffect">
                                  <p:stCondLst>
                                    <p:cond delay="0"/>
                                  </p:stCondLst>
                                  <p:childTnLst>
                                    <p:set>
                                      <p:cBhvr>
                                        <p:cTn id="26" dur="1" fill="hold">
                                          <p:stCondLst>
                                            <p:cond delay="0"/>
                                          </p:stCondLst>
                                        </p:cTn>
                                        <p:tgtEl>
                                          <p:spTgt spid="8196"/>
                                        </p:tgtEl>
                                        <p:attrNameLst>
                                          <p:attrName>style.visibility</p:attrName>
                                        </p:attrNameLst>
                                      </p:cBhvr>
                                      <p:to>
                                        <p:strVal val="visible"/>
                                      </p:to>
                                    </p:set>
                                    <p:anim calcmode="lin" valueType="num">
                                      <p:cBhvr>
                                        <p:cTn id="27" dur="500" fill="hold"/>
                                        <p:tgtEl>
                                          <p:spTgt spid="8196"/>
                                        </p:tgtEl>
                                        <p:attrNameLst>
                                          <p:attrName>ppt_w</p:attrName>
                                        </p:attrNameLst>
                                      </p:cBhvr>
                                      <p:tavLst>
                                        <p:tav tm="0">
                                          <p:val>
                                            <p:fltVal val="0"/>
                                          </p:val>
                                        </p:tav>
                                        <p:tav tm="100000">
                                          <p:val>
                                            <p:strVal val="#ppt_w"/>
                                          </p:val>
                                        </p:tav>
                                      </p:tavLst>
                                    </p:anim>
                                    <p:anim calcmode="lin" valueType="num">
                                      <p:cBhvr>
                                        <p:cTn id="28" dur="500" fill="hold"/>
                                        <p:tgtEl>
                                          <p:spTgt spid="8196"/>
                                        </p:tgtEl>
                                        <p:attrNameLst>
                                          <p:attrName>ppt_h</p:attrName>
                                        </p:attrNameLst>
                                      </p:cBhvr>
                                      <p:tavLst>
                                        <p:tav tm="0">
                                          <p:val>
                                            <p:fltVal val="0"/>
                                          </p:val>
                                        </p:tav>
                                        <p:tav tm="100000">
                                          <p:val>
                                            <p:strVal val="#ppt_h"/>
                                          </p:val>
                                        </p:tav>
                                      </p:tavLst>
                                    </p:anim>
                                    <p:anim calcmode="lin" valueType="num">
                                      <p:cBhvr>
                                        <p:cTn id="29" dur="500" fill="hold"/>
                                        <p:tgtEl>
                                          <p:spTgt spid="8196"/>
                                        </p:tgtEl>
                                        <p:attrNameLst>
                                          <p:attrName>style.rotation</p:attrName>
                                        </p:attrNameLst>
                                      </p:cBhvr>
                                      <p:tavLst>
                                        <p:tav tm="0">
                                          <p:val>
                                            <p:fltVal val="360"/>
                                          </p:val>
                                        </p:tav>
                                        <p:tav tm="100000">
                                          <p:val>
                                            <p:fltVal val="0"/>
                                          </p:val>
                                        </p:tav>
                                      </p:tavLst>
                                    </p:anim>
                                    <p:animEffect transition="in" filter="fade">
                                      <p:cBhvr>
                                        <p:cTn id="30" dur="500"/>
                                        <p:tgtEl>
                                          <p:spTgt spid="8196"/>
                                        </p:tgtEl>
                                      </p:cBhvr>
                                    </p:animEffect>
                                  </p:childTnLst>
                                </p:cTn>
                              </p:par>
                            </p:childTnLst>
                          </p:cTn>
                        </p:par>
                      </p:childTnLst>
                    </p:cTn>
                  </p:par>
                  <p:par>
                    <p:cTn id="31" fill="hold">
                      <p:stCondLst>
                        <p:cond delay="indefinite"/>
                      </p:stCondLst>
                      <p:childTnLst>
                        <p:par>
                          <p:cTn id="32" fill="hold">
                            <p:stCondLst>
                              <p:cond delay="0"/>
                            </p:stCondLst>
                            <p:childTnLst>
                              <p:par>
                                <p:cTn id="33" presetID="49" presetClass="entr" presetSubtype="0" decel="100000" fill="hold" nodeType="clickEffect">
                                  <p:stCondLst>
                                    <p:cond delay="0"/>
                                  </p:stCondLst>
                                  <p:childTnLst>
                                    <p:set>
                                      <p:cBhvr>
                                        <p:cTn id="34" dur="1" fill="hold">
                                          <p:stCondLst>
                                            <p:cond delay="0"/>
                                          </p:stCondLst>
                                        </p:cTn>
                                        <p:tgtEl>
                                          <p:spTgt spid="8198"/>
                                        </p:tgtEl>
                                        <p:attrNameLst>
                                          <p:attrName>style.visibility</p:attrName>
                                        </p:attrNameLst>
                                      </p:cBhvr>
                                      <p:to>
                                        <p:strVal val="visible"/>
                                      </p:to>
                                    </p:set>
                                    <p:anim calcmode="lin" valueType="num">
                                      <p:cBhvr>
                                        <p:cTn id="35" dur="500" fill="hold"/>
                                        <p:tgtEl>
                                          <p:spTgt spid="8198"/>
                                        </p:tgtEl>
                                        <p:attrNameLst>
                                          <p:attrName>ppt_w</p:attrName>
                                        </p:attrNameLst>
                                      </p:cBhvr>
                                      <p:tavLst>
                                        <p:tav tm="0">
                                          <p:val>
                                            <p:fltVal val="0"/>
                                          </p:val>
                                        </p:tav>
                                        <p:tav tm="100000">
                                          <p:val>
                                            <p:strVal val="#ppt_w"/>
                                          </p:val>
                                        </p:tav>
                                      </p:tavLst>
                                    </p:anim>
                                    <p:anim calcmode="lin" valueType="num">
                                      <p:cBhvr>
                                        <p:cTn id="36" dur="500" fill="hold"/>
                                        <p:tgtEl>
                                          <p:spTgt spid="8198"/>
                                        </p:tgtEl>
                                        <p:attrNameLst>
                                          <p:attrName>ppt_h</p:attrName>
                                        </p:attrNameLst>
                                      </p:cBhvr>
                                      <p:tavLst>
                                        <p:tav tm="0">
                                          <p:val>
                                            <p:fltVal val="0"/>
                                          </p:val>
                                        </p:tav>
                                        <p:tav tm="100000">
                                          <p:val>
                                            <p:strVal val="#ppt_h"/>
                                          </p:val>
                                        </p:tav>
                                      </p:tavLst>
                                    </p:anim>
                                    <p:anim calcmode="lin" valueType="num">
                                      <p:cBhvr>
                                        <p:cTn id="37" dur="500" fill="hold"/>
                                        <p:tgtEl>
                                          <p:spTgt spid="8198"/>
                                        </p:tgtEl>
                                        <p:attrNameLst>
                                          <p:attrName>style.rotation</p:attrName>
                                        </p:attrNameLst>
                                      </p:cBhvr>
                                      <p:tavLst>
                                        <p:tav tm="0">
                                          <p:val>
                                            <p:fltVal val="360"/>
                                          </p:val>
                                        </p:tav>
                                        <p:tav tm="100000">
                                          <p:val>
                                            <p:fltVal val="0"/>
                                          </p:val>
                                        </p:tav>
                                      </p:tavLst>
                                    </p:anim>
                                    <p:animEffect transition="in" filter="fade">
                                      <p:cBhvr>
                                        <p:cTn id="38" dur="500"/>
                                        <p:tgtEl>
                                          <p:spTgt spid="8198"/>
                                        </p:tgtEl>
                                      </p:cBhvr>
                                    </p:animEffect>
                                  </p:childTnLst>
                                </p:cTn>
                              </p:par>
                            </p:childTnLst>
                          </p:cTn>
                        </p:par>
                      </p:childTnLst>
                    </p:cTn>
                  </p:par>
                  <p:par>
                    <p:cTn id="39" fill="hold">
                      <p:stCondLst>
                        <p:cond delay="indefinite"/>
                      </p:stCondLst>
                      <p:childTnLst>
                        <p:par>
                          <p:cTn id="40" fill="hold">
                            <p:stCondLst>
                              <p:cond delay="0"/>
                            </p:stCondLst>
                            <p:childTnLst>
                              <p:par>
                                <p:cTn id="41" presetID="49" presetClass="entr" presetSubtype="0" decel="100000" fill="hold" nodeType="clickEffect">
                                  <p:stCondLst>
                                    <p:cond delay="0"/>
                                  </p:stCondLst>
                                  <p:childTnLst>
                                    <p:set>
                                      <p:cBhvr>
                                        <p:cTn id="42" dur="1" fill="hold">
                                          <p:stCondLst>
                                            <p:cond delay="0"/>
                                          </p:stCondLst>
                                        </p:cTn>
                                        <p:tgtEl>
                                          <p:spTgt spid="8200"/>
                                        </p:tgtEl>
                                        <p:attrNameLst>
                                          <p:attrName>style.visibility</p:attrName>
                                        </p:attrNameLst>
                                      </p:cBhvr>
                                      <p:to>
                                        <p:strVal val="visible"/>
                                      </p:to>
                                    </p:set>
                                    <p:anim calcmode="lin" valueType="num">
                                      <p:cBhvr>
                                        <p:cTn id="43" dur="500" fill="hold"/>
                                        <p:tgtEl>
                                          <p:spTgt spid="8200"/>
                                        </p:tgtEl>
                                        <p:attrNameLst>
                                          <p:attrName>ppt_w</p:attrName>
                                        </p:attrNameLst>
                                      </p:cBhvr>
                                      <p:tavLst>
                                        <p:tav tm="0">
                                          <p:val>
                                            <p:fltVal val="0"/>
                                          </p:val>
                                        </p:tav>
                                        <p:tav tm="100000">
                                          <p:val>
                                            <p:strVal val="#ppt_w"/>
                                          </p:val>
                                        </p:tav>
                                      </p:tavLst>
                                    </p:anim>
                                    <p:anim calcmode="lin" valueType="num">
                                      <p:cBhvr>
                                        <p:cTn id="44" dur="500" fill="hold"/>
                                        <p:tgtEl>
                                          <p:spTgt spid="8200"/>
                                        </p:tgtEl>
                                        <p:attrNameLst>
                                          <p:attrName>ppt_h</p:attrName>
                                        </p:attrNameLst>
                                      </p:cBhvr>
                                      <p:tavLst>
                                        <p:tav tm="0">
                                          <p:val>
                                            <p:fltVal val="0"/>
                                          </p:val>
                                        </p:tav>
                                        <p:tav tm="100000">
                                          <p:val>
                                            <p:strVal val="#ppt_h"/>
                                          </p:val>
                                        </p:tav>
                                      </p:tavLst>
                                    </p:anim>
                                    <p:anim calcmode="lin" valueType="num">
                                      <p:cBhvr>
                                        <p:cTn id="45" dur="500" fill="hold"/>
                                        <p:tgtEl>
                                          <p:spTgt spid="8200"/>
                                        </p:tgtEl>
                                        <p:attrNameLst>
                                          <p:attrName>style.rotation</p:attrName>
                                        </p:attrNameLst>
                                      </p:cBhvr>
                                      <p:tavLst>
                                        <p:tav tm="0">
                                          <p:val>
                                            <p:fltVal val="360"/>
                                          </p:val>
                                        </p:tav>
                                        <p:tav tm="100000">
                                          <p:val>
                                            <p:fltVal val="0"/>
                                          </p:val>
                                        </p:tav>
                                      </p:tavLst>
                                    </p:anim>
                                    <p:animEffect transition="in" filter="fade">
                                      <p:cBhvr>
                                        <p:cTn id="46" dur="500"/>
                                        <p:tgtEl>
                                          <p:spTgt spid="8200"/>
                                        </p:tgtEl>
                                      </p:cBhvr>
                                    </p:animEffect>
                                  </p:childTnLst>
                                </p:cTn>
                              </p:par>
                            </p:childTnLst>
                          </p:cTn>
                        </p:par>
                      </p:childTnLst>
                    </p:cTn>
                  </p:par>
                  <p:par>
                    <p:cTn id="47" fill="hold">
                      <p:stCondLst>
                        <p:cond delay="indefinite"/>
                      </p:stCondLst>
                      <p:childTnLst>
                        <p:par>
                          <p:cTn id="48" fill="hold">
                            <p:stCondLst>
                              <p:cond delay="0"/>
                            </p:stCondLst>
                            <p:childTnLst>
                              <p:par>
                                <p:cTn id="49" presetID="49" presetClass="entr" presetSubtype="0" decel="10000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anim calcmode="lin" valueType="num">
                                      <p:cBhvr>
                                        <p:cTn id="51" dur="500" fill="hold"/>
                                        <p:tgtEl>
                                          <p:spTgt spid="8202"/>
                                        </p:tgtEl>
                                        <p:attrNameLst>
                                          <p:attrName>ppt_w</p:attrName>
                                        </p:attrNameLst>
                                      </p:cBhvr>
                                      <p:tavLst>
                                        <p:tav tm="0">
                                          <p:val>
                                            <p:fltVal val="0"/>
                                          </p:val>
                                        </p:tav>
                                        <p:tav tm="100000">
                                          <p:val>
                                            <p:strVal val="#ppt_w"/>
                                          </p:val>
                                        </p:tav>
                                      </p:tavLst>
                                    </p:anim>
                                    <p:anim calcmode="lin" valueType="num">
                                      <p:cBhvr>
                                        <p:cTn id="52" dur="500" fill="hold"/>
                                        <p:tgtEl>
                                          <p:spTgt spid="8202"/>
                                        </p:tgtEl>
                                        <p:attrNameLst>
                                          <p:attrName>ppt_h</p:attrName>
                                        </p:attrNameLst>
                                      </p:cBhvr>
                                      <p:tavLst>
                                        <p:tav tm="0">
                                          <p:val>
                                            <p:fltVal val="0"/>
                                          </p:val>
                                        </p:tav>
                                        <p:tav tm="100000">
                                          <p:val>
                                            <p:strVal val="#ppt_h"/>
                                          </p:val>
                                        </p:tav>
                                      </p:tavLst>
                                    </p:anim>
                                    <p:anim calcmode="lin" valueType="num">
                                      <p:cBhvr>
                                        <p:cTn id="53" dur="500" fill="hold"/>
                                        <p:tgtEl>
                                          <p:spTgt spid="8202"/>
                                        </p:tgtEl>
                                        <p:attrNameLst>
                                          <p:attrName>style.rotation</p:attrName>
                                        </p:attrNameLst>
                                      </p:cBhvr>
                                      <p:tavLst>
                                        <p:tav tm="0">
                                          <p:val>
                                            <p:fltVal val="360"/>
                                          </p:val>
                                        </p:tav>
                                        <p:tav tm="100000">
                                          <p:val>
                                            <p:fltVal val="0"/>
                                          </p:val>
                                        </p:tav>
                                      </p:tavLst>
                                    </p:anim>
                                    <p:animEffect transition="in" filter="fade">
                                      <p:cBhvr>
                                        <p:cTn id="54" dur="500"/>
                                        <p:tgtEl>
                                          <p:spTgt spid="8202"/>
                                        </p:tgtEl>
                                      </p:cBhvr>
                                    </p:animEffect>
                                  </p:childTnLst>
                                </p:cTn>
                              </p:par>
                            </p:childTnLst>
                          </p:cTn>
                        </p:par>
                      </p:childTnLst>
                    </p:cTn>
                  </p:par>
                  <p:par>
                    <p:cTn id="55" fill="hold">
                      <p:stCondLst>
                        <p:cond delay="indefinite"/>
                      </p:stCondLst>
                      <p:childTnLst>
                        <p:par>
                          <p:cTn id="56" fill="hold">
                            <p:stCondLst>
                              <p:cond delay="0"/>
                            </p:stCondLst>
                            <p:childTnLst>
                              <p:par>
                                <p:cTn id="57" presetID="49" presetClass="entr" presetSubtype="0" decel="100000" fill="hold" nodeType="clickEffect">
                                  <p:stCondLst>
                                    <p:cond delay="0"/>
                                  </p:stCondLst>
                                  <p:childTnLst>
                                    <p:set>
                                      <p:cBhvr>
                                        <p:cTn id="58" dur="1" fill="hold">
                                          <p:stCondLst>
                                            <p:cond delay="0"/>
                                          </p:stCondLst>
                                        </p:cTn>
                                        <p:tgtEl>
                                          <p:spTgt spid="8204"/>
                                        </p:tgtEl>
                                        <p:attrNameLst>
                                          <p:attrName>style.visibility</p:attrName>
                                        </p:attrNameLst>
                                      </p:cBhvr>
                                      <p:to>
                                        <p:strVal val="visible"/>
                                      </p:to>
                                    </p:set>
                                    <p:anim calcmode="lin" valueType="num">
                                      <p:cBhvr>
                                        <p:cTn id="59" dur="500" fill="hold"/>
                                        <p:tgtEl>
                                          <p:spTgt spid="8204"/>
                                        </p:tgtEl>
                                        <p:attrNameLst>
                                          <p:attrName>ppt_w</p:attrName>
                                        </p:attrNameLst>
                                      </p:cBhvr>
                                      <p:tavLst>
                                        <p:tav tm="0">
                                          <p:val>
                                            <p:fltVal val="0"/>
                                          </p:val>
                                        </p:tav>
                                        <p:tav tm="100000">
                                          <p:val>
                                            <p:strVal val="#ppt_w"/>
                                          </p:val>
                                        </p:tav>
                                      </p:tavLst>
                                    </p:anim>
                                    <p:anim calcmode="lin" valueType="num">
                                      <p:cBhvr>
                                        <p:cTn id="60" dur="500" fill="hold"/>
                                        <p:tgtEl>
                                          <p:spTgt spid="8204"/>
                                        </p:tgtEl>
                                        <p:attrNameLst>
                                          <p:attrName>ppt_h</p:attrName>
                                        </p:attrNameLst>
                                      </p:cBhvr>
                                      <p:tavLst>
                                        <p:tav tm="0">
                                          <p:val>
                                            <p:fltVal val="0"/>
                                          </p:val>
                                        </p:tav>
                                        <p:tav tm="100000">
                                          <p:val>
                                            <p:strVal val="#ppt_h"/>
                                          </p:val>
                                        </p:tav>
                                      </p:tavLst>
                                    </p:anim>
                                    <p:anim calcmode="lin" valueType="num">
                                      <p:cBhvr>
                                        <p:cTn id="61" dur="500" fill="hold"/>
                                        <p:tgtEl>
                                          <p:spTgt spid="8204"/>
                                        </p:tgtEl>
                                        <p:attrNameLst>
                                          <p:attrName>style.rotation</p:attrName>
                                        </p:attrNameLst>
                                      </p:cBhvr>
                                      <p:tavLst>
                                        <p:tav tm="0">
                                          <p:val>
                                            <p:fltVal val="360"/>
                                          </p:val>
                                        </p:tav>
                                        <p:tav tm="100000">
                                          <p:val>
                                            <p:fltVal val="0"/>
                                          </p:val>
                                        </p:tav>
                                      </p:tavLst>
                                    </p:anim>
                                    <p:animEffect transition="in" filter="fade">
                                      <p:cBhvr>
                                        <p:cTn id="62" dur="500"/>
                                        <p:tgtEl>
                                          <p:spTgt spid="8204"/>
                                        </p:tgtEl>
                                      </p:cBhvr>
                                    </p:animEffect>
                                  </p:childTnLst>
                                </p:cTn>
                              </p:par>
                            </p:childTnLst>
                          </p:cTn>
                        </p:par>
                      </p:childTnLst>
                    </p:cTn>
                  </p:par>
                  <p:par>
                    <p:cTn id="63" fill="hold">
                      <p:stCondLst>
                        <p:cond delay="indefinite"/>
                      </p:stCondLst>
                      <p:childTnLst>
                        <p:par>
                          <p:cTn id="64" fill="hold">
                            <p:stCondLst>
                              <p:cond delay="0"/>
                            </p:stCondLst>
                            <p:childTnLst>
                              <p:par>
                                <p:cTn id="65" presetID="49" presetClass="entr" presetSubtype="0" decel="100000" fill="hold" nodeType="clickEffect">
                                  <p:stCondLst>
                                    <p:cond delay="0"/>
                                  </p:stCondLst>
                                  <p:childTnLst>
                                    <p:set>
                                      <p:cBhvr>
                                        <p:cTn id="66" dur="1" fill="hold">
                                          <p:stCondLst>
                                            <p:cond delay="0"/>
                                          </p:stCondLst>
                                        </p:cTn>
                                        <p:tgtEl>
                                          <p:spTgt spid="8206"/>
                                        </p:tgtEl>
                                        <p:attrNameLst>
                                          <p:attrName>style.visibility</p:attrName>
                                        </p:attrNameLst>
                                      </p:cBhvr>
                                      <p:to>
                                        <p:strVal val="visible"/>
                                      </p:to>
                                    </p:set>
                                    <p:anim calcmode="lin" valueType="num">
                                      <p:cBhvr>
                                        <p:cTn id="67" dur="500" fill="hold"/>
                                        <p:tgtEl>
                                          <p:spTgt spid="8206"/>
                                        </p:tgtEl>
                                        <p:attrNameLst>
                                          <p:attrName>ppt_w</p:attrName>
                                        </p:attrNameLst>
                                      </p:cBhvr>
                                      <p:tavLst>
                                        <p:tav tm="0">
                                          <p:val>
                                            <p:fltVal val="0"/>
                                          </p:val>
                                        </p:tav>
                                        <p:tav tm="100000">
                                          <p:val>
                                            <p:strVal val="#ppt_w"/>
                                          </p:val>
                                        </p:tav>
                                      </p:tavLst>
                                    </p:anim>
                                    <p:anim calcmode="lin" valueType="num">
                                      <p:cBhvr>
                                        <p:cTn id="68" dur="500" fill="hold"/>
                                        <p:tgtEl>
                                          <p:spTgt spid="8206"/>
                                        </p:tgtEl>
                                        <p:attrNameLst>
                                          <p:attrName>ppt_h</p:attrName>
                                        </p:attrNameLst>
                                      </p:cBhvr>
                                      <p:tavLst>
                                        <p:tav tm="0">
                                          <p:val>
                                            <p:fltVal val="0"/>
                                          </p:val>
                                        </p:tav>
                                        <p:tav tm="100000">
                                          <p:val>
                                            <p:strVal val="#ppt_h"/>
                                          </p:val>
                                        </p:tav>
                                      </p:tavLst>
                                    </p:anim>
                                    <p:anim calcmode="lin" valueType="num">
                                      <p:cBhvr>
                                        <p:cTn id="69" dur="500" fill="hold"/>
                                        <p:tgtEl>
                                          <p:spTgt spid="8206"/>
                                        </p:tgtEl>
                                        <p:attrNameLst>
                                          <p:attrName>style.rotation</p:attrName>
                                        </p:attrNameLst>
                                      </p:cBhvr>
                                      <p:tavLst>
                                        <p:tav tm="0">
                                          <p:val>
                                            <p:fltVal val="360"/>
                                          </p:val>
                                        </p:tav>
                                        <p:tav tm="100000">
                                          <p:val>
                                            <p:fltVal val="0"/>
                                          </p:val>
                                        </p:tav>
                                      </p:tavLst>
                                    </p:anim>
                                    <p:animEffect transition="in" filter="fade">
                                      <p:cBhvr>
                                        <p:cTn id="70" dur="500"/>
                                        <p:tgtEl>
                                          <p:spTgt spid="8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533400"/>
            <a:ext cx="5410200" cy="5293757"/>
          </a:xfrm>
          <a:prstGeom prst="rect">
            <a:avLst/>
          </a:prstGeom>
          <a:noFill/>
        </p:spPr>
        <p:txBody>
          <a:bodyPr wrap="square" rtlCol="0">
            <a:spAutoFit/>
          </a:bodyPr>
          <a:lstStyle/>
          <a:p>
            <a:r>
              <a:rPr lang="en-US" sz="4000" dirty="0" smtClean="0"/>
              <a:t>A metalloid is a chemical element that has properties that are n between </a:t>
            </a:r>
          </a:p>
          <a:p>
            <a:r>
              <a:rPr lang="en-US" sz="4000" dirty="0" smtClean="0"/>
              <a:t>of metals or nonmetals and is consequently difficult to classify a metal or a nonmetal.</a:t>
            </a:r>
          </a:p>
          <a:p>
            <a:endParaRPr lang="ru-RU" dirty="0"/>
          </a:p>
        </p:txBody>
      </p:sp>
      <p:pic>
        <p:nvPicPr>
          <p:cNvPr id="6" name="Рисунок 5" descr="periodic-atomic.gif"/>
          <p:cNvPicPr>
            <a:picLocks noChangeAspect="1"/>
          </p:cNvPicPr>
          <p:nvPr/>
        </p:nvPicPr>
        <p:blipFill>
          <a:blip r:embed="rId2" cstate="print"/>
          <a:stretch>
            <a:fillRect/>
          </a:stretch>
        </p:blipFill>
        <p:spPr>
          <a:xfrm>
            <a:off x="5638800" y="1828800"/>
            <a:ext cx="2857500" cy="2381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ppt_x</p:attrName>
                                        </p:attrNameLst>
                                      </p:cBhvr>
                                      <p:tavLst>
                                        <p:tav tm="0">
                                          <p:val>
                                            <p:strVal val="#ppt_x"/>
                                          </p:val>
                                        </p:tav>
                                        <p:tav tm="100000">
                                          <p:val>
                                            <p:strVal val="#ppt_x"/>
                                          </p:val>
                                        </p:tav>
                                      </p:tavLst>
                                    </p:anim>
                                    <p:anim calcmode="lin" valueType="num">
                                      <p:cBhvr>
                                        <p:cTn id="8" dur="5000" fill="hold"/>
                                        <p:tgtEl>
                                          <p:spTgt spid="6"/>
                                        </p:tgtEl>
                                        <p:attrNameLst>
                                          <p:attrName>ppt_y</p:attrName>
                                        </p:attrNameLst>
                                      </p:cBhvr>
                                      <p:tavLst>
                                        <p:tav tm="0">
                                          <p:val>
                                            <p:strVal val="#ppt_y+1"/>
                                          </p:val>
                                        </p:tav>
                                        <p:tav tm="100000">
                                          <p:val>
                                            <p:strVal val="#ppt_y-1"/>
                                          </p:val>
                                        </p:tav>
                                      </p:tavLst>
                                    </p:anim>
                                  </p:childTnLst>
                                </p:cTn>
                              </p:par>
                            </p:childTnLst>
                          </p:cTn>
                        </p:par>
                        <p:par>
                          <p:cTn id="9" fill="hold">
                            <p:stCondLst>
                              <p:cond delay="5000"/>
                            </p:stCondLst>
                            <p:childTnLst>
                              <p:par>
                                <p:cTn id="10" presetID="28" presetClass="entr" presetSubtype="0"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0" fill="hold"/>
                                        <p:tgtEl>
                                          <p:spTgt spid="6"/>
                                        </p:tgtEl>
                                        <p:attrNameLst>
                                          <p:attrName>ppt_x</p:attrName>
                                        </p:attrNameLst>
                                      </p:cBhvr>
                                      <p:tavLst>
                                        <p:tav tm="0">
                                          <p:val>
                                            <p:strVal val="#ppt_x"/>
                                          </p:val>
                                        </p:tav>
                                        <p:tav tm="100000">
                                          <p:val>
                                            <p:strVal val="#ppt_x"/>
                                          </p:val>
                                        </p:tav>
                                      </p:tavLst>
                                    </p:anim>
                                    <p:anim calcmode="lin" valueType="num">
                                      <p:cBhvr>
                                        <p:cTn id="13" dur="5000" fill="hold"/>
                                        <p:tgtEl>
                                          <p:spTgt spid="6"/>
                                        </p:tgtEl>
                                        <p:attrNameLst>
                                          <p:attrName>ppt_y</p:attrName>
                                        </p:attrNameLst>
                                      </p:cBhvr>
                                      <p:tavLst>
                                        <p:tav tm="0">
                                          <p:val>
                                            <p:strVal val="#ppt_y+1"/>
                                          </p:val>
                                        </p:tav>
                                        <p:tav tm="100000">
                                          <p:val>
                                            <p:strVal val="#ppt_y-1"/>
                                          </p:val>
                                        </p:tav>
                                      </p:tavLst>
                                    </p:anim>
                                  </p:childTnLst>
                                </p:cTn>
                              </p:par>
                            </p:childTnLst>
                          </p:cTn>
                        </p:par>
                        <p:par>
                          <p:cTn id="14" fill="hold">
                            <p:stCondLst>
                              <p:cond delay="10000"/>
                            </p:stCondLst>
                            <p:childTnLst>
                              <p:par>
                                <p:cTn id="15" presetID="28"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0" fill="hold"/>
                                        <p:tgtEl>
                                          <p:spTgt spid="6"/>
                                        </p:tgtEl>
                                        <p:attrNameLst>
                                          <p:attrName>ppt_x</p:attrName>
                                        </p:attrNameLst>
                                      </p:cBhvr>
                                      <p:tavLst>
                                        <p:tav tm="0">
                                          <p:val>
                                            <p:strVal val="#ppt_x"/>
                                          </p:val>
                                        </p:tav>
                                        <p:tav tm="100000">
                                          <p:val>
                                            <p:strVal val="#ppt_x"/>
                                          </p:val>
                                        </p:tav>
                                      </p:tavLst>
                                    </p:anim>
                                    <p:anim calcmode="lin" valueType="num">
                                      <p:cBhvr>
                                        <p:cTn id="18" dur="5000" fill="hold"/>
                                        <p:tgtEl>
                                          <p:spTgt spid="6"/>
                                        </p:tgtEl>
                                        <p:attrNameLst>
                                          <p:attrName>ppt_y</p:attrName>
                                        </p:attrNameLst>
                                      </p:cBhvr>
                                      <p:tavLst>
                                        <p:tav tm="0">
                                          <p:val>
                                            <p:strVal val="#ppt_y+1"/>
                                          </p:val>
                                        </p:tav>
                                        <p:tav tm="100000">
                                          <p:val>
                                            <p:strVal val="#ppt_y-1"/>
                                          </p:val>
                                        </p:tav>
                                      </p:tavLst>
                                    </p:anim>
                                  </p:childTnLst>
                                </p:cTn>
                              </p:par>
                            </p:childTnLst>
                          </p:cTn>
                        </p:par>
                        <p:par>
                          <p:cTn id="19" fill="hold">
                            <p:stCondLst>
                              <p:cond delay="15000"/>
                            </p:stCondLst>
                            <p:childTnLst>
                              <p:par>
                                <p:cTn id="20" presetID="28" presetClass="entr" presetSubtype="0" fill="hold"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0" fill="hold"/>
                                        <p:tgtEl>
                                          <p:spTgt spid="6"/>
                                        </p:tgtEl>
                                        <p:attrNameLst>
                                          <p:attrName>ppt_x</p:attrName>
                                        </p:attrNameLst>
                                      </p:cBhvr>
                                      <p:tavLst>
                                        <p:tav tm="0">
                                          <p:val>
                                            <p:strVal val="#ppt_x"/>
                                          </p:val>
                                        </p:tav>
                                        <p:tav tm="100000">
                                          <p:val>
                                            <p:strVal val="#ppt_x"/>
                                          </p:val>
                                        </p:tav>
                                      </p:tavLst>
                                    </p:anim>
                                    <p:anim calcmode="lin" valueType="num">
                                      <p:cBhvr>
                                        <p:cTn id="23" dur="5000" fill="hold"/>
                                        <p:tgtEl>
                                          <p:spTgt spid="6"/>
                                        </p:tgtEl>
                                        <p:attrNameLst>
                                          <p:attrName>ppt_y</p:attrName>
                                        </p:attrNameLst>
                                      </p:cBhvr>
                                      <p:tavLst>
                                        <p:tav tm="0">
                                          <p:val>
                                            <p:strVal val="#ppt_y+1"/>
                                          </p:val>
                                        </p:tav>
                                        <p:tav tm="100000">
                                          <p:val>
                                            <p:strVal val="#ppt_y-1"/>
                                          </p:val>
                                        </p:tav>
                                      </p:tavLst>
                                    </p:anim>
                                  </p:childTnLst>
                                </p:cTn>
                              </p:par>
                            </p:childTnLst>
                          </p:cTn>
                        </p:par>
                        <p:par>
                          <p:cTn id="24" fill="hold">
                            <p:stCondLst>
                              <p:cond delay="20000"/>
                            </p:stCondLst>
                            <p:childTnLst>
                              <p:par>
                                <p:cTn id="25" presetID="28" presetClass="entr" presetSubtype="0"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0" fill="hold"/>
                                        <p:tgtEl>
                                          <p:spTgt spid="6"/>
                                        </p:tgtEl>
                                        <p:attrNameLst>
                                          <p:attrName>ppt_x</p:attrName>
                                        </p:attrNameLst>
                                      </p:cBhvr>
                                      <p:tavLst>
                                        <p:tav tm="0">
                                          <p:val>
                                            <p:strVal val="#ppt_x"/>
                                          </p:val>
                                        </p:tav>
                                        <p:tav tm="100000">
                                          <p:val>
                                            <p:strVal val="#ppt_x"/>
                                          </p:val>
                                        </p:tav>
                                      </p:tavLst>
                                    </p:anim>
                                    <p:anim calcmode="lin" valueType="num">
                                      <p:cBhvr>
                                        <p:cTn id="28" dur="5000" fill="hold"/>
                                        <p:tgtEl>
                                          <p:spTgt spid="6"/>
                                        </p:tgtEl>
                                        <p:attrNameLst>
                                          <p:attrName>ppt_y</p:attrName>
                                        </p:attrNameLst>
                                      </p:cBhvr>
                                      <p:tavLst>
                                        <p:tav tm="0">
                                          <p:val>
                                            <p:strVal val="#ppt_y+1"/>
                                          </p:val>
                                        </p:tav>
                                        <p:tav tm="100000">
                                          <p:val>
                                            <p:strVal val="#ppt_y-1"/>
                                          </p:val>
                                        </p:tav>
                                      </p:tavLst>
                                    </p:anim>
                                  </p:childTnLst>
                                </p:cTn>
                              </p:par>
                            </p:childTnLst>
                          </p:cTn>
                        </p:par>
                        <p:par>
                          <p:cTn id="29" fill="hold">
                            <p:stCondLst>
                              <p:cond delay="25000"/>
                            </p:stCondLst>
                            <p:childTnLst>
                              <p:par>
                                <p:cTn id="30" presetID="28" presetClass="entr" presetSubtype="0" fill="hold" nodeType="after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p:cTn id="32" dur="5000" fill="hold"/>
                                        <p:tgtEl>
                                          <p:spTgt spid="6"/>
                                        </p:tgtEl>
                                        <p:attrNameLst>
                                          <p:attrName>ppt_x</p:attrName>
                                        </p:attrNameLst>
                                      </p:cBhvr>
                                      <p:tavLst>
                                        <p:tav tm="0">
                                          <p:val>
                                            <p:strVal val="#ppt_x"/>
                                          </p:val>
                                        </p:tav>
                                        <p:tav tm="100000">
                                          <p:val>
                                            <p:strVal val="#ppt_x"/>
                                          </p:val>
                                        </p:tav>
                                      </p:tavLst>
                                    </p:anim>
                                    <p:anim calcmode="lin" valueType="num">
                                      <p:cBhvr>
                                        <p:cTn id="33" dur="5000" fill="hold"/>
                                        <p:tgtEl>
                                          <p:spTgt spid="6"/>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304800" y="609600"/>
            <a:ext cx="8229600" cy="4708525"/>
          </a:xfrm>
        </p:spPr>
        <p:txBody>
          <a:bodyPr>
            <a:normAutofit fontScale="92500"/>
          </a:bodyPr>
          <a:lstStyle/>
          <a:p>
            <a:r>
              <a:rPr lang="en-US" sz="4000" dirty="0" smtClean="0"/>
              <a:t>Metalloids tend to be economically important because of their unique conductivity properties (they only partially conduct electricity), which make them valuable in the semiconductor and computer chip industry. The metalloids are shown in the following illustration.</a:t>
            </a:r>
            <a:endParaRPr lang="ru-RU" sz="4000"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metalloids in the periodic table."/>
          <p:cNvPicPr>
            <a:picLocks noChangeAspect="1" noChangeArrowheads="1"/>
          </p:cNvPicPr>
          <p:nvPr/>
        </p:nvPicPr>
        <p:blipFill>
          <a:blip r:embed="rId2" cstate="print"/>
          <a:srcRect/>
          <a:stretch>
            <a:fillRect/>
          </a:stretch>
        </p:blipFill>
        <p:spPr bwMode="auto">
          <a:xfrm>
            <a:off x="762000" y="533400"/>
            <a:ext cx="3733800" cy="5114795"/>
          </a:xfrm>
          <a:prstGeom prst="rect">
            <a:avLst/>
          </a:prstGeom>
          <a:noFill/>
        </p:spPr>
      </p:pic>
      <p:sp>
        <p:nvSpPr>
          <p:cNvPr id="3" name="Прямоугольник 2"/>
          <p:cNvSpPr/>
          <p:nvPr/>
        </p:nvSpPr>
        <p:spPr>
          <a:xfrm>
            <a:off x="4572000" y="381000"/>
            <a:ext cx="4572000" cy="4031873"/>
          </a:xfrm>
          <a:prstGeom prst="rect">
            <a:avLst/>
          </a:prstGeom>
        </p:spPr>
        <p:txBody>
          <a:bodyPr>
            <a:spAutoFit/>
          </a:bodyPr>
          <a:lstStyle/>
          <a:p>
            <a:r>
              <a:rPr lang="en-US" sz="3200" b="1" spc="150" dirty="0" smtClean="0">
                <a:ln w="11430"/>
                <a:solidFill>
                  <a:srgbClr val="F8F8F8"/>
                </a:solidFill>
                <a:effectLst>
                  <a:outerShdw blurRad="25400" algn="tl" rotWithShape="0">
                    <a:srgbClr val="000000">
                      <a:alpha val="43000"/>
                    </a:srgbClr>
                  </a:outerShdw>
                </a:effectLst>
              </a:rPr>
              <a:t>The Metalloids are:</a:t>
            </a: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3"/>
              </a:rPr>
              <a:t>Boron</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4"/>
              </a:rPr>
              <a:t>Silicon</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5"/>
              </a:rPr>
              <a:t>Germanium</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6"/>
              </a:rPr>
              <a:t>Arsenic</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7"/>
              </a:rPr>
              <a:t>Antimony</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hlinkClick r:id="rId8"/>
              </a:rPr>
              <a:t>Tellurium</a:t>
            </a:r>
            <a:endPar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endParaRPr>
          </a:p>
          <a:p>
            <a:r>
              <a:rPr lang="en-US" sz="3200" b="1" u="sng" spc="150" dirty="0" smtClean="0">
                <a:ln w="11430"/>
                <a:solidFill>
                  <a:srgbClr val="FFFF00"/>
                </a:solidFill>
                <a:effectLst>
                  <a:outerShdw blurRad="25400" algn="tl" rotWithShape="0">
                    <a:srgbClr val="000000">
                      <a:alpha val="43000"/>
                    </a:srgbClr>
                  </a:outerShdw>
                </a:effectLst>
                <a:latin typeface="Arial Rounded MT Bold" pitchFamily="34" charset="0"/>
              </a:rPr>
              <a:t>Astatine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026"/>
                                        </p:tgtEl>
                                        <p:attrNameLst>
                                          <p:attrName>style.visibility</p:attrName>
                                        </p:attrNameLst>
                                      </p:cBhvr>
                                      <p:to>
                                        <p:strVal val="visible"/>
                                      </p:to>
                                    </p:set>
                                    <p:anim calcmode="lin" valueType="num">
                                      <p:cBhvr additive="base">
                                        <p:cTn id="47" dur="500" fill="hold"/>
                                        <p:tgtEl>
                                          <p:spTgt spid="1026"/>
                                        </p:tgtEl>
                                        <p:attrNameLst>
                                          <p:attrName>ppt_x</p:attrName>
                                        </p:attrNameLst>
                                      </p:cBhvr>
                                      <p:tavLst>
                                        <p:tav tm="0">
                                          <p:val>
                                            <p:strVal val="#ppt_x"/>
                                          </p:val>
                                        </p:tav>
                                        <p:tav tm="100000">
                                          <p:val>
                                            <p:strVal val="#ppt_x"/>
                                          </p:val>
                                        </p:tav>
                                      </p:tavLst>
                                    </p:anim>
                                    <p:anim calcmode="lin" valueType="num">
                                      <p:cBhvr additive="base">
                                        <p:cTn id="4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ehow.com/images/a05/57/uu/parts-periodic-table-800X800.jpg"/>
          <p:cNvPicPr>
            <a:picLocks noChangeAspect="1" noChangeArrowheads="1"/>
          </p:cNvPicPr>
          <p:nvPr/>
        </p:nvPicPr>
        <p:blipFill>
          <a:blip r:embed="rId2" cstate="print"/>
          <a:srcRect/>
          <a:stretch>
            <a:fillRect/>
          </a:stretch>
        </p:blipFill>
        <p:spPr bwMode="auto">
          <a:xfrm>
            <a:off x="533401" y="715049"/>
            <a:ext cx="8043140" cy="4847551"/>
          </a:xfrm>
          <a:prstGeom prst="rect">
            <a:avLst/>
          </a:prstGeom>
          <a:noFill/>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38200" y="228600"/>
            <a:ext cx="7840608" cy="923330"/>
          </a:xfrm>
          <a:prstGeom prst="rect">
            <a:avLst/>
          </a:prstGeom>
        </p:spPr>
        <p:txBody>
          <a:bodyPr wrap="none">
            <a:spAutoFit/>
          </a:bodyPr>
          <a:lstStyle/>
          <a:p>
            <a:r>
              <a:rPr lang="en-US" sz="5400" b="1" u="sng" dirty="0" smtClean="0">
                <a:solidFill>
                  <a:srgbClr val="FF0066"/>
                </a:solidFill>
              </a:rPr>
              <a:t>Properties of Metalloids</a:t>
            </a:r>
            <a:endParaRPr lang="ru-RU" sz="5400" u="sng" dirty="0">
              <a:solidFill>
                <a:srgbClr val="FF0066"/>
              </a:solidFill>
            </a:endParaRPr>
          </a:p>
        </p:txBody>
      </p:sp>
      <p:sp>
        <p:nvSpPr>
          <p:cNvPr id="5" name="Прямоугольник 4"/>
          <p:cNvSpPr/>
          <p:nvPr/>
        </p:nvSpPr>
        <p:spPr>
          <a:xfrm>
            <a:off x="762000" y="2057400"/>
            <a:ext cx="4591321" cy="584775"/>
          </a:xfrm>
          <a:prstGeom prst="rect">
            <a:avLst/>
          </a:prstGeom>
        </p:spPr>
        <p:txBody>
          <a:bodyPr wrap="none">
            <a:spAutoFit/>
          </a:bodyPr>
          <a:lstStyle/>
          <a:p>
            <a:r>
              <a:rPr lang="ru-RU" sz="3200" b="1" dirty="0" smtClean="0"/>
              <a:t> </a:t>
            </a:r>
            <a:r>
              <a:rPr lang="en-US" sz="3200" b="1" dirty="0" smtClean="0"/>
              <a:t>State </a:t>
            </a:r>
            <a:r>
              <a:rPr lang="en-US" sz="3200" b="1" dirty="0" smtClean="0"/>
              <a:t>of Matter is Solid</a:t>
            </a:r>
            <a:endParaRPr lang="ru-RU" sz="3200" dirty="0"/>
          </a:p>
        </p:txBody>
      </p:sp>
      <p:sp>
        <p:nvSpPr>
          <p:cNvPr id="6" name="Прямоугольник 5"/>
          <p:cNvSpPr/>
          <p:nvPr/>
        </p:nvSpPr>
        <p:spPr>
          <a:xfrm>
            <a:off x="914400" y="3429000"/>
            <a:ext cx="3441968" cy="584775"/>
          </a:xfrm>
          <a:prstGeom prst="rect">
            <a:avLst/>
          </a:prstGeom>
        </p:spPr>
        <p:txBody>
          <a:bodyPr wrap="none">
            <a:spAutoFit/>
          </a:bodyPr>
          <a:lstStyle/>
          <a:p>
            <a:r>
              <a:rPr lang="en-US" sz="3200" b="1" dirty="0" smtClean="0"/>
              <a:t>Luster is Metallic</a:t>
            </a:r>
            <a:endParaRPr lang="ru-RU" sz="3200" dirty="0"/>
          </a:p>
        </p:txBody>
      </p:sp>
      <p:sp>
        <p:nvSpPr>
          <p:cNvPr id="7" name="Прямоугольник 6"/>
          <p:cNvSpPr/>
          <p:nvPr/>
        </p:nvSpPr>
        <p:spPr>
          <a:xfrm>
            <a:off x="838200" y="2667000"/>
            <a:ext cx="3725700" cy="584775"/>
          </a:xfrm>
          <a:prstGeom prst="rect">
            <a:avLst/>
          </a:prstGeom>
        </p:spPr>
        <p:txBody>
          <a:bodyPr wrap="square">
            <a:spAutoFit/>
          </a:bodyPr>
          <a:lstStyle/>
          <a:p>
            <a:r>
              <a:rPr lang="en-US" sz="3200" b="1" dirty="0" smtClean="0"/>
              <a:t>Elasticity is Brittle </a:t>
            </a:r>
            <a:endParaRPr lang="ru-RU" sz="3200" dirty="0"/>
          </a:p>
        </p:txBody>
      </p:sp>
      <p:sp>
        <p:nvSpPr>
          <p:cNvPr id="8" name="Прямоугольник 7"/>
          <p:cNvSpPr/>
          <p:nvPr/>
        </p:nvSpPr>
        <p:spPr>
          <a:xfrm>
            <a:off x="990600" y="4114800"/>
            <a:ext cx="6384337" cy="584775"/>
          </a:xfrm>
          <a:prstGeom prst="rect">
            <a:avLst/>
          </a:prstGeom>
        </p:spPr>
        <p:txBody>
          <a:bodyPr wrap="square">
            <a:spAutoFit/>
          </a:bodyPr>
          <a:lstStyle/>
          <a:p>
            <a:r>
              <a:rPr lang="en-US" sz="3200" b="1" dirty="0" smtClean="0"/>
              <a:t>Conductivity is Semi-conductive</a:t>
            </a:r>
            <a:endParaRPr lang="ru-RU" sz="3200" dirty="0"/>
          </a:p>
        </p:txBody>
      </p:sp>
      <p:sp>
        <p:nvSpPr>
          <p:cNvPr id="9" name="TextBox 8"/>
          <p:cNvSpPr txBox="1"/>
          <p:nvPr/>
        </p:nvSpPr>
        <p:spPr>
          <a:xfrm>
            <a:off x="1371600" y="1371600"/>
            <a:ext cx="6858000" cy="584775"/>
          </a:xfrm>
          <a:prstGeom prst="rect">
            <a:avLst/>
          </a:prstGeom>
          <a:noFill/>
        </p:spPr>
        <p:txBody>
          <a:bodyPr wrap="square" rtlCol="0">
            <a:spAutoFit/>
          </a:bodyPr>
          <a:lstStyle/>
          <a:p>
            <a:r>
              <a:rPr lang="en-US" sz="3200" b="1" dirty="0" smtClean="0">
                <a:solidFill>
                  <a:srgbClr val="FFFF00"/>
                </a:solidFill>
              </a:rPr>
              <a:t>Physical Properties of Metalloids</a:t>
            </a:r>
            <a:endParaRPr lang="ru-RU" sz="3200" dirty="0">
              <a:solidFill>
                <a:srgbClr val="FFFF00"/>
              </a:solidFill>
            </a:endParaRPr>
          </a:p>
        </p:txBody>
      </p:sp>
      <p:sp>
        <p:nvSpPr>
          <p:cNvPr id="10" name="Прямоугольник 9"/>
          <p:cNvSpPr/>
          <p:nvPr/>
        </p:nvSpPr>
        <p:spPr>
          <a:xfrm>
            <a:off x="990600" y="4876800"/>
            <a:ext cx="7404591" cy="646331"/>
          </a:xfrm>
          <a:prstGeom prst="rect">
            <a:avLst/>
          </a:prstGeom>
        </p:spPr>
        <p:txBody>
          <a:bodyPr wrap="none">
            <a:spAutoFit/>
          </a:bodyPr>
          <a:lstStyle/>
          <a:p>
            <a:r>
              <a:rPr lang="en-US" sz="3600" b="1" dirty="0" smtClean="0">
                <a:solidFill>
                  <a:srgbClr val="FFFF00"/>
                </a:solidFill>
              </a:rPr>
              <a:t>Chemical Properties of Metalloids</a:t>
            </a:r>
            <a:endParaRPr lang="ru-RU" sz="36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1" presetClass="entr" presetSubtype="0" fill="hold" grpId="0" nodeType="clickEffect">
                                  <p:stCondLst>
                                    <p:cond delay="0"/>
                                  </p:stCondLst>
                                  <p:iterate type="lt">
                                    <p:tmPct val="10000"/>
                                  </p:iterate>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9"/>
                                        </p:tgtEl>
                                        <p:attrNameLst>
                                          <p:attrName>ppt_y</p:attrName>
                                        </p:attrNameLst>
                                      </p:cBhvr>
                                      <p:tavLst>
                                        <p:tav tm="0">
                                          <p:val>
                                            <p:strVal val="#ppt_y"/>
                                          </p:val>
                                        </p:tav>
                                        <p:tav tm="100000">
                                          <p:val>
                                            <p:strVal val="#ppt_y"/>
                                          </p:val>
                                        </p:tav>
                                      </p:tavLst>
                                    </p:anim>
                                    <p:anim calcmode="lin" valueType="num">
                                      <p:cBhvr>
                                        <p:cTn id="15" dur="500" fill="hold"/>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9"/>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ppt_x"/>
                                          </p:val>
                                        </p:tav>
                                        <p:tav tm="100000">
                                          <p:val>
                                            <p:strVal val="#ppt_x"/>
                                          </p:val>
                                        </p:tav>
                                      </p:tavLst>
                                    </p:anim>
                                    <p:anim calcmode="lin" valueType="num">
                                      <p:cBhvr additive="base">
                                        <p:cTn id="2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ppt_x"/>
                                          </p:val>
                                        </p:tav>
                                        <p:tav tm="100000">
                                          <p:val>
                                            <p:strVal val="#ppt_x"/>
                                          </p:val>
                                        </p:tav>
                                      </p:tavLst>
                                    </p:anim>
                                    <p:anim calcmode="lin" valueType="num">
                                      <p:cBhvr additive="base">
                                        <p:cTn id="4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1" presetClass="entr" presetSubtype="0" fill="hold" grpId="0" nodeType="clickEffect">
                                  <p:stCondLst>
                                    <p:cond delay="0"/>
                                  </p:stCondLst>
                                  <p:iterate type="lt">
                                    <p:tmPct val="10000"/>
                                  </p:iterate>
                                  <p:childTnLst>
                                    <p:set>
                                      <p:cBhvr>
                                        <p:cTn id="45" dur="1" fill="hold">
                                          <p:stCondLst>
                                            <p:cond delay="0"/>
                                          </p:stCondLst>
                                        </p:cTn>
                                        <p:tgtEl>
                                          <p:spTgt spid="10"/>
                                        </p:tgtEl>
                                        <p:attrNameLst>
                                          <p:attrName>style.visibility</p:attrName>
                                        </p:attrNameLst>
                                      </p:cBhvr>
                                      <p:to>
                                        <p:strVal val="visible"/>
                                      </p:to>
                                    </p:set>
                                    <p:anim calcmode="lin" valueType="num">
                                      <p:cBhvr>
                                        <p:cTn id="46"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47" dur="500" fill="hold"/>
                                        <p:tgtEl>
                                          <p:spTgt spid="10"/>
                                        </p:tgtEl>
                                        <p:attrNameLst>
                                          <p:attrName>ppt_y</p:attrName>
                                        </p:attrNameLst>
                                      </p:cBhvr>
                                      <p:tavLst>
                                        <p:tav tm="0">
                                          <p:val>
                                            <p:strVal val="#ppt_y"/>
                                          </p:val>
                                        </p:tav>
                                        <p:tav tm="100000">
                                          <p:val>
                                            <p:strVal val="#ppt_y"/>
                                          </p:val>
                                        </p:tav>
                                      </p:tavLst>
                                    </p:anim>
                                    <p:anim calcmode="lin" valueType="num">
                                      <p:cBhvr>
                                        <p:cTn id="48"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49"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50" dur="500" tmFilter="0,0; .5, 1; 1, 1"/>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3400" y="914400"/>
            <a:ext cx="5410200" cy="5693866"/>
          </a:xfrm>
          <a:prstGeom prst="rect">
            <a:avLst/>
          </a:prstGeom>
        </p:spPr>
        <p:txBody>
          <a:bodyPr wrap="square">
            <a:spAutoFit/>
          </a:bodyPr>
          <a:lstStyle/>
          <a:p>
            <a:r>
              <a:rPr lang="en-US" sz="2600" dirty="0" smtClean="0"/>
              <a:t>Metalloids are used in various industries. They are used in industry and in many biological processes. For example, boron is used in the manufacture of the borosilicate glass. These derivatives are highly resistant to thermal shock. In the form of sodium </a:t>
            </a:r>
            <a:r>
              <a:rPr lang="en-US" sz="2600" dirty="0" err="1" smtClean="0"/>
              <a:t>tetraborate</a:t>
            </a:r>
            <a:r>
              <a:rPr lang="en-US" sz="2600" dirty="0" smtClean="0"/>
              <a:t> is used for insulation with fiberglass. Boric yarns used in aerospace structures as they are lightweight, but have a high strength. Boron carbide is used in creating bulletproof </a:t>
            </a:r>
            <a:r>
              <a:rPr lang="en-US" sz="2600" dirty="0" smtClean="0"/>
              <a:t>vests</a:t>
            </a:r>
            <a:endParaRPr lang="ru-RU" sz="2600" dirty="0"/>
          </a:p>
        </p:txBody>
      </p:sp>
      <p:sp>
        <p:nvSpPr>
          <p:cNvPr id="3" name="Прямоугольник 2"/>
          <p:cNvSpPr/>
          <p:nvPr/>
        </p:nvSpPr>
        <p:spPr>
          <a:xfrm>
            <a:off x="533400" y="152400"/>
            <a:ext cx="1067921" cy="707886"/>
          </a:xfrm>
          <a:prstGeom prst="rect">
            <a:avLst/>
          </a:prstGeom>
        </p:spPr>
        <p:txBody>
          <a:bodyPr wrap="none">
            <a:spAutoFit/>
          </a:bodyPr>
          <a:lstStyle/>
          <a:p>
            <a:r>
              <a:rPr lang="en-US" sz="4000" b="1" u="sng" dirty="0" smtClean="0">
                <a:solidFill>
                  <a:srgbClr val="FF0066"/>
                </a:solidFill>
              </a:rPr>
              <a:t>Use</a:t>
            </a:r>
            <a:endParaRPr lang="ru-RU" sz="4000" b="1" dirty="0">
              <a:solidFill>
                <a:srgbClr val="FF0066"/>
              </a:solidFill>
            </a:endParaRPr>
          </a:p>
        </p:txBody>
      </p:sp>
      <p:pic>
        <p:nvPicPr>
          <p:cNvPr id="19458" name="Picture 2" descr="http://www.tiensmed.ru/news/uimg/0b/magnezis2.jpg"/>
          <p:cNvPicPr>
            <a:picLocks noChangeAspect="1" noChangeArrowheads="1"/>
          </p:cNvPicPr>
          <p:nvPr/>
        </p:nvPicPr>
        <p:blipFill>
          <a:blip r:embed="rId2" cstate="print"/>
          <a:srcRect/>
          <a:stretch>
            <a:fillRect/>
          </a:stretch>
        </p:blipFill>
        <p:spPr bwMode="auto">
          <a:xfrm>
            <a:off x="6019800" y="0"/>
            <a:ext cx="3124200" cy="2381250"/>
          </a:xfrm>
          <a:prstGeom prst="rect">
            <a:avLst/>
          </a:prstGeom>
          <a:noFill/>
        </p:spPr>
      </p:pic>
      <p:pic>
        <p:nvPicPr>
          <p:cNvPr id="19460" name="Picture 4" descr="http://www.syl.ru/misc/i/ai/88693/158012.jpg"/>
          <p:cNvPicPr>
            <a:picLocks noChangeAspect="1" noChangeArrowheads="1"/>
          </p:cNvPicPr>
          <p:nvPr/>
        </p:nvPicPr>
        <p:blipFill>
          <a:blip r:embed="rId3" cstate="print"/>
          <a:srcRect/>
          <a:stretch>
            <a:fillRect/>
          </a:stretch>
        </p:blipFill>
        <p:spPr bwMode="auto">
          <a:xfrm>
            <a:off x="6019800" y="2362200"/>
            <a:ext cx="3124200" cy="2286000"/>
          </a:xfrm>
          <a:prstGeom prst="rect">
            <a:avLst/>
          </a:prstGeom>
          <a:noFill/>
        </p:spPr>
      </p:pic>
      <p:pic>
        <p:nvPicPr>
          <p:cNvPr id="19462" name="Picture 6" descr="http://www.periodictable.ru/033As/slides/As5.jpg"/>
          <p:cNvPicPr>
            <a:picLocks noChangeAspect="1" noChangeArrowheads="1"/>
          </p:cNvPicPr>
          <p:nvPr/>
        </p:nvPicPr>
        <p:blipFill>
          <a:blip r:embed="rId4" cstate="print"/>
          <a:srcRect/>
          <a:stretch>
            <a:fillRect/>
          </a:stretch>
        </p:blipFill>
        <p:spPr bwMode="auto">
          <a:xfrm>
            <a:off x="6019800" y="4648200"/>
            <a:ext cx="3124200" cy="2209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3000" y="2971800"/>
            <a:ext cx="7138493" cy="707886"/>
          </a:xfrm>
          <a:prstGeom prst="rect">
            <a:avLst/>
          </a:prstGeom>
        </p:spPr>
        <p:txBody>
          <a:bodyPr wrap="none">
            <a:spAutoFit/>
          </a:bodyPr>
          <a:lstStyle/>
          <a:p>
            <a:r>
              <a:rPr lang="en-US" sz="4000" b="1" dirty="0" smtClean="0">
                <a:solidFill>
                  <a:srgbClr val="FF0066"/>
                </a:solidFill>
              </a:rPr>
              <a:t>Thank you for your attention!</a:t>
            </a:r>
            <a:endParaRPr lang="ru-RU" b="1" dirty="0">
              <a:solidFill>
                <a:srgbClr val="FF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114</TotalTime>
  <Words>193</Words>
  <Application>Microsoft Office PowerPoint</Application>
  <PresentationFormat>Экран (4:3)</PresentationFormat>
  <Paragraphs>22</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Апекс</vt:lpstr>
      <vt:lpstr>Metalloids</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Metalloids</dc:title>
  <dc:creator>Ярослава</dc:creator>
  <cp:lastModifiedBy>asus</cp:lastModifiedBy>
  <cp:revision>6</cp:revision>
  <dcterms:created xsi:type="dcterms:W3CDTF">2014-01-09T08:57:16Z</dcterms:created>
  <dcterms:modified xsi:type="dcterms:W3CDTF">2014-01-25T17:37:57Z</dcterms:modified>
</cp:coreProperties>
</file>