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0" r:id="rId2"/>
    <p:sldId id="256" r:id="rId3"/>
    <p:sldId id="271" r:id="rId4"/>
    <p:sldId id="272" r:id="rId5"/>
    <p:sldId id="281" r:id="rId6"/>
    <p:sldId id="265" r:id="rId7"/>
    <p:sldId id="267" r:id="rId8"/>
    <p:sldId id="268" r:id="rId9"/>
    <p:sldId id="274" r:id="rId10"/>
    <p:sldId id="275" r:id="rId11"/>
    <p:sldId id="276" r:id="rId12"/>
    <p:sldId id="277" r:id="rId13"/>
    <p:sldId id="27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CB6E-9DC8-4F2D-813D-AA75AA5E2ED4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81FE-E2A2-4437-8BEE-43620060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81FE-E2A2-4437-8BEE-43620060F7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92909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«Какое наслаждение вопрошать природу, пытать ее. Какой рой вопросов, мыслей, соображений! Сколько причин для удивления, сколько ощущений приятного при попытке обнять своим умом, воспроизвести в себе ту работу, какая длилась века в бесконечных областях». 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>В.И. Вернадский, 1884г.</a:t>
            </a:r>
            <a:endParaRPr lang="ru-RU" sz="3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14356"/>
            <a:ext cx="3812645" cy="4714908"/>
          </a:xfrm>
        </p:spPr>
        <p:txBody>
          <a:bodyPr anchor="t">
            <a:no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Вывод: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i="1" dirty="0" smtClean="0">
                <a:solidFill>
                  <a:schemeClr val="bg2"/>
                </a:solidFill>
              </a:rPr>
              <a:t>поверхность мыльных пузырей обладает энергией, которая в состоянии устойчивого равновесия  минимальна. Следовательно, жидкость принимает форму с минимальной площадью поверхности при наибольшем объёме. Такими свойствами обладает шар. Вот почему мыльные пузыри выглядят как правильные сферы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714348" y="1371600"/>
            <a:ext cx="3690012" cy="2926080"/>
          </a:xfrm>
        </p:spPr>
      </p:sp>
      <p:pic>
        <p:nvPicPr>
          <p:cNvPr id="10" name="Picture 2" descr="H:\Новая папка\DSCN2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5" y="785794"/>
            <a:ext cx="3733723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001056" cy="5214974"/>
          </a:xfr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Ознакомились с существенными методами измерения коэффициента поверхностного натяжения: метод отрыва петли; метод поднятия жидкости в </a:t>
            </a:r>
            <a:r>
              <a:rPr lang="ru-RU" sz="1800" b="1" i="1" dirty="0" smtClean="0">
                <a:solidFill>
                  <a:srgbClr val="002060"/>
                </a:solidFill>
              </a:rPr>
              <a:t>капилляре.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Поверхностное натяжение жидкостей, находящихся в контакте с жидкостью </a:t>
            </a:r>
            <a:r>
              <a:rPr lang="ru-RU" sz="1800" b="1" i="1" dirty="0" smtClean="0">
                <a:solidFill>
                  <a:srgbClr val="002060"/>
                </a:solidFill>
              </a:rPr>
              <a:t>различно.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Поверхностная энергия жидкости зависит не только от свойств самой жидкости, но и от свойств среды, с которой жидкость граничит, а так же от температуры </a:t>
            </a:r>
            <a:r>
              <a:rPr lang="ru-RU" sz="1800" b="1" i="1" dirty="0" smtClean="0">
                <a:solidFill>
                  <a:srgbClr val="002060"/>
                </a:solidFill>
              </a:rPr>
              <a:t>жидкости.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  При увеличении температуры </a:t>
            </a:r>
            <a:r>
              <a:rPr lang="ru-RU" sz="1800" b="1" i="1" dirty="0" smtClean="0">
                <a:solidFill>
                  <a:srgbClr val="002060"/>
                </a:solidFill>
              </a:rPr>
              <a:t>внутренняя </a:t>
            </a:r>
            <a:r>
              <a:rPr lang="ru-RU" sz="1800" b="1" i="1" dirty="0" smtClean="0">
                <a:solidFill>
                  <a:srgbClr val="002060"/>
                </a:solidFill>
              </a:rPr>
              <a:t>энергия молекул возрастает и, естественно, уменьшается напряжение в пограничном слое жидкости и, следовательно, уменьшаются силы поверхностного </a:t>
            </a:r>
            <a:r>
              <a:rPr lang="ru-RU" sz="1800" b="1" i="1" dirty="0" smtClean="0">
                <a:solidFill>
                  <a:srgbClr val="002060"/>
                </a:solidFill>
              </a:rPr>
              <a:t>натяжения.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Мыльная вода, обладает способностью образовывать тонкие пленки. Жидкая пленка превращается в эластичную поверхность, стремящуюся минимизировать свою площадь, и, следовательно, минимизировать энергию натяжения, приходящуюся на единицу </a:t>
            </a:r>
            <a:r>
              <a:rPr lang="ru-RU" sz="1800" b="1" i="1" dirty="0" smtClean="0">
                <a:solidFill>
                  <a:srgbClr val="002060"/>
                </a:solidFill>
              </a:rPr>
              <a:t>площади.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Силы поверхностного натяжения  существуют, играют большую роль и в природе, и в жизни </a:t>
            </a:r>
            <a:r>
              <a:rPr lang="ru-RU" sz="1800" b="1" i="1" dirty="0" smtClean="0">
                <a:solidFill>
                  <a:srgbClr val="002060"/>
                </a:solidFill>
              </a:rPr>
              <a:t>человека.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767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Выводы: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786058"/>
            <a:ext cx="7408333" cy="345069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2060"/>
              </a:buClr>
            </a:pPr>
            <a:r>
              <a:rPr lang="ru-RU" sz="3200" b="1" i="1" dirty="0" smtClean="0">
                <a:solidFill>
                  <a:srgbClr val="002060"/>
                </a:solidFill>
              </a:rPr>
              <a:t>«С ним говорить, что решетом воду носить» (русская пословица). Можно ли носить воду в решете? При каком условии?</a:t>
            </a:r>
          </a:p>
          <a:p>
            <a:pPr lvl="0">
              <a:buClr>
                <a:srgbClr val="002060"/>
              </a:buClr>
            </a:pPr>
            <a:r>
              <a:rPr lang="ru-RU" sz="3200" b="1" i="1" dirty="0" smtClean="0">
                <a:solidFill>
                  <a:srgbClr val="002060"/>
                </a:solidFill>
              </a:rPr>
              <a:t>Оценить максимальный размер капель воды, которые могут висеть на потолке.</a:t>
            </a:r>
          </a:p>
          <a:p>
            <a:pPr>
              <a:buClr>
                <a:srgbClr val="002060"/>
              </a:buClr>
            </a:pPr>
            <a:endParaRPr lang="ru-RU" dirty="0" smtClean="0"/>
          </a:p>
          <a:p>
            <a:pPr>
              <a:buClr>
                <a:srgbClr val="002060"/>
              </a:buClr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73050">
              <a:buClr>
                <a:srgbClr val="002060"/>
              </a:buClr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Продолжите фразу:</a:t>
            </a:r>
          </a:p>
          <a:p>
            <a:pPr marL="720725" lvl="1" indent="-273050">
              <a:buClr>
                <a:srgbClr val="002060"/>
              </a:buClr>
            </a:pPr>
            <a:r>
              <a:rPr lang="ru-RU" sz="2800" b="1" i="1" dirty="0" smtClean="0">
                <a:solidFill>
                  <a:srgbClr val="002060"/>
                </a:solidFill>
              </a:rPr>
              <a:t>Сегодня на уроке я узнал…..</a:t>
            </a:r>
          </a:p>
          <a:p>
            <a:pPr marL="720725" lvl="1" indent="-273050">
              <a:buClr>
                <a:srgbClr val="002060"/>
              </a:buClr>
            </a:pPr>
            <a:r>
              <a:rPr lang="ru-RU" sz="2800" b="1" i="1" dirty="0" smtClean="0">
                <a:solidFill>
                  <a:srgbClr val="002060"/>
                </a:solidFill>
              </a:rPr>
              <a:t>Теперь я могу……</a:t>
            </a:r>
          </a:p>
          <a:p>
            <a:pPr marL="720725" lvl="1" indent="-273050">
              <a:buClr>
                <a:srgbClr val="002060"/>
              </a:buClr>
            </a:pPr>
            <a:r>
              <a:rPr lang="ru-RU" sz="2800" b="1" i="1" dirty="0" smtClean="0">
                <a:solidFill>
                  <a:srgbClr val="002060"/>
                </a:solidFill>
              </a:rPr>
              <a:t>Было интересно…..</a:t>
            </a:r>
          </a:p>
          <a:p>
            <a:pPr marL="720725" lvl="1" indent="-273050">
              <a:buClr>
                <a:srgbClr val="002060"/>
              </a:buClr>
            </a:pPr>
            <a:r>
              <a:rPr lang="ru-RU" sz="2800" b="1" i="1" dirty="0" smtClean="0">
                <a:solidFill>
                  <a:srgbClr val="002060"/>
                </a:solidFill>
              </a:rPr>
              <a:t>Знания, полученные сегодня на уроке, пригодятся…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Рефлексия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природа-поверхностное-натяжение-5901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8305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53002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урок! </a:t>
            </a:r>
            <a:endParaRPr lang="ru-RU" sz="88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143380"/>
            <a:ext cx="3500462" cy="250033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9"/>
            <a:ext cx="8572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Исследование  явления поверхностного натяжения жидкости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:\DCIM\101NIKON\DSCN2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928934"/>
            <a:ext cx="3071834" cy="2803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DCIM\101NIKON\DSCN2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86124"/>
            <a:ext cx="2988160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6" descr="C:\Users\Иона\Desktop\Нефть Вязкость\Aquarius_najas0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0067" y="3607595"/>
            <a:ext cx="285752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250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mag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695" r="4581" b="4616"/>
          <a:stretch>
            <a:fillRect/>
          </a:stretch>
        </p:blipFill>
        <p:spPr bwMode="auto">
          <a:xfrm>
            <a:off x="571472" y="2571744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«У воды гибкая спина» (финская пословица)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Picture 19" descr="pic_07-1"/>
          <p:cNvPicPr>
            <a:picLocks noChangeAspect="1" noChangeArrowheads="1"/>
          </p:cNvPicPr>
          <p:nvPr/>
        </p:nvPicPr>
        <p:blipFill>
          <a:blip r:embed="rId4"/>
          <a:srcRect l="48529"/>
          <a:stretch>
            <a:fillRect/>
          </a:stretch>
        </p:blipFill>
        <p:spPr bwMode="auto">
          <a:xfrm>
            <a:off x="5000628" y="2571744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000504"/>
            <a:ext cx="7286676" cy="1428760"/>
          </a:xfrm>
        </p:spPr>
        <p:txBody>
          <a:bodyPr anchor="ctr">
            <a:normAutofit fontScale="90000"/>
          </a:bodyPr>
          <a:lstStyle/>
          <a:p>
            <a:pPr marL="514350" indent="-514350"/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«И сырая земля воду тянет» </a:t>
            </a:r>
            <a:r>
              <a:rPr lang="ru-RU" sz="4000" dirty="0" smtClean="0">
                <a:solidFill>
                  <a:srgbClr val="FFFF00"/>
                </a:solidFill>
              </a:rPr>
              <a:t>(финская)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000628" y="5429263"/>
            <a:ext cx="2771772" cy="714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«Ему беда, что с гуся вода» </a:t>
            </a:r>
            <a:r>
              <a:rPr lang="ru-RU" sz="3600" dirty="0" smtClean="0">
                <a:solidFill>
                  <a:srgbClr val="FFFF00"/>
                </a:solidFill>
              </a:rPr>
              <a:t>(русская</a:t>
            </a:r>
            <a:r>
              <a:rPr lang="ru-RU" sz="3600" dirty="0" smtClean="0">
                <a:solidFill>
                  <a:srgbClr val="FFFF00"/>
                </a:solidFill>
              </a:rPr>
              <a:t>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«В которой посудине деготь побывает – и огнем не выжжешь» </a:t>
            </a:r>
            <a:r>
              <a:rPr lang="ru-RU" sz="3600" dirty="0" smtClean="0">
                <a:solidFill>
                  <a:srgbClr val="FFFF00"/>
                </a:solidFill>
              </a:rPr>
              <a:t>(русская)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50019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Цель урока:</a:t>
            </a:r>
            <a:endParaRPr lang="ru-RU" sz="6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6400800" cy="27590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исследовать явление поверхностного натяжения жидкости ; </a:t>
            </a:r>
            <a:r>
              <a:rPr lang="ru-RU" sz="28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изучить </a:t>
            </a:r>
            <a:r>
              <a:rPr lang="ru-RU" sz="28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некоторые методы определения поверхностного натяжения; </a:t>
            </a:r>
            <a:r>
              <a:rPr lang="ru-RU" sz="28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выяснить </a:t>
            </a:r>
            <a:r>
              <a:rPr lang="ru-RU" sz="28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какую роль поверхностное натяжение играет в природе и  жизни человека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/>
            <a:r>
              <a:rPr lang="ru-RU" dirty="0" smtClean="0"/>
              <a:t>Метод поднятия в капилляре.</a:t>
            </a:r>
          </a:p>
          <a:p>
            <a:pPr lvl="0"/>
            <a:r>
              <a:rPr lang="ru-RU" dirty="0" smtClean="0"/>
              <a:t>Метод </a:t>
            </a:r>
            <a:r>
              <a:rPr lang="ru-RU" dirty="0" err="1" smtClean="0"/>
              <a:t>Вильгельми</a:t>
            </a:r>
            <a:r>
              <a:rPr lang="ru-RU" dirty="0" smtClean="0"/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/>
              <a:t>Метод лежачей капли.</a:t>
            </a:r>
          </a:p>
          <a:p>
            <a:pPr lvl="0"/>
            <a:r>
              <a:rPr lang="ru-RU" dirty="0" smtClean="0"/>
              <a:t>Метод определения по форме висячей капли.</a:t>
            </a:r>
          </a:p>
          <a:p>
            <a:pPr lvl="0"/>
            <a:r>
              <a:rPr lang="ru-RU" dirty="0" smtClean="0"/>
              <a:t>Метод вращающейся капли.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 smtClean="0"/>
              <a:t>Метод отрыва кольца.</a:t>
            </a:r>
          </a:p>
          <a:p>
            <a:pPr lvl="0"/>
            <a:r>
              <a:rPr lang="ru-RU" dirty="0" smtClean="0"/>
              <a:t>Метод счета капель.</a:t>
            </a:r>
          </a:p>
          <a:p>
            <a:pPr lvl="0"/>
            <a:r>
              <a:rPr lang="ru-RU" dirty="0" smtClean="0"/>
              <a:t>Метод максимального давления пузырька.</a:t>
            </a:r>
          </a:p>
          <a:p>
            <a:pPr lvl="0"/>
            <a:r>
              <a:rPr lang="ru-RU" dirty="0" smtClean="0"/>
              <a:t>Метод осциллирующей струи.</a:t>
            </a:r>
          </a:p>
          <a:p>
            <a:pPr lvl="0"/>
            <a:r>
              <a:rPr lang="ru-RU" dirty="0" smtClean="0"/>
              <a:t>Метод стоячих волн.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57166"/>
            <a:ext cx="65722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0841" y="571480"/>
            <a:ext cx="44823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определения поверхностного натяжения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2357430"/>
            <a:ext cx="305754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Статические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2357430"/>
            <a:ext cx="328614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Динамические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14546" y="1714488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143636" y="1714488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195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Измерение поверхностного натяжения воды, мыльного раствора методом отрыва петли</a:t>
            </a:r>
            <a:endParaRPr lang="ru-RU" sz="3200" dirty="0"/>
          </a:p>
        </p:txBody>
      </p:sp>
      <p:pic>
        <p:nvPicPr>
          <p:cNvPr id="17410" name="Picture 2" descr="H:\DCIM\101NIKON\DSCN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285752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3286124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571744"/>
            <a:ext cx="471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Оборудование: </a:t>
            </a:r>
            <a:r>
              <a:rPr lang="ru-RU" sz="3200" dirty="0" smtClean="0">
                <a:solidFill>
                  <a:srgbClr val="002060"/>
                </a:solidFill>
              </a:rPr>
              <a:t>динамометр проекционный ДПН, химический стакан с водой, мыльный раствор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195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Измерение поверхностного натяжения жидкости методом поднятия жидкости в капилляре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928934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Оборудование: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сосуд </a:t>
            </a:r>
            <a:r>
              <a:rPr lang="ru-RU" sz="3200" dirty="0" smtClean="0">
                <a:solidFill>
                  <a:srgbClr val="002060"/>
                </a:solidFill>
              </a:rPr>
              <a:t>с </a:t>
            </a:r>
            <a:r>
              <a:rPr lang="ru-RU" sz="3200" dirty="0" smtClean="0">
                <a:solidFill>
                  <a:srgbClr val="002060"/>
                </a:solidFill>
              </a:rPr>
              <a:t>водой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капилляры медицинские 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термометр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2803942" cy="3738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857231"/>
            <a:ext cx="3812645" cy="1911369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«Выдуйте мыльный пузырь и смотрите на него: вы можете заниматься всю жизнь его изучением, не переставая извлекать из него уроки физики»,</a:t>
            </a:r>
            <a:r>
              <a:rPr lang="ru-RU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rgbClr val="FFFF00"/>
                </a:solidFill>
              </a:rPr>
              <a:t>писал великий английский физик </a:t>
            </a:r>
            <a:r>
              <a:rPr lang="ru-RU" sz="2000" b="1" dirty="0" smtClean="0">
                <a:solidFill>
                  <a:srgbClr val="FFFF00"/>
                </a:solidFill>
              </a:rPr>
              <a:t>лорд </a:t>
            </a:r>
            <a:r>
              <a:rPr lang="ru-RU" sz="2000" b="1" dirty="0" smtClean="0">
                <a:solidFill>
                  <a:srgbClr val="FFFF00"/>
                </a:solidFill>
              </a:rPr>
              <a:t>Кельвин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2428868"/>
            <a:ext cx="3818467" cy="378673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Оборудование: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endParaRPr lang="ru-RU" sz="2000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мыльный раствор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плоская </a:t>
            </a:r>
            <a:r>
              <a:rPr lang="ru-RU" sz="2000" b="1" i="1" dirty="0" smtClean="0">
                <a:solidFill>
                  <a:schemeClr val="bg1"/>
                </a:solidFill>
              </a:rPr>
              <a:t>рамка с </a:t>
            </a:r>
            <a:r>
              <a:rPr lang="ru-RU" sz="2000" b="1" i="1" dirty="0" smtClean="0">
                <a:solidFill>
                  <a:schemeClr val="bg1"/>
                </a:solidFill>
              </a:rPr>
              <a:t>подвижной стороной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полые </a:t>
            </a:r>
            <a:r>
              <a:rPr lang="ru-RU" sz="2000" b="1" i="1" dirty="0" smtClean="0">
                <a:solidFill>
                  <a:schemeClr val="bg1"/>
                </a:solidFill>
              </a:rPr>
              <a:t>пластмассовые  </a:t>
            </a:r>
            <a:r>
              <a:rPr lang="ru-RU" sz="2000" b="1" i="1" dirty="0" smtClean="0">
                <a:solidFill>
                  <a:schemeClr val="bg1"/>
                </a:solidFill>
              </a:rPr>
              <a:t>палочки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Цель: </a:t>
            </a:r>
            <a:r>
              <a:rPr lang="ru-RU" sz="2000" b="1" i="1" dirty="0" smtClean="0"/>
              <a:t>получить мыльные пузыри различного размера и выяснить,  почему они шарообразной </a:t>
            </a:r>
            <a:r>
              <a:rPr lang="ru-RU" sz="2000" b="1" i="1" dirty="0" smtClean="0"/>
              <a:t>формы</a:t>
            </a:r>
            <a:endParaRPr lang="ru-RU" sz="2000" b="1" i="1" dirty="0" smtClean="0"/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6626" name="Picture 2" descr="H:\DCIM\101NIKON\DSCN2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19492" cy="3071834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495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«Какое наслаждение вопрошать природу, пытать ее. Какой рой вопросов, мыслей, соображений! Сколько причин для удивления, сколько ощущений приятного при попытке обнять своим умом, воспроизвести в себе ту работу, какая длилась века в бесконечных областях».  В.И. Вернадский, 1884г.</vt:lpstr>
      <vt:lpstr>Слайд 2</vt:lpstr>
      <vt:lpstr>«У воды гибкая спина» (финская пословица)</vt:lpstr>
      <vt:lpstr>   «И сырая земля воду тянет» (финская)   </vt:lpstr>
      <vt:lpstr>Цель урока:</vt:lpstr>
      <vt:lpstr>Слайд 6</vt:lpstr>
      <vt:lpstr>Измерение поверхностного натяжения воды, мыльного раствора методом отрыва петли</vt:lpstr>
      <vt:lpstr>Измерение поверхностного натяжения жидкости методом поднятия жидкости в капилляре</vt:lpstr>
      <vt:lpstr>«Выдуйте мыльный пузырь и смотрите на него: вы можете заниматься всю жизнь его изучением, не переставая извлекать из него уроки физики», – писал великий английский физик лорд Кельвин </vt:lpstr>
      <vt:lpstr>Вывод: поверхность мыльных пузырей обладает энергией, которая в состоянии устойчивого равновесия  минимальна. Следовательно, жидкость принимает форму с минимальной площадью поверхности при наибольшем объёме. Такими свойствами обладает шар. Вот почему мыльные пузыри выглядят как правильные сферы</vt:lpstr>
      <vt:lpstr>Выводы:</vt:lpstr>
      <vt:lpstr>Домашнее задание</vt:lpstr>
      <vt:lpstr>Рефлексия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51</cp:revision>
  <dcterms:created xsi:type="dcterms:W3CDTF">2013-03-12T15:37:28Z</dcterms:created>
  <dcterms:modified xsi:type="dcterms:W3CDTF">2013-03-18T13:24:10Z</dcterms:modified>
</cp:coreProperties>
</file>