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66" r:id="rId5"/>
    <p:sldId id="293" r:id="rId6"/>
    <p:sldId id="268" r:id="rId7"/>
    <p:sldId id="291" r:id="rId8"/>
    <p:sldId id="300" r:id="rId9"/>
    <p:sldId id="317" r:id="rId10"/>
    <p:sldId id="301" r:id="rId11"/>
    <p:sldId id="315" r:id="rId12"/>
    <p:sldId id="269" r:id="rId13"/>
    <p:sldId id="307" r:id="rId14"/>
    <p:sldId id="270" r:id="rId15"/>
    <p:sldId id="303" r:id="rId16"/>
    <p:sldId id="308" r:id="rId17"/>
    <p:sldId id="305" r:id="rId18"/>
    <p:sldId id="306" r:id="rId19"/>
    <p:sldId id="309" r:id="rId20"/>
    <p:sldId id="271" r:id="rId21"/>
    <p:sldId id="286" r:id="rId22"/>
    <p:sldId id="287" r:id="rId23"/>
    <p:sldId id="310" r:id="rId24"/>
    <p:sldId id="302" r:id="rId25"/>
    <p:sldId id="311" r:id="rId26"/>
    <p:sldId id="304" r:id="rId27"/>
    <p:sldId id="312" r:id="rId28"/>
    <p:sldId id="272" r:id="rId29"/>
    <p:sldId id="288" r:id="rId30"/>
    <p:sldId id="316" r:id="rId31"/>
    <p:sldId id="274" r:id="rId32"/>
    <p:sldId id="275" r:id="rId33"/>
    <p:sldId id="277" r:id="rId34"/>
    <p:sldId id="276" r:id="rId35"/>
    <p:sldId id="279" r:id="rId36"/>
    <p:sldId id="282" r:id="rId37"/>
    <p:sldId id="281" r:id="rId38"/>
    <p:sldId id="280" r:id="rId39"/>
    <p:sldId id="278" r:id="rId40"/>
    <p:sldId id="283" r:id="rId41"/>
    <p:sldId id="284" r:id="rId42"/>
    <p:sldId id="289" r:id="rId43"/>
    <p:sldId id="290" r:id="rId44"/>
    <p:sldId id="292" r:id="rId45"/>
    <p:sldId id="285" r:id="rId46"/>
    <p:sldId id="297" r:id="rId47"/>
    <p:sldId id="298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ED63-6452-4B40-8DD8-F93152FBD6E2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4693-35FA-4B93-84F8-C7776C43C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ED63-6452-4B40-8DD8-F93152FBD6E2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4693-35FA-4B93-84F8-C7776C43C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ED63-6452-4B40-8DD8-F93152FBD6E2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4693-35FA-4B93-84F8-C7776C43C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ED63-6452-4B40-8DD8-F93152FBD6E2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4693-35FA-4B93-84F8-C7776C43C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ED63-6452-4B40-8DD8-F93152FBD6E2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4693-35FA-4B93-84F8-C7776C43C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ED63-6452-4B40-8DD8-F93152FBD6E2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4693-35FA-4B93-84F8-C7776C43C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ED63-6452-4B40-8DD8-F93152FBD6E2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4693-35FA-4B93-84F8-C7776C43C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ED63-6452-4B40-8DD8-F93152FBD6E2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4693-35FA-4B93-84F8-C7776C43C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ED63-6452-4B40-8DD8-F93152FBD6E2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4693-35FA-4B93-84F8-C7776C43C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ED63-6452-4B40-8DD8-F93152FBD6E2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4693-35FA-4B93-84F8-C7776C43C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ED63-6452-4B40-8DD8-F93152FBD6E2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4693-35FA-4B93-84F8-C7776C43C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ED63-6452-4B40-8DD8-F93152FBD6E2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34693-35FA-4B93-84F8-C7776C43C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slide" Target="slide7.xml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k.ru/reference/famous-buildings/famous-building5-1f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seder.co.il/image-gallery/11897/1/1/" TargetMode="External"/><Relationship Id="rId5" Type="http://schemas.openxmlformats.org/officeDocument/2006/relationships/hyperlink" Target="http://www.sunhome.ru/journal/184" TargetMode="External"/><Relationship Id="rId4" Type="http://schemas.openxmlformats.org/officeDocument/2006/relationships/hyperlink" Target="http://www.foxdesign.ru/legend/apollo1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17.xml"/><Relationship Id="rId3" Type="http://schemas.openxmlformats.org/officeDocument/2006/relationships/slide" Target="slide14.xml"/><Relationship Id="rId7" Type="http://schemas.openxmlformats.org/officeDocument/2006/relationships/slide" Target="slide38.xml"/><Relationship Id="rId12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11" Type="http://schemas.openxmlformats.org/officeDocument/2006/relationships/slide" Target="slide40.xml"/><Relationship Id="rId5" Type="http://schemas.openxmlformats.org/officeDocument/2006/relationships/slide" Target="slide28.xml"/><Relationship Id="rId10" Type="http://schemas.openxmlformats.org/officeDocument/2006/relationships/slide" Target="slide24.xml"/><Relationship Id="rId4" Type="http://schemas.openxmlformats.org/officeDocument/2006/relationships/slide" Target="slide12.xml"/><Relationship Id="rId9" Type="http://schemas.openxmlformats.org/officeDocument/2006/relationships/slide" Target="slide31.xml"/><Relationship Id="rId14" Type="http://schemas.openxmlformats.org/officeDocument/2006/relationships/slide" Target="slide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571604" y="3929066"/>
            <a:ext cx="7200928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Презентация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учителя математики МБОУ ЗСОШ № 1: Чернокнижникова Л. М.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642918"/>
            <a:ext cx="849694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Пропорция </a:t>
            </a:r>
          </a:p>
          <a:p>
            <a:pPr algn="ctr"/>
            <a:r>
              <a:rPr lang="ru-RU" sz="9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вокруг нас</a:t>
            </a:r>
            <a:endParaRPr lang="ru-RU" sz="9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28662" y="4214812"/>
            <a:ext cx="8215338" cy="278608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  </a:t>
            </a:r>
            <a:r>
              <a:rPr lang="ru-RU" b="1" dirty="0" smtClean="0"/>
              <a:t>Принято </a:t>
            </a:r>
            <a:r>
              <a:rPr lang="ru-RU" b="1" dirty="0" smtClean="0"/>
              <a:t>считать, что понятие о золотом делении ввел в научный обиход Пифагор, древнегреческий философ и математик (VI в. до н.э.). Есть предположение, что Пифагор свое знание золотого деления позаимствовал у египтян и вавилонян. И действительно, пропорции пирамиды Хеопса, храмов, барельефов, предметов быта и украшений из гробницы Тутанхамона свидетельствуют, что египетские мастера пользовались соотношениями золотого деления при их создании.</a:t>
            </a:r>
            <a:endParaRPr lang="ru-RU" b="1" dirty="0"/>
          </a:p>
        </p:txBody>
      </p:sp>
      <p:pic>
        <p:nvPicPr>
          <p:cNvPr id="29698" name="Picture 2" descr="http://j-times.ru/wp-content/uploads/2011/12/pirami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42852"/>
            <a:ext cx="5715008" cy="407963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 задачи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00100" y="1484784"/>
            <a:ext cx="3929090" cy="48017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/>
              <a:t>  </a:t>
            </a:r>
            <a:r>
              <a:rPr lang="ru-RU" dirty="0" smtClean="0"/>
              <a:t>На строительство дома идет 4  тыс. штук кирпича. Сколько  тысяч штук кирпича необходимо для строительства 15 таких же домов.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4876" y="1412777"/>
            <a:ext cx="4429124" cy="432048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dirty="0" smtClean="0"/>
              <a:t>   </a:t>
            </a:r>
            <a:r>
              <a:rPr lang="ru-RU" dirty="0" smtClean="0"/>
              <a:t> </a:t>
            </a:r>
            <a:r>
              <a:rPr lang="ru-RU" dirty="0" smtClean="0"/>
              <a:t>Для  перевозки  песка при строительстве   потребовалось  14  автомашин  грузоподъемностью  </a:t>
            </a:r>
            <a:r>
              <a:rPr lang="ru-RU" dirty="0" smtClean="0"/>
              <a:t>4,5т. Сколько  </a:t>
            </a:r>
            <a:r>
              <a:rPr lang="ru-RU" dirty="0" smtClean="0"/>
              <a:t>потребуется  автомашин  грузоподъемностью  7 т  для  перевозки  этого  же песка?</a:t>
            </a:r>
            <a:endParaRPr lang="ru-RU" dirty="0"/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8429652" y="6286520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КУЛИНАРИЯ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6248" y="1000108"/>
            <a:ext cx="4857752" cy="58578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b="1" dirty="0" smtClean="0"/>
              <a:t>Понятие пропорции используется в кулинарии. Когда мы готовим какое-либо блюдо, мы стараемся использовать то количество продуктов, которое указано в поварской книге. Это делается для того, чтобы не испортить блюдо. Если мы возьмём больше соли, то пересолим, а если меньше, то будет не вкусно. Ещё пропорция позволяет рассчитать количество продуктов для приготовления одного и того же блюда для разного числа гостей.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71612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 задачи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857224" y="1556793"/>
            <a:ext cx="4000528" cy="444397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/>
              <a:t>Для </a:t>
            </a:r>
            <a:r>
              <a:rPr lang="ru-RU" dirty="0" smtClean="0"/>
              <a:t>приготовления варенья из 2 кг крыжовника необходимо 3 кг сахара. Сколько кг сахара необходимо для приготовления варенья из 4,4 кг крыжовника.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4876" y="1556792"/>
            <a:ext cx="4249612" cy="288032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dirty="0" smtClean="0"/>
              <a:t>      </a:t>
            </a:r>
            <a:r>
              <a:rPr lang="ru-RU" dirty="0" smtClean="0"/>
              <a:t> </a:t>
            </a:r>
            <a:r>
              <a:rPr lang="ru-RU" dirty="0" smtClean="0"/>
              <a:t>При сушке масса яблок изменилась с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dirty="0" smtClean="0"/>
              <a:t>        20 кг до 18,2 кг. На сколько % уменьшилась масса яблок при сушке?</a:t>
            </a:r>
          </a:p>
          <a:p>
            <a:endParaRPr lang="ru-RU" dirty="0"/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8143900" y="6286520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МЕДИЦИНА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714744" y="1000108"/>
            <a:ext cx="5643602" cy="58578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В медицинской практике врачи следят за тем, сколько и когда надо давать лекарства больному. В правильных дозах лекарство даёт лечебный эффект, в меньших – оно бесполезно, а в больших – приносит вред. При изготовлении лекарств тоже соблюдаются пропорции. Здесь необходима точность, так как при нарушении пропорций, составляющих лекарство ингредиентов, может получиться не лекарство, а яд.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3" y="1214422"/>
            <a:ext cx="304802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commendatori.files.wordpress.com/2008/11/pills4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214818"/>
            <a:ext cx="3000395" cy="2009338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38" y="428604"/>
            <a:ext cx="7786742" cy="607223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endParaRPr lang="ru-RU" sz="24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    </a:t>
            </a:r>
            <a:r>
              <a:rPr lang="ru-RU" sz="2400" b="1" dirty="0" smtClean="0"/>
              <a:t>Отношения и пропорции используется также в аптеках при изготовлении лекарств и лечебных  напитков. Чтобы изготовить лекарственный препарат надо точно знать, сколько частей приходится на  какую-либо часть.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/>
              <a:t>Мазь Тигровая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/>
              <a:t>Масло гвоздичное ______  0,1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/>
              <a:t>Масло эвкалиптовое ____   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/>
              <a:t>Парафин _____________   3,05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/>
              <a:t>Ментол  ______________   1,8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/>
              <a:t>Камфара ______________    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/>
              <a:t>Вазелин _______________ 3,05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</p:txBody>
      </p:sp>
      <p:pic>
        <p:nvPicPr>
          <p:cNvPr id="10243" name="Picture 4" descr="PE0102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2852738"/>
            <a:ext cx="163353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 задачи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4876" y="1484784"/>
            <a:ext cx="4249612" cy="3917032"/>
          </a:xfrm>
        </p:spPr>
        <p:txBody>
          <a:bodyPr>
            <a:noAutofit/>
          </a:bodyPr>
          <a:lstStyle/>
          <a:p>
            <a:r>
              <a:rPr lang="ru-RU" dirty="0" smtClean="0"/>
              <a:t>Больному </a:t>
            </a:r>
            <a:r>
              <a:rPr lang="ru-RU" dirty="0" smtClean="0"/>
              <a:t>прописан курс лекарства, которое нужно принимать по 250 мг два раза в день в течение 7 дней. В одной упаковке лекарства содержится 10 таблеток по 125 мг. Какое наименьшее количество  упаковок понадобится на весь курс лечения.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857224" y="1500174"/>
            <a:ext cx="3941144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Для </a:t>
            </a:r>
            <a:r>
              <a:rPr lang="ru-RU" dirty="0" smtClean="0"/>
              <a:t>лекарственного отвара ромашки на 100 г кипятка необходимо 20 г сухой ромашки. Сколько г ромашки необходимо для 500г </a:t>
            </a:r>
            <a:r>
              <a:rPr lang="ru-RU" dirty="0" smtClean="0"/>
              <a:t>отвара?</a:t>
            </a:r>
            <a:endParaRPr lang="ru-RU" dirty="0"/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8143900" y="6286520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Химия</a:t>
            </a:r>
            <a:endParaRPr lang="ru-RU" dirty="0"/>
          </a:p>
        </p:txBody>
      </p:sp>
      <p:pic>
        <p:nvPicPr>
          <p:cNvPr id="4" name="Picture 2" descr="http://www.factroom.ru/wp-content/uploads/2011/02/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71538" y="1571612"/>
            <a:ext cx="3482603" cy="2786082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281518" cy="5429288"/>
          </a:xfrm>
        </p:spPr>
        <p:txBody>
          <a:bodyPr>
            <a:normAutofit/>
          </a:bodyPr>
          <a:lstStyle/>
          <a:p>
            <a:r>
              <a:rPr lang="ru-RU" dirty="0" smtClean="0"/>
              <a:t>Заслуженное место заняла теория пропорций при решении задач по </a:t>
            </a:r>
            <a:r>
              <a:rPr lang="ru-RU" u="sng" dirty="0" smtClean="0"/>
              <a:t>химии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Например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</a:t>
            </a:r>
            <a:r>
              <a:rPr lang="ru-RU" dirty="0" smtClean="0"/>
              <a:t>Какова </a:t>
            </a:r>
            <a:r>
              <a:rPr lang="ru-RU" dirty="0" smtClean="0"/>
              <a:t>процентная концентрация раствора, полученного растворением 5 г поваренной соли в 45 г воды?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355976" y="1124745"/>
            <a:ext cx="4788024" cy="5161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2800" b="1" dirty="0" smtClean="0"/>
              <a:t>Знание пропорций и умение применять их во многом определяют успех задуманного дела. Например, в химии точные весовые пропорции различных веществ при соединении </a:t>
            </a:r>
            <a:r>
              <a:rPr lang="ru-RU" sz="2800" b="1" dirty="0" smtClean="0"/>
              <a:t>дают возможность </a:t>
            </a:r>
            <a:r>
              <a:rPr lang="ru-RU" sz="2800" b="1" dirty="0" smtClean="0"/>
              <a:t>получения нового вещества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8370" name="Picture 2" descr="http://www.bizator.ru/_data/c15851_photo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71546"/>
            <a:ext cx="3649131" cy="2000264"/>
          </a:xfrm>
          <a:prstGeom prst="rect">
            <a:avLst/>
          </a:prstGeom>
          <a:noFill/>
        </p:spPr>
      </p:pic>
      <p:pic>
        <p:nvPicPr>
          <p:cNvPr id="58372" name="Picture 4" descr="http://www.hydrodynamictechnology.com.ua/piroliz_purificatin.jpg"/>
          <p:cNvPicPr>
            <a:picLocks noChangeAspect="1" noChangeArrowheads="1"/>
          </p:cNvPicPr>
          <p:nvPr/>
        </p:nvPicPr>
        <p:blipFill>
          <a:blip r:embed="rId4" cstate="print"/>
          <a:srcRect r="-86" b="7143"/>
          <a:stretch>
            <a:fillRect/>
          </a:stretch>
        </p:blipFill>
        <p:spPr bwMode="auto">
          <a:xfrm>
            <a:off x="928662" y="3643315"/>
            <a:ext cx="3672647" cy="2310213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1785926"/>
            <a:ext cx="3720358" cy="4525963"/>
          </a:xfrm>
        </p:spPr>
        <p:txBody>
          <a:bodyPr/>
          <a:lstStyle/>
          <a:p>
            <a:r>
              <a:rPr lang="ru-RU" dirty="0" smtClean="0"/>
              <a:t> В </a:t>
            </a:r>
            <a:r>
              <a:rPr lang="ru-RU" dirty="0" smtClean="0"/>
              <a:t>2,4 л воды растворили 100 г соли. Какова концентрация полученного раствора?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571612"/>
            <a:ext cx="4038600" cy="4525963"/>
          </a:xfrm>
        </p:spPr>
        <p:txBody>
          <a:bodyPr/>
          <a:lstStyle/>
          <a:p>
            <a:r>
              <a:rPr lang="ru-RU" dirty="0" smtClean="0"/>
              <a:t>Имеется 90 г 80% уксусной эссенции. Какое наибольшее количество 9% столового уксуса из нее можно получить?</a:t>
            </a:r>
          </a:p>
          <a:p>
            <a:endParaRPr lang="ru-RU" dirty="0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143900" y="6286520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214414" y="2060848"/>
            <a:ext cx="7482730" cy="4343467"/>
          </a:xfrm>
        </p:spPr>
        <p:txBody>
          <a:bodyPr>
            <a:normAutofit/>
          </a:bodyPr>
          <a:lstStyle/>
          <a:p>
            <a:pPr marL="742950" indent="-742950">
              <a:buNone/>
            </a:pPr>
            <a:r>
              <a:rPr lang="ru-RU" sz="3600" b="1" i="1" u="sng" dirty="0" smtClean="0">
                <a:latin typeface="Arial" charset="0"/>
              </a:rPr>
              <a:t>Цели:</a:t>
            </a:r>
            <a:endParaRPr lang="ru-RU" b="1" i="1" u="sng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1.Познакомиться с историей возникновения пропорции.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2.Решение заданий на пропорцию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3.Рассмотреть применение пропорции в жизни.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Обобщающий урок по теме: «Пропорция вокруг нас»</a:t>
            </a:r>
            <a:endParaRPr lang="ru-RU" b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ТЕХНОЛОГИЯ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57224" y="1600200"/>
            <a:ext cx="782957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На уроках технологии мы также используем пропорцию. Когда мы хотим сшить какую-либо вещь меньшего или большего размера, мы уменьшаем или увеличиваем выкройку до нужного нам размера. Например,  выкройка фартука на себя и на куклу. Размеры элементов кукольного фартука отличаются от соответствующих размеров моего фартука в одно и тоже число раз.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Технология</a:t>
            </a:r>
            <a:endParaRPr lang="ru-RU" sz="6000" dirty="0"/>
          </a:p>
        </p:txBody>
      </p:sp>
      <p:pic>
        <p:nvPicPr>
          <p:cNvPr id="921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00174"/>
            <a:ext cx="231777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357430"/>
            <a:ext cx="2643174" cy="283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357950" y="5500702"/>
            <a:ext cx="2500331" cy="4286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Рост куклы-50 см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1214423"/>
            <a:ext cx="314327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/>
              <a:t>Размеры элементов кукольного фартука отличаются от соответствующих размеров</a:t>
            </a:r>
            <a:r>
              <a:rPr lang="en-US" sz="2800" dirty="0" smtClean="0"/>
              <a:t> </a:t>
            </a:r>
            <a:r>
              <a:rPr lang="ru-RU" sz="2800" dirty="0" smtClean="0"/>
              <a:t>фартука</a:t>
            </a:r>
            <a:r>
              <a:rPr lang="en-US" sz="2800" dirty="0" smtClean="0"/>
              <a:t> </a:t>
            </a:r>
            <a:r>
              <a:rPr lang="ru-RU" sz="2800" dirty="0" smtClean="0"/>
              <a:t>девушки в одно и тоже число раз.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5429264"/>
            <a:ext cx="2714644" cy="6429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Рост девушки-160 см</a:t>
            </a:r>
            <a:endParaRPr lang="ru-RU" sz="2000" b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pic>
        <p:nvPicPr>
          <p:cNvPr id="2" name="Рисунок 1" descr="IMGP1206.jpg"/>
          <p:cNvPicPr>
            <a:picLocks noChangeAspect="1"/>
          </p:cNvPicPr>
          <p:nvPr/>
        </p:nvPicPr>
        <p:blipFill>
          <a:blip r:embed="rId3" cstate="print"/>
          <a:srcRect t="1176" r="-1902" b="1176"/>
          <a:stretch>
            <a:fillRect/>
          </a:stretch>
        </p:blipFill>
        <p:spPr>
          <a:xfrm>
            <a:off x="1142976" y="500042"/>
            <a:ext cx="3714776" cy="55528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CCFF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429256" y="1357298"/>
            <a:ext cx="33576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Когда мы хотим сшить какую-либо вещь меньшего или большего размера, мы уменьшаем или увеличиваем выкройку пропорционально размеру.</a:t>
            </a:r>
            <a:endParaRPr lang="ru-RU" sz="2800" b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1643050"/>
            <a:ext cx="4038600" cy="4525963"/>
          </a:xfrm>
        </p:spPr>
        <p:txBody>
          <a:bodyPr/>
          <a:lstStyle/>
          <a:p>
            <a:r>
              <a:rPr lang="ru-RU" dirty="0" smtClean="0"/>
              <a:t>Краеобметочная  машина  0,6 м  ткани  обрабатывает  за  2,16 мин.  Сколько  метров  можно  обметать  за  1,44 мин?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500174"/>
            <a:ext cx="4038600" cy="4525963"/>
          </a:xfrm>
        </p:spPr>
        <p:txBody>
          <a:bodyPr/>
          <a:lstStyle/>
          <a:p>
            <a:r>
              <a:rPr lang="ru-RU" dirty="0" smtClean="0"/>
              <a:t>На изготовление детского платья идет 1,2 м. Сколько необходимо ткани на платье для взрослых, если расход на него на 40 % больше.</a:t>
            </a:r>
            <a:endParaRPr lang="ru-RU" dirty="0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143900" y="6286520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Физика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2920" y="4071942"/>
            <a:ext cx="8401080" cy="226853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/>
              <a:t>  </a:t>
            </a:r>
            <a:r>
              <a:rPr lang="ru-RU" b="1" dirty="0" smtClean="0"/>
              <a:t>С </a:t>
            </a:r>
            <a:r>
              <a:rPr lang="ru-RU" b="1" dirty="0" smtClean="0"/>
              <a:t>глубокой древности люди пользовались различными рычагами. Весло, лом, весы, ножницы, качели, тачка и т.д. – примеры рычагов. Выигрыш, который дает рычаг в прилагаемом усилии, определяется пропорцией, где M и </a:t>
            </a:r>
            <a:r>
              <a:rPr lang="ru-RU" b="1" dirty="0" err="1" smtClean="0"/>
              <a:t>m</a:t>
            </a:r>
            <a:r>
              <a:rPr lang="ru-RU" b="1" dirty="0" smtClean="0"/>
              <a:t> – массы грузов, а L и </a:t>
            </a:r>
            <a:r>
              <a:rPr lang="ru-RU" b="1" dirty="0" err="1" smtClean="0"/>
              <a:t>l</a:t>
            </a:r>
            <a:r>
              <a:rPr lang="ru-RU" b="1" dirty="0" smtClean="0"/>
              <a:t> – «плечи» рычага.</a:t>
            </a:r>
            <a:endParaRPr lang="ru-RU" b="1" dirty="0"/>
          </a:p>
        </p:txBody>
      </p:sp>
      <p:pic>
        <p:nvPicPr>
          <p:cNvPr id="54274" name="Picture 2" descr="Пропорции в физике. С глубокой древности люди пользовались различными рычагами. Весло, лом, весы, ножницы, качели, тачка и т.д. – примеры рычагов. Выигрыш, который дает рычаг в прилагаемом усилии, определяется пропорцией, где M и m – массы грузов, а L и l – «плечи» рычага."/>
          <p:cNvPicPr>
            <a:picLocks noChangeAspect="1" noChangeArrowheads="1"/>
          </p:cNvPicPr>
          <p:nvPr/>
        </p:nvPicPr>
        <p:blipFill>
          <a:blip r:embed="rId3" cstate="print"/>
          <a:srcRect b="17536"/>
          <a:stretch>
            <a:fillRect/>
          </a:stretch>
        </p:blipFill>
        <p:spPr bwMode="auto">
          <a:xfrm>
            <a:off x="1214414" y="1214422"/>
            <a:ext cx="7416012" cy="2687619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 задачи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71538" y="1643050"/>
            <a:ext cx="3214710" cy="21888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 правилу рычага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i="1" dirty="0" smtClean="0"/>
              <a:t>найти М, </a:t>
            </a:r>
            <a:r>
              <a:rPr lang="ru-RU" i="1" dirty="0" smtClean="0"/>
              <a:t>если</a:t>
            </a:r>
            <a:r>
              <a:rPr lang="en-US" i="1" dirty="0" smtClean="0"/>
              <a:t> </a:t>
            </a:r>
            <a:r>
              <a:rPr lang="ru-RU" i="1" dirty="0" smtClean="0"/>
              <a:t> </a:t>
            </a:r>
            <a:r>
              <a:rPr lang="en-US" i="1" dirty="0" smtClean="0"/>
              <a:t>=</a:t>
            </a:r>
            <a:r>
              <a:rPr lang="ru-RU" i="1" dirty="0" smtClean="0"/>
              <a:t>2 м, </a:t>
            </a:r>
            <a:r>
              <a:rPr lang="en-US" i="1" dirty="0" smtClean="0"/>
              <a:t>L</a:t>
            </a:r>
            <a:r>
              <a:rPr lang="ru-RU" i="1" dirty="0" smtClean="0"/>
              <a:t>=8 м, </a:t>
            </a:r>
            <a:r>
              <a:rPr lang="en-US" i="1" dirty="0" smtClean="0"/>
              <a:t>m</a:t>
            </a:r>
            <a:r>
              <a:rPr lang="ru-RU" i="1" dirty="0" smtClean="0"/>
              <a:t>=4 кг.</a:t>
            </a:r>
            <a:endParaRPr lang="ru-RU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7686" y="1500174"/>
            <a:ext cx="4400552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городе Жуковском на авиа-шоу МАКС проходят показательные полёты самолётов. Такому самолёту-истребителю, как МИГ-29 на 3 часа полётов требуется около 7,5 тонн керосина. Сколько тонн керосина потребуется МИГ-29 на 7 часов полётов?</a:t>
            </a:r>
            <a:endParaRPr lang="ru-RU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1331640" y="1988840"/>
          <a:ext cx="1080120" cy="846093"/>
        </p:xfrm>
        <a:graphic>
          <a:graphicData uri="http://schemas.openxmlformats.org/presentationml/2006/ole">
            <p:oleObj spid="_x0000_s24577" name="Формула" r:id="rId4" imgW="507780" imgH="393529" progId="Equation.3">
              <p:embed/>
            </p:oleObj>
          </a:graphicData>
        </a:graphic>
      </p:graphicFrame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8143900" y="6286520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000372"/>
            <a:ext cx="155551" cy="35719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58016" y="928670"/>
            <a:ext cx="2000232" cy="5561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Автомобиль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5500702"/>
            <a:ext cx="2500330" cy="7858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Уменьшенная модель</a:t>
            </a:r>
            <a:endParaRPr lang="ru-RU" sz="2400" b="1" dirty="0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57290" y="3571876"/>
            <a:ext cx="4000527" cy="228601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Пропорция применяется при моделировании</a:t>
            </a:r>
          </a:p>
          <a:p>
            <a:pPr algn="ctr"/>
            <a:r>
              <a:rPr lang="ru-RU" sz="3200" b="1" dirty="0" smtClean="0"/>
              <a:t>Все пропорции сохранены!</a:t>
            </a:r>
            <a:endParaRPr lang="ru-RU" sz="3200" b="1" dirty="0"/>
          </a:p>
        </p:txBody>
      </p:sp>
      <p:pic>
        <p:nvPicPr>
          <p:cNvPr id="12" name="Рисунок 11" descr="Безымянный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785794"/>
            <a:ext cx="4429156" cy="2433012"/>
          </a:xfrm>
          <a:prstGeom prst="rect">
            <a:avLst/>
          </a:prstGeom>
        </p:spPr>
      </p:pic>
      <p:pic>
        <p:nvPicPr>
          <p:cNvPr id="13" name="Рисунок 12" descr="Безымянный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3500438"/>
            <a:ext cx="2731024" cy="150019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851920" y="0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Моделирование</a:t>
            </a:r>
            <a:endParaRPr lang="ru-RU" sz="2800" b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571613"/>
            <a:ext cx="3500462" cy="3857652"/>
          </a:xfrm>
        </p:spPr>
        <p:txBody>
          <a:bodyPr>
            <a:normAutofit/>
          </a:bodyPr>
          <a:lstStyle/>
          <a:p>
            <a:r>
              <a:rPr lang="ru-RU" dirty="0" smtClean="0"/>
              <a:t>Длина модели автомашины 42см.Какова длина автомобиля, если  размеры его уменьшены в 10000 раз.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500174"/>
            <a:ext cx="4038600" cy="4525963"/>
          </a:xfrm>
        </p:spPr>
        <p:txBody>
          <a:bodyPr/>
          <a:lstStyle/>
          <a:p>
            <a:r>
              <a:rPr lang="ru-RU" dirty="0" smtClean="0"/>
              <a:t>На модель парусника идет 60 см ткани. Сколько м ткани необходимо для изготовления трех таких же парусника.</a:t>
            </a:r>
            <a:endParaRPr lang="ru-RU" dirty="0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143900" y="6286520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ГЕОГРАФИЯ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00100" y="1500174"/>
            <a:ext cx="7686700" cy="462598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В географии также применяют пропорцию – </a:t>
            </a:r>
            <a:r>
              <a:rPr lang="ru-RU" b="1" u="sng" dirty="0" smtClean="0"/>
              <a:t>масштаб</a:t>
            </a:r>
            <a:r>
              <a:rPr lang="ru-RU" dirty="0" smtClean="0"/>
              <a:t>. Масштабом называют отношение длины отрезка на карте или плане к длине соответствующего отрезка на местности. Масштаб показывает во сколько раз расстояние на плане меньше, чем указанное расстояние на самом деле.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/>
              <a:t>География</a:t>
            </a:r>
            <a:endParaRPr lang="ru-RU" sz="6000" b="1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00166" y="1357298"/>
            <a:ext cx="72390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357422" y="6072206"/>
            <a:ext cx="5072098" cy="35719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Масштаб 1</a:t>
            </a:r>
            <a:r>
              <a:rPr lang="en-US" sz="3200" b="1" dirty="0" smtClean="0"/>
              <a:t>:7500</a:t>
            </a:r>
            <a:endParaRPr lang="ru-RU" sz="3200" b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/>
              <a:t>Из истории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00100" y="4429132"/>
            <a:ext cx="7972452" cy="22859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en-US" dirty="0" smtClean="0"/>
              <a:t>    </a:t>
            </a:r>
            <a:r>
              <a:rPr lang="ru-RU" dirty="0" smtClean="0"/>
              <a:t>Слово </a:t>
            </a:r>
            <a:r>
              <a:rPr lang="ru-RU" b="1" dirty="0" smtClean="0"/>
              <a:t>«пропорция» </a:t>
            </a:r>
            <a:r>
              <a:rPr lang="ru-RU" dirty="0" smtClean="0"/>
              <a:t>происходит от латинского слова</a:t>
            </a:r>
            <a:r>
              <a:rPr lang="en-US" dirty="0" smtClean="0"/>
              <a:t> </a:t>
            </a:r>
            <a:r>
              <a:rPr lang="en-US" b="1" dirty="0" err="1" smtClean="0"/>
              <a:t>proportio</a:t>
            </a:r>
            <a:r>
              <a:rPr lang="ru-RU" dirty="0" smtClean="0"/>
              <a:t>, означающего соразмерность, определенное соотношение частей между собой. Пропорции используют с древности при решении  разных задач   в математике.</a:t>
            </a:r>
            <a:endParaRPr lang="ru-RU" dirty="0"/>
          </a:p>
        </p:txBody>
      </p:sp>
      <p:pic>
        <p:nvPicPr>
          <p:cNvPr id="5" name="Picture 2" descr="http://www.mmdtkw.org/EGtkw0215KhufuPyramid1.jpg"/>
          <p:cNvPicPr>
            <a:picLocks noChangeAspect="1" noChangeArrowheads="1"/>
          </p:cNvPicPr>
          <p:nvPr/>
        </p:nvPicPr>
        <p:blipFill>
          <a:blip r:embed="rId3" cstate="print"/>
          <a:srcRect l="2939" r="1997" b="24950"/>
          <a:stretch>
            <a:fillRect/>
          </a:stretch>
        </p:blipFill>
        <p:spPr bwMode="auto">
          <a:xfrm>
            <a:off x="2285984" y="1000108"/>
            <a:ext cx="5429288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 задачи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785786" y="1500174"/>
            <a:ext cx="4038600" cy="4525963"/>
          </a:xfrm>
        </p:spPr>
        <p:txBody>
          <a:bodyPr/>
          <a:lstStyle/>
          <a:p>
            <a:r>
              <a:rPr lang="ru-RU" dirty="0" smtClean="0"/>
              <a:t>Найдите расстояние от Москвы до Северного полюса, если на карте это расстояние – 3,5 см, а М 1:100000000.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857752" y="1500174"/>
            <a:ext cx="4038600" cy="3340968"/>
          </a:xfrm>
        </p:spPr>
        <p:txBody>
          <a:bodyPr/>
          <a:lstStyle/>
          <a:p>
            <a:r>
              <a:rPr lang="ru-RU" dirty="0" smtClean="0"/>
              <a:t>Найти расстояние на карте между городами Ростов –на –Дону и Москвой, если расстояние между ними 1200 км, а</a:t>
            </a:r>
          </a:p>
          <a:p>
            <a:pPr>
              <a:buNone/>
            </a:pPr>
            <a:r>
              <a:rPr lang="ru-RU" dirty="0" smtClean="0"/>
              <a:t>     М 1:50000000.</a:t>
            </a:r>
            <a:endParaRPr lang="ru-RU" dirty="0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143900" y="6286520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ИЗОБРАЗИТЕЛЬНОЕ ИСКУССТВО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143372" y="446745"/>
            <a:ext cx="5144644" cy="626840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     С давних пор человек стремится окружать себя красивыми вещами. На определенном этапе своего развития человек начал задаваться вопросом: почему тот или иной предмет является красивым и что является основой прекрасного? Уже в Древней Греции изучение сущности красоты, прекрасного, сформировалось в самостоятельную ветвь науки - эстетику, которая у античных философов была неотделима от космологии. Тогда же родилось представление о том, что основой прекрасного является гармония.</a:t>
            </a:r>
            <a:endParaRPr lang="ru-RU" dirty="0"/>
          </a:p>
        </p:txBody>
      </p:sp>
      <p:pic>
        <p:nvPicPr>
          <p:cNvPr id="20482" name="Picture 2" descr="http://www.kulturologia.ru/files/luckshmie/Janosh_art/Janosh_art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4143372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857620" y="571480"/>
            <a:ext cx="5616624" cy="57344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В Большой Советской Энциклопедии дается следующее определение понятия "гармония":</a:t>
            </a:r>
          </a:p>
          <a:p>
            <a:pPr>
              <a:buNone/>
            </a:pPr>
            <a:r>
              <a:rPr lang="ru-RU" dirty="0" smtClean="0"/>
              <a:t>  "</a:t>
            </a:r>
            <a:r>
              <a:rPr lang="ru-RU" b="1" dirty="0" smtClean="0"/>
              <a:t>Гармония</a:t>
            </a:r>
            <a:r>
              <a:rPr lang="ru-RU" dirty="0" smtClean="0"/>
              <a:t> - соразмерность частей и целого, слияние различных компонентов объекта в единое органическое целое. В гармонии получают внешнее выявление внутренняя упорядоченность и мера </a:t>
            </a:r>
            <a:r>
              <a:rPr lang="ru-RU" dirty="0" smtClean="0"/>
              <a:t>бытия.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9458" name="Picture 2" descr="http://img-fotki.yandex.ru/get/4009/solevolito.0/0_22e27_62512bf5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736"/>
            <a:ext cx="3714752" cy="371475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857224" y="4357694"/>
            <a:ext cx="8072494" cy="22860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В классике изобразительного искусства на протяжении многих веков прослеживается приём построения пропорции, называемый </a:t>
            </a:r>
            <a:r>
              <a:rPr lang="ru-RU" b="1" dirty="0" smtClean="0"/>
              <a:t>золотым сечением, </a:t>
            </a:r>
            <a:r>
              <a:rPr lang="ru-RU" dirty="0" smtClean="0"/>
              <a:t>или</a:t>
            </a:r>
            <a:r>
              <a:rPr lang="ru-RU" b="1" dirty="0" smtClean="0"/>
              <a:t> золотым числом.</a:t>
            </a:r>
            <a:r>
              <a:rPr lang="ru-RU" dirty="0" smtClean="0"/>
              <a:t> (этот термин ввел Леонардо да Винчи). </a:t>
            </a:r>
          </a:p>
        </p:txBody>
      </p:sp>
      <p:pic>
        <p:nvPicPr>
          <p:cNvPr id="17410" name="Picture 2" descr="http://gvkagan.narod.ru/stixi/god_2011/foto-stixi-2011/leonardo-da-vinti.jpg"/>
          <p:cNvPicPr>
            <a:picLocks noChangeAspect="1" noChangeArrowheads="1"/>
          </p:cNvPicPr>
          <p:nvPr/>
        </p:nvPicPr>
        <p:blipFill>
          <a:blip r:embed="rId3" cstate="print"/>
          <a:srcRect l="4545" t="3563" r="4545" b="3800"/>
          <a:stretch>
            <a:fillRect/>
          </a:stretch>
        </p:blipFill>
        <p:spPr bwMode="auto">
          <a:xfrm>
            <a:off x="3286116" y="142852"/>
            <a:ext cx="3132282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4214810" y="0"/>
            <a:ext cx="492919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"Золотая пропорция" </a:t>
            </a:r>
            <a:r>
              <a:rPr lang="ru-RU" dirty="0" smtClean="0"/>
              <a:t>- это понятие математическое и ее изучение – это прежде всего задача науки. Но она же является критерием гармонии и красоты, а это уже категория искусства и эстетики, которая изучает  гармонию и красоту с математической точки зрения.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18434" name="Picture 2" descr="http://www.sea-vacation.org/wordpress/wp-content/uploads/2009/10/cor019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642918"/>
            <a:ext cx="3560771" cy="2286016"/>
          </a:xfrm>
          <a:prstGeom prst="rect">
            <a:avLst/>
          </a:prstGeom>
          <a:noFill/>
        </p:spPr>
      </p:pic>
      <p:pic>
        <p:nvPicPr>
          <p:cNvPr id="18436" name="Picture 4" descr="http://ledyz.ru/uploads/posts/2012-04/1334571569_makiyazh-i-proporc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286124"/>
            <a:ext cx="2428892" cy="3400449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79296" y="0"/>
            <a:ext cx="8031836" cy="29289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В произведениях изобразительного искусства художники и скульпторы осознанно или подсознательно, доверяя своему тренированному глазу</a:t>
            </a:r>
          </a:p>
          <a:p>
            <a:pPr>
              <a:buNone/>
            </a:pPr>
            <a:r>
              <a:rPr lang="ru-RU" dirty="0" smtClean="0"/>
              <a:t>    часто применяют соотношение размеров в золотой пропорции.</a:t>
            </a:r>
          </a:p>
        </p:txBody>
      </p:sp>
      <p:pic>
        <p:nvPicPr>
          <p:cNvPr id="20482" name="Рисунок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000372"/>
            <a:ext cx="535357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071810"/>
            <a:ext cx="2286016" cy="344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pic>
        <p:nvPicPr>
          <p:cNvPr id="23554" name="Рисунок 1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57166"/>
            <a:ext cx="2714644" cy="167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428868"/>
            <a:ext cx="2571768" cy="193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285728"/>
            <a:ext cx="182189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9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357166"/>
            <a:ext cx="2643206" cy="171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1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2357430"/>
            <a:ext cx="3071834" cy="21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9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61568" y="3071810"/>
            <a:ext cx="188243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Рисунок 7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4414" y="4714884"/>
            <a:ext cx="2885609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Рисунок 1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9124" y="4714884"/>
            <a:ext cx="250887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71434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ЗОЛОТОЕ СЕЧЕНИЕ В ФОТОГРАФИИ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Рисунок 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000108"/>
            <a:ext cx="2428892" cy="359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1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214422"/>
            <a:ext cx="3357586" cy="224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214818"/>
            <a:ext cx="321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1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3643314"/>
            <a:ext cx="2071702" cy="305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>
            <a:hlinkClick r:id="rId7" action="ppaction://hlinksldjump"/>
          </p:cNvPr>
          <p:cNvSpPr/>
          <p:nvPr/>
        </p:nvSpPr>
        <p:spPr>
          <a:xfrm>
            <a:off x="285720" y="6429396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-34559"/>
            <a:ext cx="8229600" cy="785794"/>
          </a:xfrm>
        </p:spPr>
        <p:txBody>
          <a:bodyPr/>
          <a:lstStyle/>
          <a:p>
            <a:r>
              <a:rPr lang="ru-RU" b="1" dirty="0" smtClean="0"/>
              <a:t>Биология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42910" y="500042"/>
            <a:ext cx="8229600" cy="25717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Это же явление наблюдается и в иных конструкциях природы: в спиралях моллюсков, в венчиках цветков и ещё во многих знакомых нам вещах, например, расположение листьев на побеге тоже подчиняется золотому числу!</a:t>
            </a:r>
          </a:p>
        </p:txBody>
      </p:sp>
      <p:pic>
        <p:nvPicPr>
          <p:cNvPr id="21506" name="Рисунок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143248"/>
            <a:ext cx="15811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071810"/>
            <a:ext cx="1643074" cy="219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1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214686"/>
            <a:ext cx="2857520" cy="178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rudocs.exdat.com/pars_docs/tw_refs/174/173167/173167_html_7dc5f95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5286388"/>
            <a:ext cx="5572164" cy="1373491"/>
          </a:xfrm>
          <a:prstGeom prst="rect">
            <a:avLst/>
          </a:prstGeom>
          <a:noFill/>
        </p:spPr>
      </p:pic>
      <p:sp>
        <p:nvSpPr>
          <p:cNvPr id="2" name="Стрелка вправо 1">
            <a:hlinkClick r:id="rId7" action="ppaction://hlinksldjump"/>
          </p:cNvPr>
          <p:cNvSpPr/>
          <p:nvPr/>
        </p:nvSpPr>
        <p:spPr>
          <a:xfrm>
            <a:off x="8316416" y="6237312"/>
            <a:ext cx="32755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14678" y="142852"/>
            <a:ext cx="5929322" cy="67151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b="1" dirty="0" smtClean="0"/>
              <a:t>Золотое число </a:t>
            </a:r>
            <a:r>
              <a:rPr lang="ru-RU" sz="1600" dirty="0" smtClean="0"/>
              <a:t>наблюдается в пропорциях гармонично развитого человека: длина головы делит в золотом сечении расстояние от талии до макушки.</a:t>
            </a:r>
          </a:p>
          <a:p>
            <a:pPr>
              <a:buNone/>
            </a:pPr>
            <a:r>
              <a:rPr lang="ru-RU" sz="1600" dirty="0" smtClean="0"/>
              <a:t>Кроме этого есть и еще несколько основных золотых пропорции нашего тела:</a:t>
            </a:r>
          </a:p>
          <a:p>
            <a:pPr>
              <a:buNone/>
            </a:pPr>
            <a:r>
              <a:rPr lang="ru-RU" sz="1600" u="sng" dirty="0" smtClean="0"/>
              <a:t>расстояние от кончиков пальцев до запястья и от запястья до локтя</a:t>
            </a:r>
            <a:r>
              <a:rPr lang="ru-RU" sz="1600" dirty="0" smtClean="0"/>
              <a:t> равно </a:t>
            </a:r>
            <a:r>
              <a:rPr lang="ru-RU" sz="1600" b="1" dirty="0" smtClean="0"/>
              <a:t>1:1.618</a:t>
            </a:r>
            <a:endParaRPr lang="ru-RU" sz="1600" dirty="0" smtClean="0"/>
          </a:p>
          <a:p>
            <a:pPr>
              <a:buNone/>
            </a:pPr>
            <a:r>
              <a:rPr lang="ru-RU" sz="1600" u="sng" dirty="0" smtClean="0"/>
              <a:t>расстояние от уровня плеча до макушки головы и размера головы </a:t>
            </a:r>
            <a:r>
              <a:rPr lang="ru-RU" sz="1600" dirty="0" smtClean="0"/>
              <a:t>равно </a:t>
            </a:r>
            <a:r>
              <a:rPr lang="ru-RU" sz="1600" b="1" dirty="0" smtClean="0"/>
              <a:t>1:1.618</a:t>
            </a:r>
            <a:endParaRPr lang="ru-RU" sz="1600" dirty="0" smtClean="0"/>
          </a:p>
          <a:p>
            <a:pPr>
              <a:buNone/>
            </a:pPr>
            <a:r>
              <a:rPr lang="ru-RU" sz="1600" u="sng" dirty="0" smtClean="0"/>
              <a:t>расстояние от точки пупа до макушки головы и от уровня плеча до макушки головы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равно </a:t>
            </a:r>
            <a:r>
              <a:rPr lang="ru-RU" sz="1600" b="1" dirty="0" smtClean="0"/>
              <a:t>1:1.618</a:t>
            </a:r>
            <a:endParaRPr lang="ru-RU" sz="1600" dirty="0" smtClean="0"/>
          </a:p>
          <a:p>
            <a:pPr>
              <a:buNone/>
            </a:pPr>
            <a:r>
              <a:rPr lang="ru-RU" sz="1600" u="sng" dirty="0" smtClean="0"/>
              <a:t>расстояние точки пупа до коленей и от коленей до ступней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равно </a:t>
            </a:r>
            <a:r>
              <a:rPr lang="ru-RU" sz="1600" b="1" dirty="0" smtClean="0"/>
              <a:t>1:1.618</a:t>
            </a:r>
            <a:endParaRPr lang="ru-RU" sz="1600" dirty="0" smtClean="0"/>
          </a:p>
          <a:p>
            <a:pPr>
              <a:buNone/>
            </a:pPr>
            <a:r>
              <a:rPr lang="ru-RU" sz="1600" u="sng" dirty="0" smtClean="0"/>
              <a:t>расстояние от кончика подбородка до кончика верхней губы и от кончика верхней губы до ноздрей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равно </a:t>
            </a:r>
            <a:r>
              <a:rPr lang="ru-RU" sz="1600" b="1" dirty="0" smtClean="0"/>
              <a:t>1:1.618</a:t>
            </a:r>
            <a:endParaRPr lang="ru-RU" sz="1600" dirty="0" smtClean="0"/>
          </a:p>
          <a:p>
            <a:pPr>
              <a:buNone/>
            </a:pPr>
            <a:r>
              <a:rPr lang="ru-RU" sz="1600" u="sng" dirty="0" smtClean="0"/>
              <a:t>расстояние от кончика подбородка до верхней линии бровей и от верхней линии бровей до макушки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равно </a:t>
            </a:r>
            <a:r>
              <a:rPr lang="ru-RU" sz="1600" b="1" dirty="0" smtClean="0"/>
              <a:t>1:1.618</a:t>
            </a:r>
            <a:endParaRPr lang="ru-RU" sz="1600" dirty="0" smtClean="0"/>
          </a:p>
          <a:p>
            <a:pPr>
              <a:buNone/>
            </a:pPr>
            <a:r>
              <a:rPr lang="ru-RU" sz="1600" u="sng" dirty="0" smtClean="0"/>
              <a:t>расстояние от кончика подбородка до верхней линии бровей и от верхней линии бровей до макушки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равно </a:t>
            </a:r>
            <a:r>
              <a:rPr lang="ru-RU" sz="1600" b="1" dirty="0" smtClean="0"/>
              <a:t>1:1.618</a:t>
            </a:r>
            <a:endParaRPr lang="ru-RU" sz="1600" dirty="0" smtClean="0"/>
          </a:p>
        </p:txBody>
      </p:sp>
      <p:pic>
        <p:nvPicPr>
          <p:cNvPr id="19458" name="Рисунок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315012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29058" y="1142984"/>
            <a:ext cx="5000660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Ещё в древней Греции математики использовали такой аппарат, как ПРОПОРЦИЯ.</a:t>
            </a:r>
          </a:p>
          <a:p>
            <a:pPr>
              <a:buNone/>
            </a:pPr>
            <a:r>
              <a:rPr lang="ru-RU" b="1" dirty="0" smtClean="0"/>
              <a:t>     </a:t>
            </a:r>
            <a:r>
              <a:rPr lang="ru-RU" b="1" u="sng" dirty="0" smtClean="0"/>
              <a:t>Пропорцией называют равенство отношений двух или нескольких пар чисел или величин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5844" name="Picture 4" descr="http://photo.dreamvoyage.ru/_ph/100/2/637875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857232"/>
            <a:ext cx="3257550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/>
              <a:t>Музыка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428860" y="1000084"/>
            <a:ext cx="6715140" cy="58579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dirty="0" smtClean="0"/>
              <a:t>     Представители пифагорейской школы заметили, что высота тона обратно пропорциональна длине струны.</a:t>
            </a:r>
          </a:p>
          <a:p>
            <a:pPr>
              <a:buNone/>
            </a:pPr>
            <a:r>
              <a:rPr lang="ru-RU" sz="3400" dirty="0" smtClean="0"/>
              <a:t>      Вибрирующие струны, натянутые с одинаковой силой, звучат друг другу в тон, если их длины находятся в простых числовых отношениях. Согласие тонов излучает приятные звучания, и наоборот, рассогласованность производит диссонанс. Самыми благозвучными оказываются тона соответствующие следующим отношениям меду длиной струн:  1:2 – октава, 2:3 квинта и 1:2/3:1/6 – гармония.</a:t>
            </a:r>
          </a:p>
          <a:p>
            <a:pPr>
              <a:buNone/>
            </a:pPr>
            <a:r>
              <a:rPr lang="ru-RU" sz="3400" dirty="0" smtClean="0"/>
              <a:t>     Позднее в </a:t>
            </a:r>
            <a:r>
              <a:rPr lang="en-US" sz="3400" dirty="0" smtClean="0"/>
              <a:t>XVIII</a:t>
            </a:r>
            <a:r>
              <a:rPr lang="ru-RU" sz="3400" dirty="0" smtClean="0"/>
              <a:t> веке создается музыкальная акустика. Было высчитано число колебаний струны в зависимости от ее длины, массы и натяжения. Л. Эйлер в теории колебания струны объяснил происхождение призвуков, сопровождающих основной тон струны.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11266" name="Picture 2" descr="http://www.yaplakal.com/uploads/post-3-12125141172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00108"/>
            <a:ext cx="2329106" cy="1571636"/>
          </a:xfrm>
          <a:prstGeom prst="rect">
            <a:avLst/>
          </a:prstGeom>
          <a:noFill/>
        </p:spPr>
      </p:pic>
      <p:pic>
        <p:nvPicPr>
          <p:cNvPr id="11268" name="Picture 4" descr="http://stat.shurf.ru/fest/images/users/1/th_4171cfb90636d582fe15c5b476defda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429000"/>
            <a:ext cx="2606742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3357554" y="357166"/>
            <a:ext cx="5572132" cy="650083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Музыка есть жизнь чисел. Но жизнь особая, проявляющаяся не в строгих рядах вычислений, а в звуковых гармониях, починенных обязательным нормам математики.</a:t>
            </a:r>
          </a:p>
          <a:p>
            <a:pPr>
              <a:buNone/>
            </a:pPr>
            <a:r>
              <a:rPr lang="ru-RU" dirty="0" smtClean="0"/>
              <a:t>     Так как в основе музыкальных произведений лежат четкие соотношения, описываемые количественными законами, то композитор, может, и, не отдавая себе отчета, интуитивно, при создании музыкального шедевра проводит математический расчет.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/>
              <a:t>Г. Лейбниц </a:t>
            </a:r>
            <a:r>
              <a:rPr lang="ru-RU" dirty="0" smtClean="0"/>
              <a:t>писал: «Музыка – это радость души, которая вычисляет, сама того не зная».</a:t>
            </a:r>
          </a:p>
          <a:p>
            <a:pPr>
              <a:buNone/>
            </a:pPr>
            <a:r>
              <a:rPr lang="ru-RU" dirty="0" smtClean="0"/>
              <a:t>     Говорят, что рисовальщик освобождает геометрию, а музыкант отворяет простор цифрам.</a:t>
            </a:r>
          </a:p>
          <a:p>
            <a:pPr>
              <a:buNone/>
            </a:pPr>
            <a:r>
              <a:rPr lang="ru-RU" dirty="0" smtClean="0"/>
              <a:t>     Музыка, являясь чуть ли не разделом математики, все же остается искусством.</a:t>
            </a:r>
          </a:p>
        </p:txBody>
      </p:sp>
      <p:pic>
        <p:nvPicPr>
          <p:cNvPr id="10242" name="Picture 2" descr="http://upload.wikimedia.org/wikipedia/commons/6/6a/Gottfried_Wilhelm_von_Leibni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3442597" cy="4357718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8143900" y="6429396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/>
              <a:t>Литература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43250" y="1214422"/>
            <a:ext cx="5900750" cy="491174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en-US" dirty="0" smtClean="0"/>
              <a:t>  </a:t>
            </a:r>
            <a:r>
              <a:rPr lang="ru-RU" dirty="0" smtClean="0"/>
              <a:t>Литература </a:t>
            </a:r>
            <a:r>
              <a:rPr lang="ru-RU" dirty="0" smtClean="0"/>
              <a:t>входит в ту же область творчества, что и музыка и изобразительное искусство. Так, значит, и здесь должна быть связь с математикой? Ясно, что эту связь необходимо искать в поэзии. В математике существует ряд исследований, в частности академика  </a:t>
            </a:r>
            <a:r>
              <a:rPr lang="ru-RU" b="1" dirty="0" smtClean="0"/>
              <a:t>А.Колмогорова</a:t>
            </a:r>
            <a:r>
              <a:rPr lang="ru-RU" dirty="0" smtClean="0"/>
              <a:t> и его учеников, посвященных анализу русского стиха. 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9218" name="Picture 2" descr="http://www.rusvopros.ru/calendar/1192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928670"/>
            <a:ext cx="2500330" cy="2500331"/>
          </a:xfrm>
          <a:prstGeom prst="rect">
            <a:avLst/>
          </a:prstGeom>
          <a:noFill/>
        </p:spPr>
      </p:pic>
      <p:pic>
        <p:nvPicPr>
          <p:cNvPr id="6146" name="Picture 2" descr="http://dcp.sovserv.ru/media/images/0/c/0/39222.jpg"/>
          <p:cNvPicPr>
            <a:picLocks noChangeAspect="1" noChangeArrowheads="1"/>
          </p:cNvPicPr>
          <p:nvPr/>
        </p:nvPicPr>
        <p:blipFill>
          <a:blip r:embed="rId4" cstate="print"/>
          <a:srcRect l="2703"/>
          <a:stretch>
            <a:fillRect/>
          </a:stretch>
        </p:blipFill>
        <p:spPr bwMode="auto">
          <a:xfrm>
            <a:off x="1000100" y="3786190"/>
            <a:ext cx="2428892" cy="2904101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3214678" y="285728"/>
            <a:ext cx="5929322" cy="642941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en-US" dirty="0" smtClean="0"/>
              <a:t>   </a:t>
            </a:r>
            <a:r>
              <a:rPr lang="ru-RU" dirty="0" smtClean="0"/>
              <a:t>Ёще </a:t>
            </a:r>
            <a:r>
              <a:rPr lang="ru-RU" b="1" dirty="0" smtClean="0"/>
              <a:t>Аристотель</a:t>
            </a:r>
            <a:r>
              <a:rPr lang="ru-RU" dirty="0" smtClean="0"/>
              <a:t> заметил, что сравнения и тропы в поэзии создаются по правилам отношений существующими между членами пропорции.  </a:t>
            </a:r>
          </a:p>
          <a:p>
            <a:pPr>
              <a:buNone/>
            </a:pPr>
            <a:r>
              <a:rPr lang="ru-RU" dirty="0" smtClean="0"/>
              <a:t>    По примеру Аристотеля, доктор философии  </a:t>
            </a:r>
            <a:r>
              <a:rPr lang="ru-RU" b="1" dirty="0" smtClean="0"/>
              <a:t>А. Сухотин</a:t>
            </a:r>
            <a:r>
              <a:rPr lang="ru-RU" dirty="0" smtClean="0"/>
              <a:t>, на основании основного  свойства пропорции рассмотрел поэтическое выражение: </a:t>
            </a:r>
            <a:r>
              <a:rPr lang="ru-RU" b="1" dirty="0" smtClean="0"/>
              <a:t>«Что старость для жизни, то вечер для дня».</a:t>
            </a:r>
          </a:p>
          <a:p>
            <a:pPr>
              <a:buNone/>
            </a:pPr>
            <a:r>
              <a:rPr lang="ru-RU" dirty="0" smtClean="0"/>
              <a:t>      Он выписал основные понятия по порядку</a:t>
            </a:r>
            <a:r>
              <a:rPr lang="ru-RU" b="1" dirty="0" smtClean="0"/>
              <a:t>: «старость», «жизнь», «вечер», «день».</a:t>
            </a:r>
          </a:p>
          <a:p>
            <a:pPr>
              <a:buNone/>
            </a:pPr>
            <a:r>
              <a:rPr lang="ru-RU" dirty="0" smtClean="0"/>
              <a:t>     В нашем выражении утверждается, что старость так же относится к жизни, как вечер относится ко дню.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8194" name="Picture 2" descr="http://www.fisnyak.ru/_nw/8/243187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14290"/>
            <a:ext cx="2619393" cy="3143272"/>
          </a:xfrm>
          <a:prstGeom prst="rect">
            <a:avLst/>
          </a:prstGeom>
          <a:noFill/>
        </p:spPr>
      </p:pic>
      <p:pic>
        <p:nvPicPr>
          <p:cNvPr id="8196" name="Picture 4" descr="http://all-photo.ru/portret/photos/25531-0.jpg"/>
          <p:cNvPicPr>
            <a:picLocks noChangeAspect="1" noChangeArrowheads="1"/>
          </p:cNvPicPr>
          <p:nvPr/>
        </p:nvPicPr>
        <p:blipFill>
          <a:blip r:embed="rId4" cstate="print"/>
          <a:srcRect l="2978" t="6521" r="4704" b="8695"/>
          <a:stretch>
            <a:fillRect/>
          </a:stretch>
        </p:blipFill>
        <p:spPr bwMode="auto">
          <a:xfrm>
            <a:off x="1000100" y="3643314"/>
            <a:ext cx="2585346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4286248" y="285728"/>
            <a:ext cx="4857752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В. Брюсов, </a:t>
            </a:r>
            <a:r>
              <a:rPr lang="ru-RU" dirty="0" smtClean="0"/>
              <a:t>покоренный миром пропорции, писал: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i="1" dirty="0" smtClean="0"/>
              <a:t>Вам поклоняюсь, вас желаю числа!</a:t>
            </a:r>
          </a:p>
          <a:p>
            <a:pPr>
              <a:buNone/>
            </a:pPr>
            <a:r>
              <a:rPr lang="ru-RU" b="1" i="1" dirty="0" smtClean="0"/>
              <a:t> Свободные бесплотные как тени,</a:t>
            </a:r>
          </a:p>
          <a:p>
            <a:pPr>
              <a:buNone/>
            </a:pPr>
            <a:r>
              <a:rPr lang="ru-RU" b="1" i="1" dirty="0" smtClean="0"/>
              <a:t> Вы радугой связующей повисли</a:t>
            </a:r>
          </a:p>
          <a:p>
            <a:pPr>
              <a:buNone/>
            </a:pPr>
            <a:r>
              <a:rPr lang="ru-RU" b="1" i="1" dirty="0" smtClean="0"/>
              <a:t>  К </a:t>
            </a:r>
            <a:r>
              <a:rPr lang="ru-RU" b="1" i="1" dirty="0" err="1" smtClean="0"/>
              <a:t>раздумиям</a:t>
            </a:r>
            <a:r>
              <a:rPr lang="ru-RU" b="1" i="1" dirty="0" smtClean="0"/>
              <a:t> с вершины вдохновенья.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7170" name="Picture 2" descr="http://www.rudata.ru/w/images/d/d6/Brusov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928670"/>
            <a:ext cx="3201272" cy="4214842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8143900" y="6286520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14348" y="214290"/>
            <a:ext cx="5357850" cy="450059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en-US" dirty="0" smtClean="0"/>
              <a:t> </a:t>
            </a:r>
            <a:r>
              <a:rPr lang="ru-RU" b="1" dirty="0" smtClean="0"/>
              <a:t>С </a:t>
            </a:r>
            <a:r>
              <a:rPr lang="ru-RU" b="1" dirty="0" smtClean="0"/>
              <a:t>глубокой древности люди используют математический аппарат в повседневной жизни. Одним из них является пропорция. Она используется, начиная с приготовления пищи и заканчивая произведениями искусства, такими как скульптура, живопись, архитектура, а также в живой природе.</a:t>
            </a:r>
          </a:p>
        </p:txBody>
      </p:sp>
      <p:pic>
        <p:nvPicPr>
          <p:cNvPr id="2" name="Picture 2" descr="http://www.its.caltech.edu/~atomic/snowcrystals/designer3/comp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0"/>
            <a:ext cx="2786050" cy="2714620"/>
          </a:xfrm>
          <a:prstGeom prst="rect">
            <a:avLst/>
          </a:prstGeom>
          <a:noFill/>
        </p:spPr>
      </p:pic>
      <p:pic>
        <p:nvPicPr>
          <p:cNvPr id="1028" name="Picture 4" descr="http://ei5.ru/wp-content/uploads/2012/11/%D0%97%D0%BE%D0%BB%D0%BE%D1%82%D0%BE%D0%B5-%D1%81%D0%B5%D1%87%D0%B5%D0%BD%D0%B8%D0%B5-%D0%B2-%D1%86%D0%B2%D0%B5%D1%82%D0%B0%D1%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786322"/>
            <a:ext cx="4941514" cy="1643074"/>
          </a:xfrm>
          <a:prstGeom prst="rect">
            <a:avLst/>
          </a:prstGeom>
          <a:noFill/>
        </p:spPr>
      </p:pic>
      <p:pic>
        <p:nvPicPr>
          <p:cNvPr id="1030" name="Picture 6" descr="http://www.mifologies.ru/images/stories/sakralnai_geometriy/pirami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071810"/>
            <a:ext cx="2627528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Литература: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71472" y="928670"/>
            <a:ext cx="8115328" cy="542928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sz="4500" b="1" dirty="0" smtClean="0"/>
              <a:t>     1.Глейзер </a:t>
            </a:r>
            <a:r>
              <a:rPr lang="ru-RU" sz="4500" b="1" dirty="0" err="1" smtClean="0"/>
              <a:t>Г.И.-История</a:t>
            </a:r>
            <a:r>
              <a:rPr lang="ru-RU" sz="4500" b="1" dirty="0" smtClean="0"/>
              <a:t>  математики  в  школе. Пособие  для</a:t>
            </a:r>
          </a:p>
          <a:p>
            <a:pPr>
              <a:buNone/>
            </a:pPr>
            <a:r>
              <a:rPr lang="ru-RU" sz="4500" b="1" dirty="0" smtClean="0"/>
              <a:t>       учителей. М.: Просвещение, 1964.</a:t>
            </a:r>
          </a:p>
          <a:p>
            <a:pPr>
              <a:buNone/>
            </a:pPr>
            <a:r>
              <a:rPr lang="ru-RU" sz="4500" b="1" dirty="0" smtClean="0"/>
              <a:t>      2.Депман </a:t>
            </a:r>
            <a:r>
              <a:rPr lang="ru-RU" sz="4500" b="1" dirty="0" err="1" smtClean="0"/>
              <a:t>И.Я.,Виленкин</a:t>
            </a:r>
            <a:r>
              <a:rPr lang="ru-RU" sz="4500" b="1" dirty="0" smtClean="0"/>
              <a:t> Н.Я.  За  страницами  учебника</a:t>
            </a:r>
          </a:p>
          <a:p>
            <a:pPr>
              <a:buNone/>
            </a:pPr>
            <a:r>
              <a:rPr lang="ru-RU" sz="4500" b="1" dirty="0" smtClean="0"/>
              <a:t>       математики: Пособие  для  учащихся 5-6 кл. сред. </a:t>
            </a:r>
            <a:r>
              <a:rPr lang="ru-RU" sz="4500" b="1" dirty="0" err="1" smtClean="0"/>
              <a:t>шк.-М</a:t>
            </a:r>
            <a:r>
              <a:rPr lang="ru-RU" sz="4500" b="1" dirty="0" smtClean="0"/>
              <a:t>.: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4500" b="1" dirty="0" smtClean="0"/>
              <a:t>       Поросвящение,1989.</a:t>
            </a:r>
          </a:p>
          <a:p>
            <a:pPr>
              <a:buNone/>
            </a:pPr>
            <a:r>
              <a:rPr lang="ru-RU" sz="4500" b="1" dirty="0" smtClean="0"/>
              <a:t>      3. Майская А. Секреты </a:t>
            </a:r>
            <a:r>
              <a:rPr lang="ru-RU" sz="4500" b="1" dirty="0" err="1" smtClean="0"/>
              <a:t>красоты.-М</a:t>
            </a:r>
            <a:r>
              <a:rPr lang="ru-RU" sz="4500" b="1" dirty="0" smtClean="0"/>
              <a:t>.: ОЛМА-ПРЕСС, 2000.</a:t>
            </a:r>
          </a:p>
          <a:p>
            <a:pPr>
              <a:buNone/>
            </a:pPr>
            <a:r>
              <a:rPr lang="ru-RU" sz="4500" b="1" dirty="0" smtClean="0"/>
              <a:t>      4.Перельман Я.И. Живая  математика. </a:t>
            </a:r>
            <a:r>
              <a:rPr lang="ru-RU" sz="4500" b="1" dirty="0" err="1" smtClean="0"/>
              <a:t>М.:Гос</a:t>
            </a:r>
            <a:r>
              <a:rPr lang="ru-RU" sz="4500" b="1" dirty="0" smtClean="0"/>
              <a:t>. Изд-во  </a:t>
            </a:r>
            <a:r>
              <a:rPr lang="ru-RU" sz="4500" b="1" dirty="0" err="1" smtClean="0"/>
              <a:t>физико</a:t>
            </a:r>
            <a:r>
              <a:rPr lang="ru-RU" sz="4500" b="1" dirty="0" smtClean="0"/>
              <a:t>-</a:t>
            </a:r>
          </a:p>
          <a:p>
            <a:pPr>
              <a:buNone/>
            </a:pPr>
            <a:r>
              <a:rPr lang="ru-RU" sz="4500" b="1" dirty="0" smtClean="0"/>
              <a:t>       математической  литературы,1962г.</a:t>
            </a:r>
          </a:p>
          <a:p>
            <a:pPr>
              <a:buNone/>
            </a:pPr>
            <a:r>
              <a:rPr lang="ru-RU" sz="4500" b="1" dirty="0" smtClean="0"/>
              <a:t>      5. Перельман. </a:t>
            </a:r>
            <a:r>
              <a:rPr lang="ru-RU" sz="4500" b="1" dirty="0" err="1" smtClean="0"/>
              <a:t>Я.И.-Занимательная</a:t>
            </a:r>
            <a:r>
              <a:rPr lang="ru-RU" sz="4500" b="1" dirty="0" smtClean="0"/>
              <a:t>  геометрия. </a:t>
            </a:r>
            <a:r>
              <a:rPr lang="ru-RU" sz="4500" b="1" dirty="0" err="1" smtClean="0"/>
              <a:t>М.:Гос</a:t>
            </a:r>
            <a:r>
              <a:rPr lang="ru-RU" sz="4500" b="1" dirty="0" smtClean="0"/>
              <a:t>. изд-во</a:t>
            </a:r>
          </a:p>
          <a:p>
            <a:pPr>
              <a:buNone/>
            </a:pPr>
            <a:r>
              <a:rPr lang="ru-RU" sz="4500" b="1" dirty="0" smtClean="0"/>
              <a:t>       </a:t>
            </a:r>
            <a:r>
              <a:rPr lang="ru-RU" sz="4500" b="1" dirty="0" err="1" smtClean="0"/>
              <a:t>технико-теоритеческой</a:t>
            </a:r>
            <a:r>
              <a:rPr lang="ru-RU" sz="4500" b="1" dirty="0" smtClean="0"/>
              <a:t>  литературы,1957.</a:t>
            </a:r>
          </a:p>
          <a:p>
            <a:pPr>
              <a:buNone/>
            </a:pPr>
            <a:r>
              <a:rPr lang="ru-RU" sz="4500" b="1" dirty="0" smtClean="0"/>
              <a:t>       6. Кеплер И. О шестиугольных снежинках. – М., 1982.</a:t>
            </a:r>
          </a:p>
          <a:p>
            <a:pPr lvl="0">
              <a:buNone/>
            </a:pPr>
            <a:r>
              <a:rPr lang="ru-RU" sz="4500" b="1" dirty="0" smtClean="0"/>
              <a:t>       7. Дюрер А. Дневники, письма, трактаты – Л., М., 1957.</a:t>
            </a:r>
          </a:p>
          <a:p>
            <a:pPr lvl="0">
              <a:buNone/>
            </a:pPr>
            <a:r>
              <a:rPr lang="ru-RU" sz="4500" b="1" dirty="0" smtClean="0"/>
              <a:t>       8.Цеков-Карандаш Ц. О втором золотом сечении. – София, 1983.</a:t>
            </a:r>
          </a:p>
          <a:p>
            <a:pPr>
              <a:buNone/>
            </a:pPr>
            <a:r>
              <a:rPr lang="ru-RU" sz="4500" b="1" dirty="0" smtClean="0"/>
              <a:t>        9. </a:t>
            </a:r>
            <a:r>
              <a:rPr lang="ru-RU" sz="4500" b="1" dirty="0" err="1" smtClean="0"/>
              <a:t>Стахов</a:t>
            </a:r>
            <a:r>
              <a:rPr lang="ru-RU" sz="4500" b="1" dirty="0" smtClean="0"/>
              <a:t> А. Коды золотой пропорции.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Электронные ресурсы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928662" y="1571612"/>
            <a:ext cx="7758138" cy="4554551"/>
          </a:xfrm>
        </p:spPr>
        <p:txBody>
          <a:bodyPr>
            <a:normAutofit lnSpcReduction="10000"/>
          </a:bodyPr>
          <a:lstStyle/>
          <a:p>
            <a:pPr lvl="0"/>
            <a:r>
              <a:rPr lang="ru-RU" u="sng" dirty="0" smtClean="0">
                <a:hlinkClick r:id="rId3"/>
              </a:rPr>
              <a:t>http://www.sak.ru/reference/famous-buildings/famous-building5-1f.html</a:t>
            </a:r>
            <a:r>
              <a:rPr lang="ru-RU" dirty="0" smtClean="0"/>
              <a:t> Парфенон</a:t>
            </a:r>
          </a:p>
          <a:p>
            <a:pPr lvl="0"/>
            <a:r>
              <a:rPr lang="ru-RU" u="sng" dirty="0" smtClean="0">
                <a:hlinkClick r:id="rId4"/>
              </a:rPr>
              <a:t>http://www.foxdesign.ru/legend/apollo1.html</a:t>
            </a:r>
            <a:r>
              <a:rPr lang="ru-RU" dirty="0" smtClean="0"/>
              <a:t> </a:t>
            </a:r>
            <a:r>
              <a:rPr lang="ru-RU" dirty="0" err="1" smtClean="0"/>
              <a:t>Апполон</a:t>
            </a:r>
            <a:r>
              <a:rPr lang="ru-RU" dirty="0" smtClean="0"/>
              <a:t> Бельведерский </a:t>
            </a:r>
          </a:p>
          <a:p>
            <a:pPr lvl="0"/>
            <a:r>
              <a:rPr lang="ru-RU" u="sng" dirty="0" smtClean="0">
                <a:hlinkClick r:id="rId5"/>
              </a:rPr>
              <a:t>http://www.sunhome.ru/journal/184</a:t>
            </a:r>
            <a:r>
              <a:rPr lang="ru-RU" dirty="0" smtClean="0"/>
              <a:t> Мона Лиза </a:t>
            </a:r>
          </a:p>
          <a:p>
            <a:pPr lvl="0"/>
            <a:r>
              <a:rPr lang="ru-RU" u="sng" dirty="0" smtClean="0">
                <a:hlinkClick r:id="rId6"/>
              </a:rPr>
              <a:t>http://www.beseder.co.il/image-gallery/11897/1/1/</a:t>
            </a:r>
            <a:r>
              <a:rPr lang="ru-RU" dirty="0" smtClean="0"/>
              <a:t>  Леонардо да Винчи  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00100" y="4643446"/>
            <a:ext cx="8143900" cy="221455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В Вавилоне с помощью пропорций рисовали планы древних городов. На рисунке изображен найденный при раскопках план древнего вавилонского города </a:t>
            </a:r>
            <a:r>
              <a:rPr lang="ru-RU" dirty="0" err="1" smtClean="0"/>
              <a:t>Ниппура</a:t>
            </a:r>
            <a:r>
              <a:rPr lang="ru-RU" dirty="0" smtClean="0"/>
              <a:t>. Когда ученые сравнили результаты раскопок города с этим планом, оказалось, что он сделан с большой точностью.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447" r="1609"/>
          <a:stretch>
            <a:fillRect/>
          </a:stretch>
        </p:blipFill>
        <p:spPr bwMode="auto">
          <a:xfrm>
            <a:off x="2357422" y="214290"/>
            <a:ext cx="478634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14810" y="357166"/>
            <a:ext cx="4929190" cy="371477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Математика применяется практически во всех сферах жизни человека.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    И </a:t>
            </a:r>
            <a:r>
              <a:rPr lang="ru-RU" b="1" dirty="0" smtClean="0"/>
              <a:t>в повседневной жизни мы используем математические навыки, в том числе и пропорцию.</a:t>
            </a:r>
            <a:endParaRPr lang="ru-RU" b="1" dirty="0"/>
          </a:p>
        </p:txBody>
      </p:sp>
      <p:pic>
        <p:nvPicPr>
          <p:cNvPr id="32772" name="Picture 4" descr="http://www.stroyportal.ru/bank/bank/5595_shuv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714356"/>
            <a:ext cx="3286148" cy="2464611"/>
          </a:xfrm>
          <a:prstGeom prst="rect">
            <a:avLst/>
          </a:prstGeom>
          <a:noFill/>
        </p:spPr>
      </p:pic>
      <p:pic>
        <p:nvPicPr>
          <p:cNvPr id="8" name="Picture 10" descr="IMG_05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28662" y="3857628"/>
            <a:ext cx="3143272" cy="2839084"/>
          </a:xfrm>
          <a:prstGeom prst="rect">
            <a:avLst/>
          </a:prstGeom>
        </p:spPr>
      </p:pic>
      <p:pic>
        <p:nvPicPr>
          <p:cNvPr id="32774" name="Picture 6" descr="http://facweb.cs.depaul.edu/sgrais/images/Proportion/0602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071942"/>
            <a:ext cx="3181082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357166"/>
            <a:ext cx="8229600" cy="5983311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Применение</a:t>
            </a:r>
            <a:r>
              <a:rPr lang="ru-RU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пропорции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643569" y="3714753"/>
            <a:ext cx="1071571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16" idx="1"/>
          </p:cNvCxnSpPr>
          <p:nvPr/>
        </p:nvCxnSpPr>
        <p:spPr>
          <a:xfrm flipV="1">
            <a:off x="5643569" y="2821777"/>
            <a:ext cx="1071571" cy="6786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2428860" y="3071810"/>
            <a:ext cx="1143009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2857489" y="3857628"/>
            <a:ext cx="642943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V="1">
            <a:off x="3607587" y="2893215"/>
            <a:ext cx="928694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5036347" y="2321711"/>
            <a:ext cx="1143008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 flipV="1">
            <a:off x="3143240" y="3857628"/>
            <a:ext cx="1143010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9" idx="0"/>
          </p:cNvCxnSpPr>
          <p:nvPr/>
        </p:nvCxnSpPr>
        <p:spPr>
          <a:xfrm rot="16200000" flipH="1">
            <a:off x="4625578" y="4089801"/>
            <a:ext cx="785818" cy="4643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428860" y="2214554"/>
            <a:ext cx="1857389" cy="4286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3" action="ppaction://hlinksldjump"/>
              </a:rPr>
              <a:t>медицина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857884" y="1785926"/>
            <a:ext cx="1928825" cy="4286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4" action="ppaction://hlinksldjump"/>
              </a:rPr>
              <a:t>кулинария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715140" y="2500306"/>
            <a:ext cx="1571636" cy="6429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5" action="ppaction://hlinksldjump"/>
              </a:rPr>
              <a:t>география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15140" y="3643314"/>
            <a:ext cx="2214577" cy="7858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6" action="ppaction://hlinksldjump"/>
              </a:rPr>
              <a:t>литература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500562" y="4714884"/>
            <a:ext cx="1500198" cy="5000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7" action="ppaction://hlinksldjump"/>
              </a:rPr>
              <a:t>биология</a:t>
            </a:r>
            <a:endParaRPr lang="ru-RU" sz="2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28596" y="2714620"/>
            <a:ext cx="2214579" cy="35719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8" action="ppaction://hlinksldjump"/>
              </a:rPr>
              <a:t>технология</a:t>
            </a:r>
            <a:endParaRPr lang="ru-RU" sz="2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282" y="4000504"/>
            <a:ext cx="2643207" cy="6429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9" action="ppaction://hlinksldjump"/>
              </a:rPr>
              <a:t>изобразительное искусство</a:t>
            </a:r>
            <a:endParaRPr lang="ru-RU" sz="2400" b="1" dirty="0" smtClean="0"/>
          </a:p>
        </p:txBody>
      </p:sp>
      <p:sp>
        <p:nvSpPr>
          <p:cNvPr id="25" name="Прямоугольник 24"/>
          <p:cNvSpPr/>
          <p:nvPr/>
        </p:nvSpPr>
        <p:spPr>
          <a:xfrm>
            <a:off x="2714612" y="3357562"/>
            <a:ext cx="3286148" cy="6429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пропорция</a:t>
            </a:r>
            <a:endParaRPr lang="ru-RU" sz="4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571604" y="4929198"/>
            <a:ext cx="1571636" cy="5715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10" action="ppaction://hlinksldjump"/>
              </a:rPr>
              <a:t>физика </a:t>
            </a:r>
            <a:r>
              <a:rPr lang="ru-RU" sz="2400" b="1" dirty="0" smtClean="0"/>
              <a:t> 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072198" y="5000636"/>
            <a:ext cx="1571636" cy="5000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11" action="ppaction://hlinksldjump"/>
              </a:rPr>
              <a:t>музыка</a:t>
            </a:r>
            <a:endParaRPr lang="ru-RU" sz="2400" b="1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5357818" y="3929066"/>
            <a:ext cx="1428760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214678" y="5500702"/>
            <a:ext cx="2286016" cy="5000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12" action="ppaction://hlinksldjump"/>
              </a:rPr>
              <a:t>архитектура</a:t>
            </a:r>
            <a:endParaRPr lang="ru-RU" sz="2400" b="1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 rot="5400000">
            <a:off x="3571868" y="4500570"/>
            <a:ext cx="1428760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857620" y="1714488"/>
            <a:ext cx="1857389" cy="4286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13" action="ppaction://hlinksldjump"/>
              </a:rPr>
              <a:t>химия</a:t>
            </a:r>
            <a:endParaRPr lang="ru-RU" sz="2400" b="1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 rot="5400000" flipH="1" flipV="1">
            <a:off x="4102892" y="2826538"/>
            <a:ext cx="1223970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Стрелка вправо 1">
            <a:hlinkClick r:id="rId14" action="ppaction://hlinksldjump"/>
          </p:cNvPr>
          <p:cNvSpPr/>
          <p:nvPr/>
        </p:nvSpPr>
        <p:spPr>
          <a:xfrm>
            <a:off x="8286776" y="6093296"/>
            <a:ext cx="2456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61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b="1" dirty="0" smtClean="0"/>
              <a:t>Архитектура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428736"/>
            <a:ext cx="4471990" cy="54292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При постройке храма в честь богини Дианы римляне взяли пропорцию, которой отличаются стройные женщины: толщина колоны составила лишь 1/8 ее высоты. Благодаря этому колонны казалась выше, чем она была на самом деле,</a:t>
            </a:r>
          </a:p>
          <a:p>
            <a:pPr>
              <a:buNone/>
            </a:pPr>
            <a:r>
              <a:rPr lang="ru-RU" b="1" dirty="0" smtClean="0"/>
              <a:t>      как раз за счет уменьшения толщины. В архитектуру вошли оба вида колонн, сохраняющие одна мужскую, другая женскую пропорции в отношениях между основанием и высотой.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929" t="2083" r="3537" b="2083"/>
          <a:stretch>
            <a:fillRect/>
          </a:stretch>
        </p:blipFill>
        <p:spPr bwMode="auto">
          <a:xfrm>
            <a:off x="995441" y="1571612"/>
            <a:ext cx="372875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Admin\Рабочий стол\новейшие фоны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92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cs typeface="Times New Roman" pitchFamily="18" charset="0"/>
              </a:rPr>
              <a:t>Золотое сечение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382" y="1285860"/>
            <a:ext cx="7929618" cy="407196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Золотое </a:t>
            </a:r>
            <a:r>
              <a:rPr lang="ru-RU" dirty="0" smtClean="0"/>
              <a:t>сечение – это такое пропорциональное деление отрезка на неравные части, при котором весь отрезок так относится к большей части, как сама большая часть относится к меньшей; или другими словами, меньший отрезок так относится к большему, как больший ко всему.</a:t>
            </a:r>
            <a:endParaRPr lang="ru-RU" dirty="0"/>
          </a:p>
        </p:txBody>
      </p:sp>
      <p:pic>
        <p:nvPicPr>
          <p:cNvPr id="5" name="Рисунок 4" descr="http://vio.uchim.info/Vio_32/cd_site/article_img/z2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5500702"/>
            <a:ext cx="5715040" cy="92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2256</Words>
  <Application>Microsoft Office PowerPoint</Application>
  <PresentationFormat>Экран (4:3)</PresentationFormat>
  <Paragraphs>171</Paragraphs>
  <Slides>47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9" baseType="lpstr">
      <vt:lpstr>Тема Office</vt:lpstr>
      <vt:lpstr>Формула</vt:lpstr>
      <vt:lpstr>Слайд 1</vt:lpstr>
      <vt:lpstr>Обобщающий урок по теме: «Пропорция вокруг нас»</vt:lpstr>
      <vt:lpstr>Из истории</vt:lpstr>
      <vt:lpstr>Слайд 4</vt:lpstr>
      <vt:lpstr>Слайд 5</vt:lpstr>
      <vt:lpstr>Слайд 6</vt:lpstr>
      <vt:lpstr>Слайд 7</vt:lpstr>
      <vt:lpstr>Архитектура</vt:lpstr>
      <vt:lpstr>Золотое сечение</vt:lpstr>
      <vt:lpstr>Слайд 10</vt:lpstr>
      <vt:lpstr>Решите задачи</vt:lpstr>
      <vt:lpstr>КУЛИНАРИЯ </vt:lpstr>
      <vt:lpstr>Решите задачи</vt:lpstr>
      <vt:lpstr>МЕДИЦИНА </vt:lpstr>
      <vt:lpstr>Слайд 15</vt:lpstr>
      <vt:lpstr>Решите задачи</vt:lpstr>
      <vt:lpstr>Химия</vt:lpstr>
      <vt:lpstr>Слайд 18</vt:lpstr>
      <vt:lpstr>Решите задачи</vt:lpstr>
      <vt:lpstr>ТЕХНОЛОГИЯ</vt:lpstr>
      <vt:lpstr>Технология</vt:lpstr>
      <vt:lpstr>Слайд 22</vt:lpstr>
      <vt:lpstr>Решите задачи</vt:lpstr>
      <vt:lpstr>Физика</vt:lpstr>
      <vt:lpstr>Решите задачи</vt:lpstr>
      <vt:lpstr>Слайд 26</vt:lpstr>
      <vt:lpstr>Решите задачи</vt:lpstr>
      <vt:lpstr>ГЕОГРАФИЯ </vt:lpstr>
      <vt:lpstr>География</vt:lpstr>
      <vt:lpstr>Решите задачи</vt:lpstr>
      <vt:lpstr>ИЗОБРАЗИТЕЛЬНОЕ ИСКУССТВО </vt:lpstr>
      <vt:lpstr>Слайд 32</vt:lpstr>
      <vt:lpstr>Слайд 33</vt:lpstr>
      <vt:lpstr>Слайд 34</vt:lpstr>
      <vt:lpstr>Слайд 35</vt:lpstr>
      <vt:lpstr>Слайд 36</vt:lpstr>
      <vt:lpstr>ЗОЛОТОЕ СЕЧЕНИЕ В ФОТОГРАФИИ </vt:lpstr>
      <vt:lpstr>Биология</vt:lpstr>
      <vt:lpstr>Слайд 39</vt:lpstr>
      <vt:lpstr>Музыка</vt:lpstr>
      <vt:lpstr>Слайд 41</vt:lpstr>
      <vt:lpstr>Литература</vt:lpstr>
      <vt:lpstr>Слайд 43</vt:lpstr>
      <vt:lpstr>Слайд 44</vt:lpstr>
      <vt:lpstr>Слайд 45</vt:lpstr>
      <vt:lpstr>Литература: </vt:lpstr>
      <vt:lpstr>Электронные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Admin</cp:lastModifiedBy>
  <cp:revision>85</cp:revision>
  <dcterms:created xsi:type="dcterms:W3CDTF">2013-02-09T18:28:58Z</dcterms:created>
  <dcterms:modified xsi:type="dcterms:W3CDTF">2014-01-08T16:28:47Z</dcterms:modified>
</cp:coreProperties>
</file>