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8" r:id="rId2"/>
  </p:sldMasterIdLst>
  <p:notesMasterIdLst>
    <p:notesMasterId r:id="rId72"/>
  </p:notesMasterIdLst>
  <p:sldIdLst>
    <p:sldId id="286" r:id="rId3"/>
    <p:sldId id="288" r:id="rId4"/>
    <p:sldId id="289" r:id="rId5"/>
    <p:sldId id="290" r:id="rId6"/>
    <p:sldId id="291" r:id="rId7"/>
    <p:sldId id="314" r:id="rId8"/>
    <p:sldId id="35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55" r:id="rId17"/>
    <p:sldId id="356" r:id="rId18"/>
    <p:sldId id="312" r:id="rId19"/>
    <p:sldId id="313" r:id="rId20"/>
    <p:sldId id="338" r:id="rId21"/>
    <p:sldId id="340" r:id="rId22"/>
    <p:sldId id="339" r:id="rId23"/>
    <p:sldId id="341" r:id="rId24"/>
    <p:sldId id="342" r:id="rId25"/>
    <p:sldId id="343" r:id="rId26"/>
    <p:sldId id="344" r:id="rId27"/>
    <p:sldId id="345" r:id="rId28"/>
    <p:sldId id="346" r:id="rId29"/>
    <p:sldId id="349" r:id="rId30"/>
    <p:sldId id="358" r:id="rId31"/>
    <p:sldId id="359" r:id="rId32"/>
    <p:sldId id="360" r:id="rId33"/>
    <p:sldId id="304" r:id="rId34"/>
    <p:sldId id="305" r:id="rId35"/>
    <p:sldId id="347" r:id="rId36"/>
    <p:sldId id="350" r:id="rId37"/>
    <p:sldId id="348" r:id="rId38"/>
    <p:sldId id="351" r:id="rId39"/>
    <p:sldId id="352" r:id="rId40"/>
    <p:sldId id="357" r:id="rId41"/>
    <p:sldId id="361" r:id="rId42"/>
    <p:sldId id="363" r:id="rId43"/>
    <p:sldId id="362" r:id="rId44"/>
    <p:sldId id="364" r:id="rId45"/>
    <p:sldId id="365" r:id="rId46"/>
    <p:sldId id="366" r:id="rId47"/>
    <p:sldId id="367" r:id="rId48"/>
    <p:sldId id="292" r:id="rId49"/>
    <p:sldId id="293" r:id="rId50"/>
    <p:sldId id="300" r:id="rId51"/>
    <p:sldId id="294" r:id="rId52"/>
    <p:sldId id="295" r:id="rId53"/>
    <p:sldId id="296" r:id="rId54"/>
    <p:sldId id="297" r:id="rId55"/>
    <p:sldId id="298" r:id="rId56"/>
    <p:sldId id="299" r:id="rId57"/>
    <p:sldId id="301" r:id="rId58"/>
    <p:sldId id="306" r:id="rId59"/>
    <p:sldId id="302" r:id="rId60"/>
    <p:sldId id="303" r:id="rId61"/>
    <p:sldId id="369" r:id="rId62"/>
    <p:sldId id="370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6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5C0000"/>
    <a:srgbClr val="FF0066"/>
    <a:srgbClr val="460000"/>
    <a:srgbClr val="FFFFFF"/>
    <a:srgbClr val="99FFCC"/>
    <a:srgbClr val="009999"/>
    <a:srgbClr val="66CCFF"/>
    <a:srgbClr val="66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8746" autoAdjust="0"/>
  </p:normalViewPr>
  <p:slideViewPr>
    <p:cSldViewPr>
      <p:cViewPr>
        <p:scale>
          <a:sx n="70" d="100"/>
          <a:sy n="70" d="100"/>
        </p:scale>
        <p:origin x="-112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8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9CCE6F5-7E6B-4DEF-963B-C8BBCA7D2BCB}" type="datetimeFigureOut">
              <a:rPr lang="ru-RU"/>
              <a:pPr>
                <a:defRPr/>
              </a:pPr>
              <a:t>13.01.2014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A77D157-B10D-4B26-9C3E-624D68F54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5F1BE6-31E5-43FB-948D-3998738C398F}" type="slidenum">
              <a:rPr lang="ru-RU">
                <a:solidFill>
                  <a:srgbClr val="000000"/>
                </a:solidFill>
              </a:rPr>
              <a:pPr/>
              <a:t>6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65B724DF-AAE4-4427-B2F5-1CB2DB7DE9FB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87770398-B087-4B5A-8942-6E834A73FA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F9C752BF-22F4-4BA8-977F-4FA8EFB24C3C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E19F1901-4981-42F7-997B-865F17204B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A005FE26-2994-462E-9772-EA4B6A3D2321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922C2AAD-FECD-49E2-851D-CDA2998FFE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1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2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</p:grpSp>
      <p:sp>
        <p:nvSpPr>
          <p:cNvPr id="42025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2026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BEFCD9E8-B92A-4DED-BBC2-570B64E3DD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6102C2DF-7A56-4AA1-8697-373F9196A2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29A0854D-9F94-4495-99FF-5B7DC7E2B5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5EAE3E37-08CC-4DBF-AAE1-B67D00D38D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28E20162-5933-4618-A262-B0EC991265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B953FBC8-0604-421A-92CC-8753EF9D19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48C60EF5-A8DF-4365-AA50-4CDCD74548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EFBF7825-58AA-4AB9-B993-934E2164A9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D6FC47A5-504F-4CB6-B804-73459E21B4E8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A290558C-0843-43C0-9F5C-08B53B32C3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3D624090-AE2F-41B2-A574-CB7B661B8B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9ECDCD40-618E-48BF-9488-7F257843AE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FF4C2685-A34E-4D84-8BDC-B8EF123E02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58750"/>
            <a:ext cx="8229600" cy="597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FEB0AA11-F39C-4B54-B7C9-5B28657F21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EF19A1A0-B253-4C39-AFFB-6110E87C9B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D5EAFDB4-8D9A-4245-909D-43919F027C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7FDFC9EC-3762-49DA-AD1F-12D8F1988F29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C013520B-7E78-426E-87F2-AC446C6B62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1982D1A7-EABC-452E-8DBF-451BEE5CC877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B1E0CD26-7D35-4F96-9ED7-0EF95C72F0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247DE0D5-4125-4A33-99FE-ABD85279C825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94D0B554-17E3-4413-BA61-DC6B9001CF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A8AC0F04-ECC0-4061-9C61-41FE181A07BD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4B9DB459-2963-436C-A4A9-DC6F26CA6A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3D98148F-A511-4221-98A0-48B78E5F3C66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AB8C8B6B-1DBF-495E-A116-BB78411BEA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F7D34605-5A5B-4626-AA1E-8C92C43C4D24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F09C698D-EF04-4937-9F0E-2C5E8B7A50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B3D41DAB-B430-40A1-B4B4-43706D31CD8D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A503E36A-711B-46E9-AC08-52FADA2C40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B4075F-AFB8-411B-B183-9CE342083A4C}" type="datetimeFigureOut">
              <a:rPr lang="ru-RU"/>
              <a:pPr>
                <a:defRPr/>
              </a:pPr>
              <a:t>13.01.2014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9195C75-4238-4890-A351-6375BADD6D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>
    <p:pull dir="ru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66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67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68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69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70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71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72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73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0974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5140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40976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77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78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79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0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1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2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3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4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5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6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7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8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89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0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1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2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3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4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5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6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7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8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0999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41000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</p:grpSp>
      <p:sp>
        <p:nvSpPr>
          <p:cNvPr id="41001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04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05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defRPr>
            </a:lvl1pPr>
          </a:lstStyle>
          <a:p>
            <a:pPr>
              <a:defRPr/>
            </a:pPr>
            <a:fld id="{33C1800A-F4BD-477A-A603-0ECD3F98A9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ransition spd="slow">
    <p:pull dir="ru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56.radikal.ru/i153/0808/a7/a1954c497f18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2.xml"/><Relationship Id="rId18" Type="http://schemas.openxmlformats.org/officeDocument/2006/relationships/slide" Target="slide38.xml"/><Relationship Id="rId3" Type="http://schemas.openxmlformats.org/officeDocument/2006/relationships/image" Target="../media/image29.jpeg"/><Relationship Id="rId7" Type="http://schemas.openxmlformats.org/officeDocument/2006/relationships/slide" Target="slide23.xml"/><Relationship Id="rId12" Type="http://schemas.openxmlformats.org/officeDocument/2006/relationships/slide" Target="slide27.xml"/><Relationship Id="rId17" Type="http://schemas.openxmlformats.org/officeDocument/2006/relationships/slide" Target="slide37.xml"/><Relationship Id="rId2" Type="http://schemas.openxmlformats.org/officeDocument/2006/relationships/image" Target="../media/image7.png"/><Relationship Id="rId16" Type="http://schemas.openxmlformats.org/officeDocument/2006/relationships/slide" Target="slide3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2.xml"/><Relationship Id="rId11" Type="http://schemas.openxmlformats.org/officeDocument/2006/relationships/slide" Target="slide28.xml"/><Relationship Id="rId5" Type="http://schemas.openxmlformats.org/officeDocument/2006/relationships/slide" Target="slide21.xml"/><Relationship Id="rId15" Type="http://schemas.openxmlformats.org/officeDocument/2006/relationships/slide" Target="slide34.xml"/><Relationship Id="rId10" Type="http://schemas.openxmlformats.org/officeDocument/2006/relationships/slide" Target="slide26.xml"/><Relationship Id="rId4" Type="http://schemas.openxmlformats.org/officeDocument/2006/relationships/slide" Target="slide20.xml"/><Relationship Id="rId9" Type="http://schemas.openxmlformats.org/officeDocument/2006/relationships/slide" Target="slide25.xml"/><Relationship Id="rId14" Type="http://schemas.openxmlformats.org/officeDocument/2006/relationships/slide" Target="slide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7.xml"/><Relationship Id="rId1" Type="http://schemas.openxmlformats.org/officeDocument/2006/relationships/audio" Target="file:///D:\&#1064;&#1050;&#1054;&#1051;&#1040;\&#1052;&#1054;&#1048;%20&#1056;&#1040;&#1041;&#1054;&#1058;&#1067;%20&#1048;&#1058;!!!!!\&#1058;&#1088;&#1080;%20&#1074;&#1077;&#1083;&#1080;&#1082;&#1080;&#1077;%20&#1082;&#1091;&#1083;&#1100;&#1090;&#1091;&#1088;&#1099;%20&#1060;&#1077;&#1076;&#1086;&#1088;&#1086;&#1074;&#1072;%20&#1057;.&#1042;\&#1089;&#1080;&#1088;&#1090;&#1072;&#1082;&#1080;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5" Type="http://schemas.openxmlformats.org/officeDocument/2006/relationships/slide" Target="slide19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slide" Target="slide19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slide" Target="slide1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slide" Target="slide19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slide" Target="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slide" Target="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slide" Target="slide19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slide" Target="slide19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slide" Target="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slide" Target="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slide" Target="slide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7.png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slide" Target="slide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8.jpeg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8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lipBoar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850" y="2071678"/>
            <a:ext cx="5890768" cy="452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r="8421"/>
          <a:stretch>
            <a:fillRect/>
          </a:stretch>
        </p:blipFill>
        <p:spPr bwMode="auto">
          <a:xfrm>
            <a:off x="3131839" y="2276872"/>
            <a:ext cx="602396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85720" y="214291"/>
            <a:ext cx="8678768" cy="1940957"/>
          </a:xfrm>
          <a:prstGeom prst="round2Diag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Художественная культура Древней Греции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084168" y="5157192"/>
            <a:ext cx="2699792" cy="1328023"/>
          </a:xfrm>
          <a:prstGeom prst="round2DiagRect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5C0000"/>
                </a:solidFill>
              </a:rPr>
              <a:t>Автор: Федорова С.В.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5C0000"/>
                </a:solidFill>
              </a:rPr>
              <a:t>учитель ИЗО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5C0000"/>
                </a:solidFill>
              </a:rPr>
              <a:t>МБОУ Покровская СОШ «НОК»</a:t>
            </a:r>
            <a:endParaRPr lang="ru-RU" sz="1800" b="1" dirty="0">
              <a:solidFill>
                <a:srgbClr val="5C0000"/>
              </a:solidFill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14546" y="785794"/>
            <a:ext cx="527420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Ионический ордер</a:t>
            </a:r>
          </a:p>
        </p:txBody>
      </p:sp>
      <p:pic>
        <p:nvPicPr>
          <p:cNvPr id="13" name="Содержимое 3" descr="ионический ордер.jpg"/>
          <p:cNvPicPr>
            <a:picLocks noChangeAspect="1"/>
          </p:cNvPicPr>
          <p:nvPr/>
        </p:nvPicPr>
        <p:blipFill>
          <a:blip r:embed="rId3" cstate="print"/>
          <a:srcRect l="10547" t="21875" r="10937"/>
          <a:stretch>
            <a:fillRect/>
          </a:stretch>
        </p:blipFill>
        <p:spPr>
          <a:xfrm>
            <a:off x="285720" y="1500174"/>
            <a:ext cx="4786346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43014" name="TextBox 14"/>
          <p:cNvSpPr txBox="1">
            <a:spLocks noChangeArrowheads="1"/>
          </p:cNvSpPr>
          <p:nvPr/>
        </p:nvSpPr>
        <p:spPr bwMode="auto">
          <a:xfrm>
            <a:off x="5357813" y="1785938"/>
            <a:ext cx="350043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800000"/>
                </a:solidFill>
                <a:latin typeface="Verdana" pitchFamily="34" charset="0"/>
              </a:rPr>
              <a:t>Колонны ионического храма выше и тоньше. Внизу она приподнята над постаментом. Желобки-каннелюры на ее стволе расположены чаще и струятся как складки тонкой ткани. А капитель- имеет два завитка.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3" descr="[2.jpg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6286544" cy="5080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44037" name="TextBox 12"/>
          <p:cNvSpPr txBox="1">
            <a:spLocks noChangeArrowheads="1"/>
          </p:cNvSpPr>
          <p:nvPr/>
        </p:nvSpPr>
        <p:spPr bwMode="auto">
          <a:xfrm>
            <a:off x="6858000" y="5214938"/>
            <a:ext cx="2000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Verdana" pitchFamily="34" charset="0"/>
              </a:rPr>
              <a:t>Храм Ники </a:t>
            </a:r>
            <a:r>
              <a:rPr lang="ru-RU" sz="2000" b="1" dirty="0" err="1">
                <a:solidFill>
                  <a:srgbClr val="C00000"/>
                </a:solidFill>
                <a:latin typeface="Verdana" pitchFamily="34" charset="0"/>
              </a:rPr>
              <a:t>Аптерос</a:t>
            </a:r>
            <a:endParaRPr lang="ru-RU" sz="2000" b="1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39752" y="188640"/>
            <a:ext cx="4464496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Ионический ордер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Содержимое 3" descr="коринфский 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00628" y="1571612"/>
            <a:ext cx="3750495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71604" y="714356"/>
            <a:ext cx="638835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Коринфский ордер</a:t>
            </a:r>
          </a:p>
        </p:txBody>
      </p:sp>
      <p:sp>
        <p:nvSpPr>
          <p:cNvPr id="45062" name="TextBox 14"/>
          <p:cNvSpPr txBox="1">
            <a:spLocks noChangeArrowheads="1"/>
          </p:cNvSpPr>
          <p:nvPr/>
        </p:nvSpPr>
        <p:spPr bwMode="auto">
          <a:xfrm>
            <a:off x="357188" y="1785938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800000"/>
                </a:solidFill>
                <a:latin typeface="Verdana" pitchFamily="34" charset="0"/>
              </a:rPr>
              <a:t>Название происходит от города Коринфа. Они богато украшены растительными мотивами, среди которых преобладают изображения листьев аканта.</a:t>
            </a:r>
          </a:p>
          <a:p>
            <a:pPr algn="just"/>
            <a:r>
              <a:rPr lang="ru-RU" sz="2000" b="1" dirty="0">
                <a:solidFill>
                  <a:srgbClr val="800000"/>
                </a:solidFill>
                <a:latin typeface="Verdana" pitchFamily="34" charset="0"/>
              </a:rPr>
              <a:t>Иногда в качестве колонны использовали вертикальную опору в виде женской фигуры. Она называлась –</a:t>
            </a:r>
            <a:r>
              <a:rPr lang="ru-RU" sz="2000" b="1" dirty="0">
                <a:solidFill>
                  <a:srgbClr val="A80000"/>
                </a:solidFill>
                <a:latin typeface="Verdana" pitchFamily="34" charset="0"/>
              </a:rPr>
              <a:t>кариатида.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5" descr="Картинка 7 из 25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4297" b="5882"/>
          <a:stretch>
            <a:fillRect/>
          </a:stretch>
        </p:blipFill>
        <p:spPr bwMode="auto">
          <a:xfrm>
            <a:off x="214282" y="1000108"/>
            <a:ext cx="7589694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46085" name="TextBox 12"/>
          <p:cNvSpPr txBox="1">
            <a:spLocks noChangeArrowheads="1"/>
          </p:cNvSpPr>
          <p:nvPr/>
        </p:nvSpPr>
        <p:spPr bwMode="auto">
          <a:xfrm>
            <a:off x="7715250" y="5214938"/>
            <a:ext cx="121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Храм </a:t>
            </a:r>
          </a:p>
          <a:p>
            <a:pPr algn="ctr"/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Зевса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188640"/>
            <a:ext cx="4464496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Коринфский ордер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 descr="D:\ШКОЛА\КОНКУРС ИТ 2011 от 10 января\греция\КАРТИНКИ ГРЕЦИЯ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6572297" cy="4929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47109" name="Прямоугольник 12"/>
          <p:cNvSpPr>
            <a:spLocks noChangeArrowheads="1"/>
          </p:cNvSpPr>
          <p:nvPr/>
        </p:nvSpPr>
        <p:spPr bwMode="auto">
          <a:xfrm>
            <a:off x="7000875" y="4786313"/>
            <a:ext cx="1892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A80000"/>
                </a:solidFill>
                <a:latin typeface="Verdana" pitchFamily="34" charset="0"/>
              </a:rPr>
              <a:t>Кариатиды</a:t>
            </a:r>
          </a:p>
          <a:p>
            <a:pPr algn="ctr"/>
            <a:r>
              <a:rPr lang="ru-RU" sz="2000" b="1">
                <a:solidFill>
                  <a:srgbClr val="A80000"/>
                </a:solidFill>
                <a:latin typeface="Verdana" pitchFamily="34" charset="0"/>
              </a:rPr>
              <a:t>храма</a:t>
            </a:r>
          </a:p>
          <a:p>
            <a:pPr algn="ctr"/>
            <a:r>
              <a:rPr lang="ru-RU" sz="2000" b="1">
                <a:solidFill>
                  <a:srgbClr val="A80000"/>
                </a:solidFill>
                <a:latin typeface="Verdana" pitchFamily="34" charset="0"/>
              </a:rPr>
              <a:t>Эрехтейон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39752" y="188640"/>
            <a:ext cx="4464496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Коринфский ордер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8" name="Picture 3" descr="C:\Users\кей\Desktop\греция\Image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3103" t="76809" r="46214" b="6029"/>
          <a:stretch>
            <a:fillRect/>
          </a:stretch>
        </p:blipFill>
        <p:spPr bwMode="auto">
          <a:xfrm>
            <a:off x="1835696" y="1772816"/>
            <a:ext cx="5121859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323528" y="836712"/>
            <a:ext cx="860444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ПЕРИПТЕР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solidFill>
                  <a:schemeClr val="bg2"/>
                </a:solidFill>
                <a:latin typeface="Verdana"/>
              </a:rPr>
              <a:t>основной тип греческого храма</a:t>
            </a:r>
            <a:endParaRPr lang="ru-RU" sz="3200" b="1" spc="50" dirty="0" smtClean="0">
              <a:ln w="11430"/>
              <a:solidFill>
                <a:schemeClr val="bg2"/>
              </a:solidFill>
              <a:latin typeface="Verdana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79512" y="4293096"/>
            <a:ext cx="87153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ПЕРИПТЕР</a:t>
            </a:r>
            <a:r>
              <a:rPr lang="ru-RU" sz="2000" b="1" dirty="0" smtClean="0">
                <a:solidFill>
                  <a:srgbClr val="661900"/>
                </a:solidFill>
                <a:latin typeface="Verdana" pitchFamily="34" charset="0"/>
              </a:rPr>
              <a:t> (греч.- «</a:t>
            </a:r>
            <a:r>
              <a:rPr lang="ru-RU" sz="2000" b="1" dirty="0" err="1" smtClean="0">
                <a:solidFill>
                  <a:srgbClr val="661900"/>
                </a:solidFill>
                <a:latin typeface="Verdana" pitchFamily="34" charset="0"/>
              </a:rPr>
              <a:t>птерос</a:t>
            </a:r>
            <a:r>
              <a:rPr lang="ru-RU" sz="2000" b="1" dirty="0" smtClean="0">
                <a:solidFill>
                  <a:srgbClr val="661900"/>
                </a:solidFill>
                <a:latin typeface="Verdana" pitchFamily="34" charset="0"/>
              </a:rPr>
              <a:t>», т.е. «оперенный», окруженный по периметру колоннами). На длинной его стороне было 16 или 18 колонн, на меньшей 6 или 8. Храм представлял собой помещение, имеющее в плане форму вытянутого прямоугольника.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764704"/>
            <a:ext cx="638835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Афинский Акрополь</a:t>
            </a:r>
            <a:endParaRPr lang="ru-RU" sz="3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</p:txBody>
      </p:sp>
      <p:pic>
        <p:nvPicPr>
          <p:cNvPr id="3074" name="Picture 2" descr="http://protraveler.ru/images/otdyh/greciya/afiny-dostoprimechatelnosti-01.jpg"/>
          <p:cNvPicPr>
            <a:picLocks noChangeAspect="1" noChangeArrowheads="1"/>
          </p:cNvPicPr>
          <p:nvPr/>
        </p:nvPicPr>
        <p:blipFill>
          <a:blip r:embed="rId3" cstate="print"/>
          <a:srcRect l="14040" t="27000" r="18641" b="13601"/>
          <a:stretch>
            <a:fillRect/>
          </a:stretch>
        </p:blipFill>
        <p:spPr bwMode="auto">
          <a:xfrm>
            <a:off x="395536" y="1412776"/>
            <a:ext cx="5479466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508104" y="836712"/>
            <a:ext cx="36358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V века до н.э. – </a:t>
            </a:r>
          </a:p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время расцвета древнегреческих </a:t>
            </a:r>
          </a:p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полисов. Афины превращаются в крупнейший </a:t>
            </a:r>
          </a:p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политический и культурный центр Эллады. В истории Древней Греции </a:t>
            </a:r>
          </a:p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это время принято называть «золотым </a:t>
            </a:r>
          </a:p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веком Афин». 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4869160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Именно тогда здесь велось строительство многих архитектурных сооружений, вошедших в сокровищницу мирового искусства. Это время — </a:t>
            </a:r>
            <a:r>
              <a:rPr lang="ru-RU" sz="2000" b="1" dirty="0" err="1" smtClean="0">
                <a:solidFill>
                  <a:srgbClr val="460000"/>
                </a:solidFill>
                <a:latin typeface="Arial"/>
                <a:ea typeface="Times New Roman"/>
              </a:rPr>
              <a:t>время</a:t>
            </a:r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 правления вождя афинской демократии </a:t>
            </a:r>
            <a:r>
              <a:rPr lang="ru-RU" sz="2000" b="1" dirty="0" smtClean="0">
                <a:solidFill>
                  <a:srgbClr val="460000"/>
                </a:solidFill>
                <a:latin typeface="Arial"/>
                <a:ea typeface="Times New Roman"/>
              </a:rPr>
              <a:t>Перикла.</a:t>
            </a:r>
            <a:endParaRPr lang="ru-RU" sz="6600" b="1" dirty="0">
              <a:solidFill>
                <a:srgbClr val="460000"/>
              </a:solidFill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2285984" y="714356"/>
            <a:ext cx="491294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rgbClr val="CC3300">
                        <a:satMod val="155000"/>
                      </a:srgbClr>
                    </a:gs>
                    <a:gs pos="100000">
                      <a:srgbClr val="CC33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Сердце древних Афин</a:t>
            </a:r>
          </a:p>
        </p:txBody>
      </p:sp>
      <p:pic>
        <p:nvPicPr>
          <p:cNvPr id="15" name="Picture 15" descr="Картинка 104 из 1260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8197"/>
          <a:stretch>
            <a:fillRect/>
          </a:stretch>
        </p:blipFill>
        <p:spPr bwMode="auto">
          <a:xfrm>
            <a:off x="214281" y="1357298"/>
            <a:ext cx="5357851" cy="3541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894" name="Прямоугольник 18"/>
          <p:cNvSpPr>
            <a:spLocks noChangeArrowheads="1"/>
          </p:cNvSpPr>
          <p:nvPr/>
        </p:nvSpPr>
        <p:spPr bwMode="auto">
          <a:xfrm>
            <a:off x="5643563" y="1500188"/>
            <a:ext cx="314325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Самые замечательные постройки находятся на афинском Акрополе. Здесь были самые красивые храмы Древней Греции. Акрополь не только украшал  великий  город, прежде всего он был святыней.</a:t>
            </a:r>
          </a:p>
        </p:txBody>
      </p:sp>
      <p:sp>
        <p:nvSpPr>
          <p:cNvPr id="37895" name="Прямоугольник 23"/>
          <p:cNvSpPr>
            <a:spLocks noChangeArrowheads="1"/>
          </p:cNvSpPr>
          <p:nvPr/>
        </p:nvSpPr>
        <p:spPr bwMode="auto">
          <a:xfrm>
            <a:off x="285750" y="5143500"/>
            <a:ext cx="8501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Человек, впервые оказавшись в Афинах, прежде всего видел</a:t>
            </a:r>
          </a:p>
          <a:p>
            <a:pPr algn="ctr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Акрополь.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00108"/>
            <a:ext cx="5766296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38917" name="Прямоугольник 12"/>
          <p:cNvSpPr>
            <a:spLocks noChangeArrowheads="1"/>
          </p:cNvSpPr>
          <p:nvPr/>
        </p:nvSpPr>
        <p:spPr bwMode="auto">
          <a:xfrm>
            <a:off x="214313" y="4714875"/>
            <a:ext cx="87868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Всеми работами на Акрополе руководил великий греческий архитектор Фидий. Целых 16 лет своей жизни Фидий отдал Акрополю. Он возродил это </a:t>
            </a:r>
            <a:r>
              <a:rPr lang="ru-RU" sz="2000" b="1" dirty="0" err="1">
                <a:solidFill>
                  <a:srgbClr val="661900"/>
                </a:solidFill>
                <a:latin typeface="Arial" charset="0"/>
              </a:rPr>
              <a:t>колосссальное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творение. Все храмы возводились целиком из мрамора.</a:t>
            </a:r>
          </a:p>
        </p:txBody>
      </p:sp>
      <p:sp>
        <p:nvSpPr>
          <p:cNvPr id="38918" name="Прямоугольник 14"/>
          <p:cNvSpPr>
            <a:spLocks noChangeArrowheads="1"/>
          </p:cNvSpPr>
          <p:nvPr/>
        </p:nvSpPr>
        <p:spPr bwMode="auto">
          <a:xfrm>
            <a:off x="214313" y="1500188"/>
            <a:ext cx="264318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1A1A"/>
                </a:solidFill>
                <a:latin typeface="Arial" charset="0"/>
              </a:rPr>
              <a:t>Акрополь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– в переводе с греческого «верхний город». </a:t>
            </a:r>
          </a:p>
          <a:p>
            <a:pPr algn="ctr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Располагался на холме. Здесь строили храмы в честь Богов.</a:t>
            </a:r>
            <a:endParaRPr lang="ru-RU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4" y="548680"/>
            <a:ext cx="9067196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7" name="Овал 16">
            <a:hlinkClick r:id="rId4" action="ppaction://hlinksldjump"/>
          </p:cNvPr>
          <p:cNvSpPr/>
          <p:nvPr/>
        </p:nvSpPr>
        <p:spPr>
          <a:xfrm>
            <a:off x="4139952" y="522920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hlinkClick r:id="rId4" action="ppaction://hlinksldjump"/>
              </a:rPr>
              <a:t>1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9" name="Овал 18">
            <a:hlinkClick r:id="rId5" action="ppaction://hlinksldjump"/>
          </p:cNvPr>
          <p:cNvSpPr/>
          <p:nvPr/>
        </p:nvSpPr>
        <p:spPr>
          <a:xfrm>
            <a:off x="6804248" y="450912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4" name="Овал 23">
            <a:hlinkClick r:id="rId6" action="ppaction://hlinksldjump"/>
          </p:cNvPr>
          <p:cNvSpPr/>
          <p:nvPr/>
        </p:nvSpPr>
        <p:spPr>
          <a:xfrm>
            <a:off x="5292080" y="4077072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3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164288" y="3573016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hlinkClick r:id="rId7" action="ppaction://hlinksldjump"/>
              </a:rPr>
              <a:t>4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0" name="Овал 29">
            <a:hlinkClick r:id="rId8" action="ppaction://hlinksldjump"/>
          </p:cNvPr>
          <p:cNvSpPr/>
          <p:nvPr/>
        </p:nvSpPr>
        <p:spPr>
          <a:xfrm>
            <a:off x="7740352" y="3933056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5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1" name="Овал 30">
            <a:hlinkClick r:id="rId9" action="ppaction://hlinksldjump"/>
          </p:cNvPr>
          <p:cNvSpPr/>
          <p:nvPr/>
        </p:nvSpPr>
        <p:spPr>
          <a:xfrm>
            <a:off x="4211960" y="2852936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6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2" name="Овал 31">
            <a:hlinkClick r:id="rId10" action="ppaction://hlinksldjump"/>
          </p:cNvPr>
          <p:cNvSpPr/>
          <p:nvPr/>
        </p:nvSpPr>
        <p:spPr>
          <a:xfrm>
            <a:off x="2339752" y="1484784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7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3" name="Овал 32">
            <a:hlinkClick r:id="rId11" action="ppaction://hlinksldjump"/>
          </p:cNvPr>
          <p:cNvSpPr/>
          <p:nvPr/>
        </p:nvSpPr>
        <p:spPr>
          <a:xfrm>
            <a:off x="4283968" y="836712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8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4" name="Овал 33">
            <a:hlinkClick r:id="rId12" action="ppaction://hlinksldjump"/>
          </p:cNvPr>
          <p:cNvSpPr/>
          <p:nvPr/>
        </p:nvSpPr>
        <p:spPr>
          <a:xfrm>
            <a:off x="2987824" y="1916832"/>
            <a:ext cx="216024" cy="216024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а</a:t>
            </a:r>
            <a:endParaRPr lang="ru-RU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5" name="Овал 34">
            <a:hlinkClick r:id="rId13" action="ppaction://hlinksldjump"/>
          </p:cNvPr>
          <p:cNvSpPr/>
          <p:nvPr/>
        </p:nvSpPr>
        <p:spPr>
          <a:xfrm>
            <a:off x="5004048" y="980728"/>
            <a:ext cx="216024" cy="216024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а</a:t>
            </a:r>
            <a:endParaRPr lang="ru-RU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779912" y="980728"/>
            <a:ext cx="216024" cy="216024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  <a:hlinkClick r:id="rId14" action="ppaction://hlinksldjump"/>
              </a:rPr>
              <a:t>d</a:t>
            </a:r>
            <a:endParaRPr lang="ru-RU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7" name="Овал 36">
            <a:hlinkClick r:id="rId15" action="ppaction://hlinksldjump"/>
          </p:cNvPr>
          <p:cNvSpPr/>
          <p:nvPr/>
        </p:nvSpPr>
        <p:spPr>
          <a:xfrm>
            <a:off x="5508104" y="1052736"/>
            <a:ext cx="216024" cy="216024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b</a:t>
            </a:r>
            <a:endParaRPr lang="ru-RU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8" name="Овал 37">
            <a:hlinkClick r:id="rId16" action="ppaction://hlinksldjump"/>
          </p:cNvPr>
          <p:cNvSpPr/>
          <p:nvPr/>
        </p:nvSpPr>
        <p:spPr>
          <a:xfrm>
            <a:off x="5868144" y="1268760"/>
            <a:ext cx="216024" cy="216024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c</a:t>
            </a:r>
            <a:endParaRPr lang="ru-RU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9" name="Овал 38">
            <a:hlinkClick r:id="rId17" action="ppaction://hlinksldjump"/>
          </p:cNvPr>
          <p:cNvSpPr/>
          <p:nvPr/>
        </p:nvSpPr>
        <p:spPr>
          <a:xfrm>
            <a:off x="6588224" y="2060848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9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0" name="Овал 39">
            <a:hlinkClick r:id="rId18" action="ppaction://hlinksldjump"/>
          </p:cNvPr>
          <p:cNvSpPr/>
          <p:nvPr/>
        </p:nvSpPr>
        <p:spPr>
          <a:xfrm>
            <a:off x="5508104" y="3140968"/>
            <a:ext cx="648072" cy="360040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</a:rPr>
              <a:t>10</a:t>
            </a:r>
            <a:endParaRPr lang="ru-RU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ШКОЛА\КОНКУРС ИТ 2011\греция\Залив в Июле.jpg"/>
          <p:cNvPicPr>
            <a:picLocks noChangeAspect="1" noChangeArrowheads="1"/>
          </p:cNvPicPr>
          <p:nvPr/>
        </p:nvPicPr>
        <p:blipFill>
          <a:blip r:embed="rId3" cstate="print"/>
          <a:srcRect r="27218" b="13932"/>
          <a:stretch>
            <a:fillRect/>
          </a:stretch>
        </p:blipFill>
        <p:spPr bwMode="auto">
          <a:xfrm>
            <a:off x="3500430" y="3429000"/>
            <a:ext cx="545161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9" name="Picture 5" descr="D:\ШКОЛА\КОНКУРС ИТ 2011\греция\древняя греция\b5d2660b71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00108"/>
            <a:ext cx="3462511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D:\ШКОЛА\КОНКУРС ИТ 2011\греция\sh0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3786188" y="3571875"/>
            <a:ext cx="203676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D:\ШКОЛА\КОНКУРС ИТ 2011\греция\0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5429250" y="3286125"/>
            <a:ext cx="3071813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сирта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0" y="5857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" descr="D:\ШКОЛА\КОНКУРС ИТ 2011 от 10 января\ДР ГР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63" y="1000125"/>
            <a:ext cx="54800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 0.03634 C 0.3684 0.07708 0.32691 0.10856 0.27656 0.10856 C 0.22465 0.10856 0.18333 0.07708 0.18333 0.03634 C 0.18333 -0.0044 0.14184 -0.03565 0.08993 -0.03565 C 0.03958 -0.03565 -0.00174 -0.0044 -0.00174 0.03634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66 -2.22222E-6 L 0.23733 0.03681 C 0.2191 0.04514 0.19185 0.05 0.16355 0.05 C 0.13091 0.05 0.10521 0.04514 0.08681 0.03681 L -4.72222E-6 -2.22222E-6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>
                <p:cTn id="11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0" y="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endParaRPr lang="ru-RU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2" cstate="print"/>
          <a:srcRect l="41635" t="33333"/>
          <a:stretch>
            <a:fillRect/>
          </a:stretch>
        </p:blipFill>
        <p:spPr bwMode="auto">
          <a:xfrm>
            <a:off x="1187624" y="908720"/>
            <a:ext cx="6513329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Овал 16"/>
          <p:cNvSpPr/>
          <p:nvPr/>
        </p:nvSpPr>
        <p:spPr>
          <a:xfrm>
            <a:off x="4860032" y="3645024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Прямоугольник 12"/>
          <p:cNvSpPr>
            <a:spLocks noChangeArrowheads="1"/>
          </p:cNvSpPr>
          <p:nvPr/>
        </p:nvSpPr>
        <p:spPr bwMode="auto">
          <a:xfrm>
            <a:off x="0" y="5013176"/>
            <a:ext cx="9144000" cy="163449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err="1" smtClean="0">
                <a:solidFill>
                  <a:srgbClr val="460000"/>
                </a:solidFill>
                <a:latin typeface="Arial" charset="0"/>
              </a:rPr>
              <a:t>Священая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 дорога, по которой от афинского рынка – агоры- к Акрополю двигалась во время праздника в честь богини процессия  афинян, сначала ведет к Пропилеям – «</a:t>
            </a:r>
            <a:r>
              <a:rPr lang="ru-RU" sz="1800" b="1" dirty="0" err="1" smtClean="0">
                <a:solidFill>
                  <a:srgbClr val="460000"/>
                </a:solidFill>
                <a:latin typeface="Arial" charset="0"/>
              </a:rPr>
              <a:t>Предвратью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». Это ворота Акрополя. Участок дороги, подводящий к Акрополю, без ступеней, чтобы по нему можно было вести жертвенных животных.</a:t>
            </a:r>
            <a:endParaRPr lang="ru-RU" sz="1800" b="1" dirty="0">
              <a:solidFill>
                <a:srgbClr val="460000"/>
              </a:solidFill>
              <a:latin typeface="Arial" charset="0"/>
            </a:endParaRPr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 l="41635" t="33333"/>
          <a:stretch>
            <a:fillRect/>
          </a:stretch>
        </p:blipFill>
        <p:spPr bwMode="auto">
          <a:xfrm>
            <a:off x="1115616" y="836712"/>
            <a:ext cx="7344816" cy="5196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2" name="Овал 11"/>
          <p:cNvSpPr/>
          <p:nvPr/>
        </p:nvSpPr>
        <p:spPr>
          <a:xfrm>
            <a:off x="3203848" y="2924944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3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2"/>
          <p:cNvSpPr>
            <a:spLocks noChangeArrowheads="1"/>
          </p:cNvSpPr>
          <p:nvPr/>
        </p:nvSpPr>
        <p:spPr bwMode="auto">
          <a:xfrm>
            <a:off x="899592" y="5445224"/>
            <a:ext cx="7776864" cy="715089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Пинакотека – собрание картин -</a:t>
            </a:r>
            <a:r>
              <a:rPr lang="ru-RU" sz="1800" b="1" dirty="0" err="1" smtClean="0">
                <a:solidFill>
                  <a:srgbClr val="460000"/>
                </a:solidFill>
                <a:latin typeface="Arial" charset="0"/>
              </a:rPr>
              <a:t>пинак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, принесенных в дар богине Афине (левое крыло </a:t>
            </a:r>
            <a:r>
              <a:rPr lang="ru-RU" sz="1800" b="1" dirty="0" err="1" smtClean="0">
                <a:solidFill>
                  <a:srgbClr val="460000"/>
                </a:solidFill>
                <a:latin typeface="Arial" charset="0"/>
              </a:rPr>
              <a:t>Пропилей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)</a:t>
            </a:r>
            <a:endParaRPr lang="ru-RU" sz="1800" b="1" dirty="0">
              <a:solidFill>
                <a:srgbClr val="46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 l="41635" t="33333"/>
          <a:stretch>
            <a:fillRect/>
          </a:stretch>
        </p:blipFill>
        <p:spPr bwMode="auto">
          <a:xfrm>
            <a:off x="1115616" y="836712"/>
            <a:ext cx="7344816" cy="5196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2" name="Овал 11"/>
          <p:cNvSpPr/>
          <p:nvPr/>
        </p:nvSpPr>
        <p:spPr>
          <a:xfrm>
            <a:off x="5724128" y="2564904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4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748464" y="6453336"/>
            <a:ext cx="395536" cy="404664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2"/>
          <p:cNvSpPr>
            <a:spLocks noChangeArrowheads="1"/>
          </p:cNvSpPr>
          <p:nvPr/>
        </p:nvSpPr>
        <p:spPr bwMode="auto">
          <a:xfrm>
            <a:off x="899592" y="5373216"/>
            <a:ext cx="7776864" cy="715089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Хранилище рукописей и помещение для привратника и сторожей </a:t>
            </a:r>
          </a:p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(правое крыло </a:t>
            </a:r>
            <a:r>
              <a:rPr lang="ru-RU" sz="1800" b="1" dirty="0" err="1" smtClean="0">
                <a:solidFill>
                  <a:srgbClr val="460000"/>
                </a:solidFill>
                <a:latin typeface="Arial" charset="0"/>
              </a:rPr>
              <a:t>Пропилей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)</a:t>
            </a:r>
            <a:endParaRPr lang="ru-RU" sz="1800" b="1" dirty="0">
              <a:solidFill>
                <a:srgbClr val="46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513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0" y="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5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7526" name="Picture 6" descr="http://upload.wikimedia.org/wikipedia/commons/5/52/Akropolis-detail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0" y="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6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Прямоугольник 12"/>
          <p:cNvSpPr>
            <a:spLocks noChangeArrowheads="1"/>
          </p:cNvSpPr>
          <p:nvPr/>
        </p:nvSpPr>
        <p:spPr bwMode="auto">
          <a:xfrm>
            <a:off x="179512" y="5373216"/>
            <a:ext cx="8784976" cy="1328023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Чуть левее Священной дороги стояла колоссальная бронзовая статуя Афины </a:t>
            </a:r>
            <a:r>
              <a:rPr lang="ru-RU" sz="1800" b="1" dirty="0" err="1" smtClean="0">
                <a:solidFill>
                  <a:srgbClr val="460000"/>
                </a:solidFill>
                <a:latin typeface="Arial" charset="0"/>
              </a:rPr>
              <a:t>Промахос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 (Предводительницы в бою), отлитая скульптором Фидием. Подплывающим к берегу мореплавателям уже издали был виден блеск копья и шлема бронзовой статуи Афины.</a:t>
            </a:r>
            <a:endParaRPr lang="ru-RU" sz="1800" b="1" dirty="0">
              <a:solidFill>
                <a:srgbClr val="460000"/>
              </a:solidFill>
              <a:latin typeface="Arial" charset="0"/>
            </a:endParaRPr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 r="30570" b="49723"/>
          <a:stretch>
            <a:fillRect/>
          </a:stretch>
        </p:blipFill>
        <p:spPr bwMode="auto">
          <a:xfrm>
            <a:off x="683568" y="-243408"/>
            <a:ext cx="7965603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Овал 11"/>
          <p:cNvSpPr/>
          <p:nvPr/>
        </p:nvSpPr>
        <p:spPr>
          <a:xfrm>
            <a:off x="3347864" y="1124744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7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65512"/>
            <a:ext cx="917378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 l="18511" r="30570" b="49723"/>
          <a:stretch>
            <a:fillRect/>
          </a:stretch>
        </p:blipFill>
        <p:spPr bwMode="auto">
          <a:xfrm>
            <a:off x="179512" y="692696"/>
            <a:ext cx="5841875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2" name="Овал 11"/>
          <p:cNvSpPr/>
          <p:nvPr/>
        </p:nvSpPr>
        <p:spPr>
          <a:xfrm>
            <a:off x="1871192" y="2393504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a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4" cstate="print"/>
          <a:srcRect l="12556" t="4020" r="10980" b="15572"/>
          <a:stretch>
            <a:fillRect/>
          </a:stretch>
        </p:blipFill>
        <p:spPr bwMode="auto">
          <a:xfrm>
            <a:off x="3131840" y="1196752"/>
            <a:ext cx="5760640" cy="4715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2"/>
          <p:cNvSpPr>
            <a:spLocks noChangeArrowheads="1"/>
          </p:cNvSpPr>
          <p:nvPr/>
        </p:nvSpPr>
        <p:spPr bwMode="auto">
          <a:xfrm>
            <a:off x="179512" y="4581128"/>
            <a:ext cx="30243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 charset="0"/>
              </a:rPr>
              <a:t>«Портик кариатид» – </a:t>
            </a:r>
          </a:p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 charset="0"/>
              </a:rPr>
              <a:t>портик </a:t>
            </a:r>
            <a:r>
              <a:rPr lang="ru-RU" sz="2000" b="1" dirty="0" err="1" smtClean="0">
                <a:solidFill>
                  <a:srgbClr val="460000"/>
                </a:solidFill>
                <a:latin typeface="Arial" charset="0"/>
              </a:rPr>
              <a:t>Эрехтейона</a:t>
            </a:r>
            <a:r>
              <a:rPr lang="ru-RU" sz="2000" b="1" dirty="0" smtClean="0">
                <a:solidFill>
                  <a:srgbClr val="460000"/>
                </a:solidFill>
                <a:latin typeface="Arial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460000"/>
                </a:solidFill>
                <a:latin typeface="Arial" charset="0"/>
              </a:rPr>
              <a:t>со стороны Парфенона</a:t>
            </a:r>
            <a:endParaRPr lang="ru-RU" sz="2000" b="1" dirty="0">
              <a:solidFill>
                <a:srgbClr val="46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http://turizmy.net/wp-content/uploads/2013/06/parthen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00808"/>
            <a:ext cx="7092280" cy="4221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9570" name="Picture 2" descr="http://www.museum.ru/imgB.asp?222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211173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Овал 11"/>
          <p:cNvSpPr/>
          <p:nvPr/>
        </p:nvSpPr>
        <p:spPr>
          <a:xfrm>
            <a:off x="0" y="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8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8" name="Прямоугольник 12"/>
          <p:cNvSpPr>
            <a:spLocks noChangeArrowheads="1"/>
          </p:cNvSpPr>
          <p:nvPr/>
        </p:nvSpPr>
        <p:spPr bwMode="auto">
          <a:xfrm>
            <a:off x="251520" y="5517232"/>
            <a:ext cx="8712968" cy="1021556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Парфенон-храм Афины-Девы, который построил самый знаменитый архитектор Греции </a:t>
            </a:r>
            <a:r>
              <a:rPr lang="ru-RU" sz="1800" b="1" dirty="0" err="1" smtClean="0">
                <a:solidFill>
                  <a:srgbClr val="460000"/>
                </a:solidFill>
                <a:latin typeface="Arial" charset="0"/>
              </a:rPr>
              <a:t>Иктин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. Храм окружен со всех сторон колоннами и смотрится величественно, торжественно и строго.</a:t>
            </a:r>
            <a:endParaRPr lang="ru-RU" sz="1800" b="1" dirty="0">
              <a:solidFill>
                <a:srgbClr val="46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2" descr="D:\ШКОЛА\КОНКУРС ИТ 2011 от 8 января\греция\КАРТИНКИ ГРЕЦИЯ\парфен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5497868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48133" name="TextBox 14"/>
          <p:cNvSpPr txBox="1">
            <a:spLocks noChangeArrowheads="1"/>
          </p:cNvSpPr>
          <p:nvPr/>
        </p:nvSpPr>
        <p:spPr bwMode="auto">
          <a:xfrm>
            <a:off x="214313" y="4857750"/>
            <a:ext cx="8715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661900"/>
                </a:solidFill>
                <a:latin typeface="Arial" charset="0"/>
              </a:rPr>
              <a:t>Мы привыкли, что здания имеют фасад (главную, парадную сторону). Греки же хотели, чтобы их постройки были прекрасны со всех сторон.</a:t>
            </a:r>
          </a:p>
        </p:txBody>
      </p:sp>
      <p:sp>
        <p:nvSpPr>
          <p:cNvPr id="48134" name="Прямоугольник 15"/>
          <p:cNvSpPr>
            <a:spLocks noChangeArrowheads="1"/>
          </p:cNvSpPr>
          <p:nvPr/>
        </p:nvSpPr>
        <p:spPr bwMode="auto">
          <a:xfrm>
            <a:off x="5857875" y="1357313"/>
            <a:ext cx="307181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661900"/>
                </a:solidFill>
                <a:latin typeface="Arial" charset="0"/>
              </a:rPr>
              <a:t>Афины были самым богатым и знаменитым из греческих городов, а сердцем Афин был </a:t>
            </a:r>
            <a:r>
              <a:rPr lang="ru-RU" sz="2000" b="1">
                <a:solidFill>
                  <a:srgbClr val="FF1A1A"/>
                </a:solidFill>
                <a:latin typeface="Arial" charset="0"/>
              </a:rPr>
              <a:t>Парфенон</a:t>
            </a:r>
            <a:r>
              <a:rPr lang="ru-RU" sz="2000" b="1">
                <a:solidFill>
                  <a:srgbClr val="661900"/>
                </a:solidFill>
                <a:latin typeface="Arial" charset="0"/>
              </a:rPr>
              <a:t> – храм богини Афины, покровительницы города.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5" descr="Изображение:Остров Родос, Гре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000108"/>
            <a:ext cx="6143668" cy="485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285720" y="1000108"/>
            <a:ext cx="3071834" cy="480131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40000"/>
                  <a:lumOff val="60000"/>
                </a:schemeClr>
              </a:gs>
              <a:gs pos="50000">
                <a:srgbClr val="CCECFF"/>
              </a:gs>
              <a:gs pos="100000">
                <a:schemeClr val="tx1"/>
              </a:gs>
            </a:gsLst>
            <a:lin ang="0" scaled="1"/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5050">
                  <a:lumMod val="50000"/>
                </a:srgbClr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5050">
                    <a:lumMod val="50000"/>
                  </a:srgbClr>
                </a:solidFill>
                <a:latin typeface="Arial"/>
              </a:rPr>
              <a:t>Эллада – так называли свою страну ее жители, а себя – эллинами по имени легендарного царя – родоначальника Эллина. Позднее эту страну назвали Древней Грецией.</a:t>
            </a:r>
            <a:endParaRPr lang="ru-RU" sz="1800" dirty="0">
              <a:solidFill>
                <a:srgbClr val="DADADA">
                  <a:lumMod val="10000"/>
                </a:srgbClr>
              </a:solidFill>
              <a:latin typeface="Verdan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rgbClr val="DADADA">
                  <a:lumMod val="10000"/>
                </a:srgbClr>
              </a:solidFill>
              <a:latin typeface="Verdana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ШКОЛА\КОНКУРС ИТ 2011 от 8 января\греция\КАРТИНКИ ГРЕЦИЯ\0_3ae7_f7dcbe68_XLпарфено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928670"/>
            <a:ext cx="5158709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28652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157" name="TextBox 13"/>
          <p:cNvSpPr txBox="1">
            <a:spLocks noChangeArrowheads="1"/>
          </p:cNvSpPr>
          <p:nvPr/>
        </p:nvSpPr>
        <p:spPr bwMode="auto">
          <a:xfrm>
            <a:off x="142875" y="928688"/>
            <a:ext cx="357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661900"/>
                </a:solidFill>
                <a:latin typeface="Arial" charset="0"/>
              </a:rPr>
              <a:t> 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2875" y="4643438"/>
            <a:ext cx="8858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661900"/>
                </a:solidFill>
                <a:latin typeface="Arial" charset="0"/>
              </a:rPr>
              <a:t>На плане  Парфенон прямоугольник размером 70м на 30м. </a:t>
            </a:r>
            <a:endParaRPr lang="ru-RU" sz="2000">
              <a:solidFill>
                <a:srgbClr val="FFFFFF"/>
              </a:solidFill>
              <a:latin typeface="Arial" charset="0"/>
            </a:endParaRPr>
          </a:p>
          <a:p>
            <a:pPr algn="just"/>
            <a:r>
              <a:rPr lang="ru-RU" sz="2000" b="1">
                <a:solidFill>
                  <a:srgbClr val="661900"/>
                </a:solidFill>
                <a:latin typeface="Arial" charset="0"/>
              </a:rPr>
              <a:t>Построили его замечательные архитекторы Иктин и Калистрат. </a:t>
            </a:r>
            <a:r>
              <a:rPr lang="ru-RU" sz="2000" b="1">
                <a:solidFill>
                  <a:srgbClr val="661900"/>
                </a:solidFill>
                <a:latin typeface="Arial" charset="0"/>
                <a:cs typeface="Times New Roman" pitchFamily="18" charset="0"/>
              </a:rPr>
              <a:t>Скульптурные украшения храма были созданы Фидием – 365 человеческих фигур и 227 фигур животных, и все в живых, грациозных, точно выверенных позах!</a:t>
            </a:r>
            <a:endParaRPr lang="ru-RU" sz="2000" b="1">
              <a:solidFill>
                <a:srgbClr val="661900"/>
              </a:solidFill>
              <a:latin typeface="Arial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214313" y="928688"/>
            <a:ext cx="335756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661900"/>
                </a:solidFill>
                <a:latin typeface="Arial" charset="0"/>
              </a:rPr>
              <a:t>В центре Акрополя был построен великолепный храм Парфенон. Парфенон построен из белоснежного мрамора.  Греки хотели, что бы он был прекрасен, и со всех сторон окружили его 46  колоннами дорического ордера. </a:t>
            </a:r>
          </a:p>
        </p:txBody>
      </p:sp>
      <p:pic>
        <p:nvPicPr>
          <p:cNvPr id="18" name="Picture 2" descr="D:\ШКОЛА\КОНКУРС ИТ 2011 от 8 января\греция\КАРТИНКИ ГРЕЦИЯ\0_3ae7_f7dcbe68_XLпарфено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715436" cy="5643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D:\ШКОЛА\КОНКУРС ИТ 2011 от 8 января\греция\КАРТИНКИ ГРЕЦИЯ\Парфенон. Афинский Акрополь.jpeg"/>
          <p:cNvPicPr>
            <a:picLocks noChangeAspect="1" noChangeArrowheads="1"/>
          </p:cNvPicPr>
          <p:nvPr/>
        </p:nvPicPr>
        <p:blipFill>
          <a:blip r:embed="rId3" cstate="print"/>
          <a:srcRect r="1526"/>
          <a:stretch>
            <a:fillRect/>
          </a:stretch>
        </p:blipFill>
        <p:spPr bwMode="auto">
          <a:xfrm>
            <a:off x="142845" y="928670"/>
            <a:ext cx="4857784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50181" name="TextBox 12"/>
          <p:cNvSpPr txBox="1">
            <a:spLocks noChangeArrowheads="1"/>
          </p:cNvSpPr>
          <p:nvPr/>
        </p:nvSpPr>
        <p:spPr bwMode="auto">
          <a:xfrm>
            <a:off x="5072063" y="857250"/>
            <a:ext cx="3929062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661900"/>
                </a:solidFill>
                <a:latin typeface="Arial" charset="0"/>
                <a:cs typeface="Times New Roman" pitchFamily="18" charset="0"/>
              </a:rPr>
              <a:t>Судьба Парфенона трагична. 20 веков простояло это мраморное чудо. </a:t>
            </a:r>
            <a:r>
              <a:rPr lang="ru-RU" sz="2000" b="1">
                <a:solidFill>
                  <a:srgbClr val="661900"/>
                </a:solidFill>
                <a:latin typeface="Arial" charset="0"/>
              </a:rPr>
              <a:t>Не одна колонна не покосилась, ни дождь, ни ветер, ни землетрясения не страшны оказались творению древнегреческих мастеров – храм погиб от рук человеческих. </a:t>
            </a:r>
          </a:p>
          <a:p>
            <a:pPr algn="just"/>
            <a:endParaRPr lang="ru-RU" sz="2000" b="1">
              <a:solidFill>
                <a:srgbClr val="661900"/>
              </a:solidFill>
              <a:latin typeface="Arial" charset="0"/>
            </a:endParaRPr>
          </a:p>
        </p:txBody>
      </p:sp>
      <p:sp>
        <p:nvSpPr>
          <p:cNvPr id="50182" name="Прямоугольник 13"/>
          <p:cNvSpPr>
            <a:spLocks noChangeArrowheads="1"/>
          </p:cNvSpPr>
          <p:nvPr/>
        </p:nvSpPr>
        <p:spPr bwMode="auto">
          <a:xfrm>
            <a:off x="142875" y="4143375"/>
            <a:ext cx="8858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661900"/>
                </a:solidFill>
                <a:latin typeface="Arial" charset="0"/>
              </a:rPr>
              <a:t>В </a:t>
            </a:r>
            <a:r>
              <a:rPr lang="en-US" sz="2000" b="1">
                <a:solidFill>
                  <a:srgbClr val="661900"/>
                </a:solidFill>
                <a:latin typeface="Arial" charset="0"/>
              </a:rPr>
              <a:t>XVII</a:t>
            </a:r>
            <a:r>
              <a:rPr lang="ru-RU" sz="2000" b="1">
                <a:solidFill>
                  <a:srgbClr val="661900"/>
                </a:solidFill>
                <a:latin typeface="Arial" charset="0"/>
              </a:rPr>
              <a:t> веке  во время одной из многочисленных войн, турки (они владели тогда  афинской землей) устроили в прекрасном храме склад пороха. В Парфенон попала бомба, и он превратился в руины, развалины, которые можно и сейчас увидеть в Афинах. День разрушения Парфенона (26 сентября 1687г.) до сих пор считается в Греции днем национального траура. </a:t>
            </a:r>
            <a:endParaRPr lang="ru-RU" sz="18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748464" y="6525344"/>
            <a:ext cx="395536" cy="332656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 descr="D:\ШКОЛА\КОНКУРС ИТ 2011 от 8 января\греция\КАРТИНКИ ГРЕЦИЯ\статуя афины.jpg"/>
          <p:cNvPicPr>
            <a:picLocks noChangeAspect="1" noChangeArrowheads="1"/>
          </p:cNvPicPr>
          <p:nvPr/>
        </p:nvPicPr>
        <p:blipFill>
          <a:blip r:embed="rId3" cstate="print"/>
          <a:srcRect l="12324" r="4929"/>
          <a:stretch>
            <a:fillRect/>
          </a:stretch>
        </p:blipFill>
        <p:spPr bwMode="auto">
          <a:xfrm>
            <a:off x="500034" y="2428868"/>
            <a:ext cx="3980140" cy="3483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D:\ШКОЛА\КОНКУРС ИТ 2011 от 8 января\греция\КАРТИНКИ ГРЕЦИЯ\448px-Athena_holding_Ni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857232"/>
            <a:ext cx="3843342" cy="5138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4518" name="Прямоугольник 13"/>
          <p:cNvSpPr>
            <a:spLocks noChangeArrowheads="1"/>
          </p:cNvSpPr>
          <p:nvPr/>
        </p:nvSpPr>
        <p:spPr bwMode="auto">
          <a:xfrm>
            <a:off x="142875" y="785813"/>
            <a:ext cx="47863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1A1A"/>
                </a:solidFill>
                <a:latin typeface="Arial" charset="0"/>
              </a:rPr>
              <a:t>«Афина Парфенос» </a:t>
            </a:r>
          </a:p>
          <a:p>
            <a:pPr algn="just"/>
            <a:r>
              <a:rPr lang="ru-RU" sz="1800" b="1">
                <a:solidFill>
                  <a:srgbClr val="661900"/>
                </a:solidFill>
                <a:latin typeface="Arial" charset="0"/>
              </a:rPr>
              <a:t>Работа Фидия 438 г. до н. э. Была установлена в афинском Парфеноне, внутри святилища и представляла собой богиню в полном вооружении.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539552" y="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a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0" y="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8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 descr="D:\ШКОЛА\КОНКУРС ИТ 2011 от 8 января\греция\КАРТИНКИ ГРЕЦИЯ\{059678D3-C3AE-4E20-98CA-4DBCA8495354}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7538" t="1250" b="2499"/>
          <a:stretch>
            <a:fillRect/>
          </a:stretch>
        </p:blipFill>
        <p:spPr bwMode="auto">
          <a:xfrm>
            <a:off x="285720" y="928670"/>
            <a:ext cx="3429024" cy="514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5541" name="Прямоугольник 14"/>
          <p:cNvSpPr>
            <a:spLocks noChangeArrowheads="1"/>
          </p:cNvSpPr>
          <p:nvPr/>
        </p:nvSpPr>
        <p:spPr bwMode="auto">
          <a:xfrm>
            <a:off x="3786188" y="1000125"/>
            <a:ext cx="507206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1800" b="1">
              <a:solidFill>
                <a:srgbClr val="661900"/>
              </a:solidFill>
              <a:latin typeface="Arial" charset="0"/>
            </a:endParaRPr>
          </a:p>
          <a:p>
            <a:pPr algn="just"/>
            <a:endParaRPr lang="ru-RU" sz="1800" b="1">
              <a:solidFill>
                <a:srgbClr val="661900"/>
              </a:solidFill>
              <a:latin typeface="Arial" charset="0"/>
            </a:endParaRPr>
          </a:p>
          <a:p>
            <a:pPr algn="just"/>
            <a:r>
              <a:rPr lang="ru-RU" sz="1800" b="1">
                <a:solidFill>
                  <a:srgbClr val="661900"/>
                </a:solidFill>
                <a:latin typeface="Arial" charset="0"/>
              </a:rPr>
              <a:t> </a:t>
            </a:r>
          </a:p>
          <a:p>
            <a:pPr algn="just"/>
            <a:endParaRPr lang="ru-RU" sz="1800" b="1">
              <a:solidFill>
                <a:srgbClr val="661900"/>
              </a:solidFill>
              <a:latin typeface="Arial" charset="0"/>
            </a:endParaRPr>
          </a:p>
          <a:p>
            <a:pPr algn="just"/>
            <a:endParaRPr lang="ru-RU" sz="1800" b="1">
              <a:solidFill>
                <a:srgbClr val="661900"/>
              </a:solidFill>
              <a:latin typeface="Arial" charset="0"/>
            </a:endParaRPr>
          </a:p>
        </p:txBody>
      </p:sp>
      <p:sp>
        <p:nvSpPr>
          <p:cNvPr id="65542" name="Прямоугольник 18"/>
          <p:cNvSpPr>
            <a:spLocks noChangeArrowheads="1"/>
          </p:cNvSpPr>
          <p:nvPr/>
        </p:nvSpPr>
        <p:spPr bwMode="auto">
          <a:xfrm>
            <a:off x="4143375" y="857250"/>
            <a:ext cx="4572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661900"/>
                </a:solidFill>
                <a:latin typeface="Arial" charset="0"/>
              </a:rPr>
              <a:t>Статуя Афины сделана из слоновой кости и золота на деревянном каркасе. Высота статуи 13 метров. Афина изображена во весь рост в хитоне до самых ступней ног. Шлем богини имел три гребня (средний со сфинксом, боковые с грифонами). На груди голова Медузы из слоновой кости. В руке богиня держала двухметровую статую богини победы Ники. В темном пространстве Парфенона эта статуя словно излучала магический свет. Статуя сохранилась лишь в копиях.</a:t>
            </a:r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 r="30570" b="49723"/>
          <a:stretch>
            <a:fillRect/>
          </a:stretch>
        </p:blipFill>
        <p:spPr bwMode="auto">
          <a:xfrm>
            <a:off x="539552" y="0"/>
            <a:ext cx="7965603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Овал 11"/>
          <p:cNvSpPr/>
          <p:nvPr/>
        </p:nvSpPr>
        <p:spPr>
          <a:xfrm>
            <a:off x="7092280" y="764704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b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962" y="1556792"/>
            <a:ext cx="919296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 r="30570" b="49723"/>
          <a:stretch>
            <a:fillRect/>
          </a:stretch>
        </p:blipFill>
        <p:spPr bwMode="auto">
          <a:xfrm>
            <a:off x="539552" y="-243408"/>
            <a:ext cx="7965603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Овал 11"/>
          <p:cNvSpPr/>
          <p:nvPr/>
        </p:nvSpPr>
        <p:spPr>
          <a:xfrm>
            <a:off x="7812360" y="692696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c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2987" y="1412776"/>
            <a:ext cx="9196987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69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0" y="0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d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4" y="548680"/>
            <a:ext cx="9067196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Овал 11"/>
          <p:cNvSpPr/>
          <p:nvPr/>
        </p:nvSpPr>
        <p:spPr>
          <a:xfrm>
            <a:off x="6660232" y="2060848"/>
            <a:ext cx="288032" cy="288032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9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2"/>
          <p:cNvSpPr>
            <a:spLocks noChangeArrowheads="1"/>
          </p:cNvSpPr>
          <p:nvPr/>
        </p:nvSpPr>
        <p:spPr bwMode="auto">
          <a:xfrm>
            <a:off x="611560" y="5229200"/>
            <a:ext cx="8208912" cy="715089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err="1" smtClean="0">
                <a:solidFill>
                  <a:srgbClr val="460000"/>
                </a:solidFill>
                <a:latin typeface="Arial" charset="0"/>
              </a:rPr>
              <a:t>Халкотека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 («Хранилище меди»)- хранилище оружия и священных доспехов.</a:t>
            </a:r>
            <a:endParaRPr lang="ru-RU" sz="1800" b="1" dirty="0">
              <a:solidFill>
                <a:srgbClr val="46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D:\ШКОЛА\КОНКУРС ИТ 2011 от 8 января\греция\КАРТИНКИ ГРЕЦИЯ\no06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067196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2" name="Овал 11"/>
          <p:cNvSpPr/>
          <p:nvPr/>
        </p:nvSpPr>
        <p:spPr>
          <a:xfrm>
            <a:off x="5148064" y="2924944"/>
            <a:ext cx="720080" cy="504056"/>
          </a:xfrm>
          <a:prstGeom prst="ellipse">
            <a:avLst/>
          </a:prstGeom>
          <a:solidFill>
            <a:srgbClr val="99FF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10</a:t>
            </a:r>
            <a:endParaRPr lang="ru-RU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5" name="Прямоугольник 12"/>
          <p:cNvSpPr>
            <a:spLocks noChangeArrowheads="1"/>
          </p:cNvSpPr>
          <p:nvPr/>
        </p:nvSpPr>
        <p:spPr bwMode="auto">
          <a:xfrm>
            <a:off x="251520" y="5229200"/>
            <a:ext cx="8712968" cy="1328023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Пропилеи. Фасад центрального корпуса с размерами 18,20 м </a:t>
            </a:r>
            <a:r>
              <a:rPr lang="en-US" sz="1100" b="1" dirty="0" smtClean="0">
                <a:solidFill>
                  <a:srgbClr val="460000"/>
                </a:solidFill>
                <a:latin typeface="Arial" charset="0"/>
              </a:rPr>
              <a:t>X</a:t>
            </a:r>
            <a:r>
              <a:rPr lang="ru-RU" sz="1100" b="1" dirty="0" smtClean="0">
                <a:solidFill>
                  <a:srgbClr val="460000"/>
                </a:solidFill>
                <a:latin typeface="Arial" charset="0"/>
              </a:rPr>
              <a:t> 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25 м украшен шестью дорическими колоннами. Внутреннее пространство пересечено двумя рядами ионических колонн, между которыми проходит лестничный пролет, ведущий к Акрополю.</a:t>
            </a:r>
            <a:r>
              <a:rPr lang="ru-RU" sz="1100" b="1" dirty="0" smtClean="0">
                <a:solidFill>
                  <a:srgbClr val="460000"/>
                </a:solidFill>
                <a:latin typeface="Arial" charset="0"/>
              </a:rPr>
              <a:t> </a:t>
            </a:r>
            <a:endParaRPr lang="ru-RU" sz="1800" b="1" dirty="0">
              <a:solidFill>
                <a:srgbClr val="46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987824" y="764704"/>
            <a:ext cx="327102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rgbClr val="CC3300">
                        <a:satMod val="155000"/>
                      </a:srgbClr>
                    </a:gs>
                    <a:gs pos="100000">
                      <a:srgbClr val="CC33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Театр Диониса</a:t>
            </a:r>
            <a:endParaRPr lang="ru-RU" sz="3200" b="1" spc="50" dirty="0">
              <a:ln w="11430"/>
              <a:gradFill>
                <a:gsLst>
                  <a:gs pos="25000">
                    <a:srgbClr val="CC3300">
                      <a:satMod val="155000"/>
                    </a:srgbClr>
                  </a:gs>
                  <a:gs pos="100000">
                    <a:srgbClr val="CC330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</p:txBody>
      </p:sp>
      <p:pic>
        <p:nvPicPr>
          <p:cNvPr id="22" name="Picture 4" descr="театр Диониса АФИНЫ СОВР ВИ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68760"/>
            <a:ext cx="662798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51520" y="515719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/>
                <a:ea typeface="Times New Roman"/>
              </a:rPr>
              <a:t>На южном склоне Акрополя располагался театр Диониса, вмещавший 17 тыс. человек. В нем разыгрывались трагические и комедийные сцены из жизни богов и людей.</a:t>
            </a:r>
            <a:endParaRPr lang="ru-RU" sz="6000" b="1" dirty="0">
              <a:solidFill>
                <a:srgbClr val="460000"/>
              </a:solidFill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" descr="D:\ШКОЛА\КОНКУРС ИТ 2011\греция\древняя греция\клип\0707_greece_santor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857233"/>
            <a:ext cx="4593383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D:\ШКОЛА\КОНКУРС ИТ 2011\греция\древняя греция\клип\image_29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928934"/>
            <a:ext cx="4143404" cy="2911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35846" name="Прямоугольник 14"/>
          <p:cNvSpPr>
            <a:spLocks noChangeArrowheads="1"/>
          </p:cNvSpPr>
          <p:nvPr/>
        </p:nvSpPr>
        <p:spPr bwMode="auto">
          <a:xfrm>
            <a:off x="142875" y="928688"/>
            <a:ext cx="421481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A80000"/>
                </a:solidFill>
                <a:latin typeface="Arial" charset="0"/>
              </a:rPr>
              <a:t>Синее море плескалось, уходя далеко за горизонт.</a:t>
            </a:r>
          </a:p>
          <a:p>
            <a:pPr algn="ctr"/>
            <a:r>
              <a:rPr lang="ru-RU" b="1" dirty="0">
                <a:solidFill>
                  <a:srgbClr val="A80000"/>
                </a:solidFill>
                <a:latin typeface="Arial" charset="0"/>
              </a:rPr>
              <a:t> Среди водного простора зеленели густой зеленью острова.</a:t>
            </a:r>
          </a:p>
        </p:txBody>
      </p:sp>
      <p:sp>
        <p:nvSpPr>
          <p:cNvPr id="35847" name="TextBox 15"/>
          <p:cNvSpPr txBox="1">
            <a:spLocks noChangeArrowheads="1"/>
          </p:cNvSpPr>
          <p:nvPr/>
        </p:nvSpPr>
        <p:spPr bwMode="auto">
          <a:xfrm>
            <a:off x="4357688" y="371475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A80000"/>
                </a:solidFill>
                <a:latin typeface="Arial" charset="0"/>
              </a:rPr>
              <a:t>На островах греки построили города. В каждом городе жили талантливые люди, способные говорить на языке линий, красок, рельефов.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udocs.exdat.com/pars_docs/tw_refs/80/79206/79206_html_14720e1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11560" y="980728"/>
            <a:ext cx="8095347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31032" y="530120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/>
                <a:ea typeface="Times New Roman"/>
              </a:rPr>
              <a:t>Афинская публика живо и темпераментно реагировала на все, что происходило у нее на глазах.</a:t>
            </a:r>
            <a:endParaRPr lang="ru-RU" sz="6000" b="1" dirty="0">
              <a:solidFill>
                <a:srgbClr val="460000"/>
              </a:solidFill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283968" y="1700808"/>
            <a:ext cx="44644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/>
                <a:ea typeface="Times New Roman"/>
              </a:rPr>
              <a:t>В историю мировой художественной культуры Древняя Греция вошла благодаря замечательным произведениям скульптуры и вазописи. </a:t>
            </a:r>
          </a:p>
          <a:p>
            <a:pPr algn="ctr"/>
            <a:endParaRPr lang="ru-RU" sz="1800" b="1" dirty="0" smtClean="0">
              <a:solidFill>
                <a:srgbClr val="460000"/>
              </a:solidFill>
              <a:latin typeface="Arial"/>
              <a:ea typeface="Times New Roman"/>
            </a:endParaRPr>
          </a:p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/>
              </a:rPr>
              <a:t>Скульптуры в изобилии украшали площади древнегреческих городов и фасады архитектурных сооружений.</a:t>
            </a:r>
          </a:p>
          <a:p>
            <a:pPr algn="ctr"/>
            <a:endParaRPr lang="ru-RU" sz="1800" b="1" dirty="0" smtClean="0">
              <a:solidFill>
                <a:srgbClr val="460000"/>
              </a:solidFill>
              <a:latin typeface="Arial"/>
            </a:endParaRPr>
          </a:p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/>
              </a:rPr>
              <a:t>По словам Плутарха (ок.45-ок. 127), в Афинах было больше статуй, чем живых людей.</a:t>
            </a:r>
          </a:p>
          <a:p>
            <a:pPr algn="ctr"/>
            <a:endParaRPr lang="ru-RU" sz="6000" b="1" dirty="0">
              <a:solidFill>
                <a:srgbClr val="460000"/>
              </a:solidFill>
            </a:endParaRPr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23528" y="836712"/>
            <a:ext cx="8496944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FFFF"/>
                </a:solidFill>
                <a:latin typeface="Arial"/>
              </a:rPr>
              <a:t>Изобразительное искусство Древней Греции</a:t>
            </a:r>
            <a:endParaRPr lang="ru-RU" sz="28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6" name="Picture 2" descr="http://thestyle.com.ua/wp-content/uploads/2012/11/6praar.jpg"/>
          <p:cNvPicPr>
            <a:picLocks noChangeAspect="1" noChangeArrowheads="1"/>
          </p:cNvPicPr>
          <p:nvPr/>
        </p:nvPicPr>
        <p:blipFill>
          <a:blip r:embed="rId4" cstate="print"/>
          <a:srcRect l="18889"/>
          <a:stretch>
            <a:fillRect/>
          </a:stretch>
        </p:blipFill>
        <p:spPr bwMode="auto">
          <a:xfrm flipH="1">
            <a:off x="179512" y="1556792"/>
            <a:ext cx="3939033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Picture 5" descr="D:\ШКОЛА\КОНКУРС ИТ 2011 от 3 января\греция\{09981147-9A7F-46B9-B5B5-AE7CC8492BF7}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3092379" cy="4844256"/>
          </a:xfrm>
          <a:prstGeom prst="rect">
            <a:avLst/>
          </a:prstGeom>
          <a:noFill/>
          <a:ln w="38100" cmpd="dbl">
            <a:solidFill>
              <a:schemeClr val="accent2">
                <a:lumMod val="75000"/>
              </a:schemeClr>
            </a:solidFill>
          </a:ln>
        </p:spPr>
      </p:pic>
      <p:pic>
        <p:nvPicPr>
          <p:cNvPr id="22" name="Picture 4" descr="greece_apollon_belve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412776"/>
            <a:ext cx="2315399" cy="49744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3" name="Picture 5" descr="greece_master_from_aristodikos_ko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268760"/>
            <a:ext cx="2273412" cy="494166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467544" y="404664"/>
            <a:ext cx="8136904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Скульптура Древней Греции</a:t>
            </a:r>
            <a:endParaRPr lang="ru-RU" sz="3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99332" name="Picture 4" descr="http://ic.pics.livejournal.com/fer_diad_second/44511831/64258/64258_60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930" t="1500" r="12770" b="1001"/>
          <a:stretch>
            <a:fillRect/>
          </a:stretch>
        </p:blipFill>
        <p:spPr bwMode="auto">
          <a:xfrm>
            <a:off x="251520" y="1124744"/>
            <a:ext cx="1944216" cy="4212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9334" name="Picture 6" descr="http://www.proprofs.com/flashcards/upload/q2254925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555776" y="1124744"/>
            <a:ext cx="1728192" cy="4294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9338" name="Picture 10" descr="http://vb2.userdocs.ru/pars_docs/refs/14/13652/13652_html_732cbd0a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4633" b="2980"/>
          <a:stretch>
            <a:fillRect/>
          </a:stretch>
        </p:blipFill>
        <p:spPr bwMode="auto">
          <a:xfrm>
            <a:off x="7029039" y="980728"/>
            <a:ext cx="1796049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9342" name="Picture 14" descr="http://www.yperboreia.org/img2/275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6291" t="4616" r="8783" b="18114"/>
          <a:stretch>
            <a:fillRect/>
          </a:stretch>
        </p:blipFill>
        <p:spPr bwMode="auto">
          <a:xfrm>
            <a:off x="4788024" y="3212976"/>
            <a:ext cx="18002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9344" name="Picture 16" descr="http://upload.wikimedia.org/wikipedia/commons/thumb/c/cd/ACMA_675_Kore_3.JPG/220px-ACMA_675_Kore_3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b="28370"/>
          <a:stretch>
            <a:fillRect/>
          </a:stretch>
        </p:blipFill>
        <p:spPr bwMode="auto">
          <a:xfrm>
            <a:off x="4788024" y="1052736"/>
            <a:ext cx="1691603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251520" y="5445224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Arial"/>
                <a:ea typeface="Times New Roman"/>
              </a:rPr>
              <a:t>Наиболее ранние из дошедших до нашего времени произведений – это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Arial"/>
                <a:ea typeface="Times New Roman"/>
              </a:rPr>
              <a:t>КУРОСЫ</a:t>
            </a:r>
            <a:r>
              <a:rPr lang="ru-RU" sz="1800" b="1" dirty="0" smtClean="0">
                <a:solidFill>
                  <a:srgbClr val="460000"/>
                </a:solidFill>
                <a:latin typeface="Arial"/>
                <a:ea typeface="Times New Roman"/>
              </a:rPr>
              <a:t> и </a:t>
            </a:r>
            <a:r>
              <a:rPr lang="ru-RU" sz="1800" b="1" dirty="0" smtClean="0">
                <a:solidFill>
                  <a:srgbClr val="FF0000"/>
                </a:solidFill>
                <a:latin typeface="Arial"/>
                <a:ea typeface="Times New Roman"/>
              </a:rPr>
              <a:t>КОРЫ</a:t>
            </a:r>
            <a:r>
              <a:rPr lang="ru-RU" sz="1800" b="1" dirty="0" smtClean="0">
                <a:solidFill>
                  <a:srgbClr val="460000"/>
                </a:solidFill>
                <a:latin typeface="Arial"/>
                <a:ea typeface="Times New Roman"/>
              </a:rPr>
              <a:t>, созданные в эпоху архаики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644008" y="980728"/>
            <a:ext cx="41044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 smtClean="0">
                <a:solidFill>
                  <a:srgbClr val="460000"/>
                </a:solidFill>
                <a:latin typeface="+mj-lt"/>
              </a:rPr>
              <a:t>Курос</a:t>
            </a:r>
            <a:r>
              <a:rPr lang="ru-RU" sz="1800" b="1" dirty="0" smtClean="0">
                <a:solidFill>
                  <a:srgbClr val="460000"/>
                </a:solidFill>
                <a:latin typeface="+mj-lt"/>
              </a:rPr>
              <a:t> - тип статуи юноши-атлета, обычно обнажённого. Достигал значительных размеров (до 3 м).</a:t>
            </a:r>
          </a:p>
          <a:p>
            <a:pPr algn="ctr"/>
            <a:endParaRPr lang="ru-RU" sz="1800" b="1" dirty="0" smtClean="0">
              <a:solidFill>
                <a:srgbClr val="460000"/>
              </a:solidFill>
              <a:latin typeface="+mj-lt"/>
            </a:endParaRPr>
          </a:p>
          <a:p>
            <a:pPr algn="ctr"/>
            <a:r>
              <a:rPr lang="ru-RU" sz="1800" b="1" dirty="0" err="1" smtClean="0">
                <a:solidFill>
                  <a:srgbClr val="460000"/>
                </a:solidFill>
                <a:latin typeface="+mj-lt"/>
              </a:rPr>
              <a:t>Куросы</a:t>
            </a:r>
            <a:r>
              <a:rPr lang="ru-RU" sz="1800" b="1" dirty="0" smtClean="0">
                <a:solidFill>
                  <a:srgbClr val="460000"/>
                </a:solidFill>
                <a:latin typeface="+mj-lt"/>
              </a:rPr>
              <a:t> ставились в святилищах и на гробницах; они имели преимущественно мемориальное значение, но могли быть и культовыми образами.</a:t>
            </a:r>
          </a:p>
          <a:p>
            <a:pPr algn="ctr"/>
            <a:endParaRPr lang="ru-RU" sz="1800" b="1" dirty="0" smtClean="0">
              <a:solidFill>
                <a:srgbClr val="460000"/>
              </a:solidFill>
              <a:latin typeface="+mj-lt"/>
            </a:endParaRPr>
          </a:p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+mj-lt"/>
              </a:rPr>
              <a:t> </a:t>
            </a:r>
            <a:r>
              <a:rPr lang="ru-RU" sz="1800" b="1" dirty="0" err="1" smtClean="0">
                <a:solidFill>
                  <a:srgbClr val="460000"/>
                </a:solidFill>
                <a:latin typeface="+mj-lt"/>
              </a:rPr>
              <a:t>Куросы</a:t>
            </a:r>
            <a:r>
              <a:rPr lang="ru-RU" sz="1800" b="1" dirty="0" smtClean="0">
                <a:solidFill>
                  <a:srgbClr val="460000"/>
                </a:solidFill>
                <a:latin typeface="+mj-lt"/>
              </a:rPr>
              <a:t> удивительно похожи друг на друга, даже их позы всегда одинаковы: прямо стоящие статичные фигуры с выставленной вперед ногой, руки со сжатыми в кулак ладонями вытянуты вдоль тела.</a:t>
            </a:r>
          </a:p>
        </p:txBody>
      </p:sp>
      <p:pic>
        <p:nvPicPr>
          <p:cNvPr id="100354" name="Picture 2" descr="http://img1.liveinternet.ru/images/attach/c/2/70/252/70252266_kurosavu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3607610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rassias.gr/KOU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2733802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1385" name="Picture 9" descr="File:Head kouros Paros Louvre Ma3101.jpg"/>
          <p:cNvPicPr>
            <a:picLocks noChangeAspect="1" noChangeArrowheads="1"/>
          </p:cNvPicPr>
          <p:nvPr/>
        </p:nvPicPr>
        <p:blipFill>
          <a:blip r:embed="rId3" cstate="print"/>
          <a:srcRect l="19027" t="7086"/>
          <a:stretch>
            <a:fillRect/>
          </a:stretch>
        </p:blipFill>
        <p:spPr bwMode="auto">
          <a:xfrm flipH="1">
            <a:off x="5796136" y="1124744"/>
            <a:ext cx="3102840" cy="3578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1387" name="Picture 11" descr="http://web.carteret.edu/keoughp/Greek/Kroisos.jpg"/>
          <p:cNvPicPr>
            <a:picLocks noChangeAspect="1" noChangeArrowheads="1"/>
          </p:cNvPicPr>
          <p:nvPr/>
        </p:nvPicPr>
        <p:blipFill>
          <a:blip r:embed="rId4" cstate="print"/>
          <a:srcRect l="26556" r="28187" b="70600"/>
          <a:stretch>
            <a:fillRect/>
          </a:stretch>
        </p:blipFill>
        <p:spPr bwMode="auto">
          <a:xfrm>
            <a:off x="3203848" y="1268760"/>
            <a:ext cx="2376264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0" y="4797152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+mj-lt"/>
              </a:rPr>
              <a:t>Черты их лица лишены индивидуальности: правильный овал лица, прямая линия носа, продолговатый разрез глаз; полные, выпуклые губы, крупный и круглый подбородок. Волосы за спиной образуют сплошной каскад завитков.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upload.wikimedia.org/wikipedia/commons/thumb/c/cd/ACMA_675_Kore_3.JPG/220px-ACMA_675_Kor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5536" y="980727"/>
            <a:ext cx="2304256" cy="3697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28" name="Picture 4" descr="File:ACMA 674 Kor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868144" y="1052736"/>
            <a:ext cx="2745905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30" name="Picture 6" descr="http://upload.wikimedia.org/wikipedia/commons/c/ca/ACMA_674_Kore_1.JPG?uselang=ru"/>
          <p:cNvPicPr>
            <a:picLocks noChangeAspect="1" noChangeArrowheads="1"/>
          </p:cNvPicPr>
          <p:nvPr/>
        </p:nvPicPr>
        <p:blipFill>
          <a:blip r:embed="rId4" cstate="print"/>
          <a:srcRect l="11262" t="4350" r="9903" b="43859"/>
          <a:stretch>
            <a:fillRect/>
          </a:stretch>
        </p:blipFill>
        <p:spPr bwMode="auto">
          <a:xfrm>
            <a:off x="2987824" y="1002230"/>
            <a:ext cx="2736304" cy="3722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0" y="4797152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460000"/>
                </a:solidFill>
                <a:latin typeface="+mj-lt"/>
              </a:rPr>
              <a:t>Фигуры </a:t>
            </a:r>
            <a:r>
              <a:rPr lang="ru-RU" sz="1800" b="1" dirty="0" err="1" smtClean="0">
                <a:solidFill>
                  <a:srgbClr val="460000"/>
                </a:solidFill>
                <a:latin typeface="+mj-lt"/>
              </a:rPr>
              <a:t>кор</a:t>
            </a:r>
            <a:r>
              <a:rPr lang="ru-RU" sz="1800" b="1" dirty="0" smtClean="0">
                <a:solidFill>
                  <a:srgbClr val="460000"/>
                </a:solidFill>
                <a:latin typeface="+mj-lt"/>
              </a:rPr>
              <a:t> (девушек) – воплощение изысканности и утонченности. Их позы также однообразны и статичны. Круто завитые локоны, перехваченные диадемами, разделены пробором и спускаются на плечи длинными симметричными прядями. На всех лицах загадочная улыбка.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29" descr="element-680087-misc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3334942" cy="500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29698" name="AutoShape 2" descr="data:image/jpeg;base64,/9j/4AAQSkZJRgABAQAAAQABAAD/2wCEAAkGBhQSEBQUEhQVFBQVFRUVFRcUFRQVFBUUFhQVFhYUFxcXHCYeFxwkGRQWHy8gJCgpLCwsFiAxNTAqNScrLCkBCQoKDgwOGg8PGikcHBwpLCwpLCwsKSwpKSksLCkpKSwpLCkpKSkpLCwpKSkpKSksLCksLCwpKSwsKSwpKSwpLP/AABEIARYAtgMBIgACEQEDEQH/xAAcAAABBQEBAQAAAAAAAAAAAAAAAQQFBgcCAwj/xABJEAACAQIEAgcEBwUGBAUFAAABAhEAAwQSITEFQQYTIlFhcYEHMpGhI0JSscHR8BQzYoKSU3KissLhFUNz8XSDk7PSCCREY2T/xAAZAQADAQEBAAAAAAAAAAAAAAAAAQIDBAX/xAAmEQACAgICAQMEAwAAAAAAAAAAAQIRAyESMUEiUYETMmFxBCNC/9oADAMBAAIRAxEAPwDETS0UlNAFBoilpsBIopaSKTEcmiuoopIBUQkgASTsBuTtHjU1xzoVjMGqvicPctI2zMAV15EqSFPgYNS/ss6Lti8fbbTqsO9u9dJJ91WzBVgGWOXbuU1u/SHi6XUCkLEnUyQRzlSOyJXQ67bVM58S4xs+WOpbLmg5ZiYOWe6dprgCt0x5KsbRhrJUsqgAKUBGfNoRIZh4arAGtUDpZwiwSFsWwLmXMSjSHOYggroqGBoANd+dQsqY3jaKTSzSlSPXby76BWpmFFFFAUJRFKKDQAlAFKKSnQCzRRQBQgoQ0tBoooYtJS0UwCvfA4J7txbdpS7uwVVUSWY7ACvCK3T2ZdE04bhlx+IWcTeQmwh/5Vph757mYRPcDHM0m6Q0rPbhHsusYDDp1zI2LfW4SqMtpT9VC8qgGxeCx5RsYbpX0OsX1KWVC3wcxdRbjQRlbIBO4nLMaGTtTjpP0zCqblxpJJjvY8wo/QHPuLDhOPGKwaXEYghiL43yv1mZD3lSmVZ5keg5JSl9yNlFdGY8T4Rdw75L1tkO4kGGH2lOzDxFM60zphw03sK0am39IvfAXLcX+kBvHIfCszit8U+asznHiza//p9woNjHM4BUNayk75uruhtRrGVx8asPGMEo7StJiIzbCQSATtqNxB03rP8A2Rl1w+NJYi05s242l5Z2II1EIn+KtCxnD7SKXzMRlAVQYA0Gp7658z9RpDorl+4ohWkZRmzTAEgxBnMxmdvEazApuIYOwMtlzGFuMdpJVgQBlknUmRrzIirJiyblxgp+qZ7suYA5ieQBJ8YjnVc4uLXWsyn6Nfd8FUc421kgTz0qUUNOPYy7iVZbpJFsu1tglvuJy6RlB7vXzp1TfE+OK0i0pAYQxaQZ20GYgaaTUJXVFNLZhOm9BSzSUtWQFE0UCgYRRRRTQmAooFLTGAormikB1Sikr3wWDe7cS3bUs7sqIo3ZmMAfE0wLd7K+hf7djA10f/bWIuXydiAZW14liP6QfCtN6c9Ig0mcqAHb6ttQSYHfE+pqR4fwlOGYFMJbILR1mIcfXuGM2vcIAHgorKfaHxSRlH12I/kWGPxYr/TXNKXOXFGqVKymcSx7XrjOxOp0G4VZMKO4CpnoJxz9nxShj9Fei1dBICgMYVyToMpMyeU1XKcYLA3LrZbVt7jfZRWdvgoJrdpVRnbs1rF23DFcrW4aMzaEFWI7I3MiGHcRzG+e9NeE9TiCyiLd6XUCBlM9tNNBBM6cmFarwbCYjEYFWxFi9bv2FW1c6y3cU3EVforwzLqcoytHNAedQnSDo+cXhSiL9IhzWieyCdmWTpqPmorihePJXg3frj+St+yS6DjzZeCl21dkNlKB0XrFYhgRIyEbE61pXH8XlSCRmA1ywBPhVC6M+x3H3bgZblmwVIOY3ZceKrbk8+cVeukfRU2XtoCGy2rYuXIPbuBYZ45SdYq83uiYOtFJxIJJPxqp9J+IS5tLotsw3iw0PoNRWh47BLbCA65nEz9kGTpVS6QezXHW1OINsXrb5rhew3WQGlpZYDDSTMEaU8KV7CdlNNAoikiukwA0tFANAwFFLRQAkUUtJVIVC0lFLTACKKKKQwrTPYjwhf2i/jHGYYVALY7713MFPoob+oVmdbN7LLlu1w0SRN69cuMfFAttU9BLf+YKicqiVFWye6Q48wxf3tyfE671m3EuhWOxt1Ws4dzbVFHWPltWjMuxD3CARLRInarT0ixZdiF1PynxNNeH4m4EC3bz3FtiFUsSo9DuB3HauaMlF2bSV6G/AvY2gYNj8XaVBBNvDk3Lh/hzxlXzGatD/wCM4fCWhYwFtbNvaQsOzd7EySfE61S7uOYjszXiq3DvO9EszYlBIuA4xeHa6x/Eh2/OvPry7TzKifFgfyKj0rxwFoNhlJ8c3f2SQR8B869sNbgy3JjPrDk/AH4VCLPXCY82XV1MENHgZAifRlB/2NOeJ8WF9xmBG0keEDTw8DTK8mhWAdPmuaB6qzfCo+4cg7Z0iQToNyNfEEEfPnSYEZ0hwzXLnY91VgFjz5n4mnPAMZiEt3befssnZgmVuICyuh+qQQNecAV5XboLoq9ov7sbagEGTy1pzhD9J2ToFOXugsFFwz9plMfwoT9ahOhGd9Mejy53vWQdT1lxNAqi4ouZkGnZ7RldYju2qE1fcXjVa5cDe5AQwYORbWSJ1j3gKqPF+F9Swg5rbSUbvjcHxH4iuqEr0zGUaGFFApK0ICaWaQUsUAE0CkArqKpAJNLSUtMQUUUUAJNTHAuktzCkhYZGMsjTlJiMwI1Vo5j1moaK6qa8Ma0Xy108w5Hbt3QfAo4+JK/dSt0+w42tXT5lB+JqhUGs/pRK+oy63vaOP+Xhx5u8/JVH30zb2i4n6osqP+nm+bE1VZpRTWKK8BzZ9M4O7bucMwd22I68Ax3Z2D3F7yFYET3CmOIQxp9tSfIoVP414dGbufBcOtTGW0vlDWLJk+t5j6VKcexqp2VHMEd0A6j9d1cs3vRtHoYXb8AGZj8NviJFRXGEzWnXNsxKtEwCQpgd5RkjzNeT4wlmHk3nO/8AnX4U9wGH6wgH3Qe0BzylSB5nsDzNSyhlgsMtq2129IUqM0bqmVQtpf4iAB4lhUfieIGzbuXbkBptjKuwdh1nVjwS3atIPFm76luLOLl4Wx+7sHM8GQ97Nlyg8wrHIP4s5H7qqpxHGi9dZz+4w5Zz/wDuxDufvKhQOS2z6ugIRsMyyG96JbwJykj/ACj0Nc43DZ8MyEaqC6/3lkkD+XNTjEsXIO5btE98zJ+Jp5g7PZ2mCZHhzHqNKIydkvoz2kpzxDC9VddD9ViAe8bqfUEGmxrtOcBXRpBRTQgigUtFUAUppKUigYgpa5paAEpaKKQBSGlJopiZzNO+HcNu37i27Nt7lw7KgLMfQffTWtX9k121YwWJxBDdYbnUnKC7Na6sXMqLBAIZZJg6d0VEnSsaVsvPCeDXMLhMN1qxcTD2Ay6SCLloMggwWCWm27vGo3iuNlWYyMjsYP2GaSY8N48DUhY4lfvBSxe4jcnRb2RTGk2BlYRGhHwpcVwZHBCywMg5ku2yJ5Q2/wCt64nt2dK1oqYIF09xVYJ1EbNz/jQ/y1OLjDh7IyqTfukC2g94seyp12jMYJ5n+GvN+CIhBIMKNBusEECRoSO1t4CmHEnYZ3Bzu0gknI2SIKLm0XNqCZ93sqBJJkZGY7EFEGHssCx955MFtmuZtwir2F5+827VGYpVYLaT92m2kZ2Ig3G8TAAHIACucdh8QVBt2mPWAkkMgYx9RRPZ8t+QGsmOTFvlYZGzAHsAQSdOyOZ8eelPixCXMYpvm0PqqD5nmPgQfQ1O8EsyGHn93+1ZwuNYXes+tmzevd5cq1Low6vDLswkfkfLb0rWUONERfIo/TDB5XV/ND6aqfgY/lquxWi9NeGyrwOWYea6/wCXMPWs6Nb49ozkqYUgpYoy1dECUtBFFFALS1yDXVUCEopJpaBiCloopIApDS0hFMTCa0D2SdK7OGxBs4oE2bxBVlz57d4CEZcna7U5dNduU1n4Fab7I+iIecbcAi2xW1m90Mol7x7wsgDxmO0BUSarY4mkcSfBhyC4uEH62dnEid3GumvjvTQYiy4m2xXxOLNjXwBC/dUqMKlw5mTsLLKGGpiTnePeYmNNhIGtM7uAt9YPo0LEXnYFVI7AQidIjSK4WzpIo5SNMQk/+Ku3fmHAPwqJxhuA9m5m79FYD1LTz5GvPo/wi1csWlKDM4tIDz7d65eLA8vobPwcHnUfisPbIvXFGVc46sLsFDXEGn8RsuaLGdDHm3KvlCtrGW4hnkVzLE7fWpnjwXuZ10OmvfH19Oe3wpkMQRoDp6co/OvX9rcWrjKAzIuYLG5iT8BrHOIo22IpHFcMLd+4gMhXYA9+tW72bcU+k6knbtJ5H3h+PxqkXbpZizEksSSTuSdzTvg3EDYv27o16tw0d4+svqJFdko2qME6ZtnGOCFxmI05fhWQdJ+j5w1zQTbYnIe7vQ+I+Y9a3/BY5L1hXQ5kdQwPeDt/275FU3pXwVXRkYdlhvzB1gjxBrnhPizWStGMTRXtisK1t2RhBUkH8/x9a8a7EYCiikpaYBS0kUGgBKWiKKBBRRRQMBSUtFAD3gfCGxOIt2U0LnUnZVAlnPgqgn0r6Y4Zwe3Zwtq2AFtIihV0kmMylh4KM572aTtrmXse6Ljq3xV7src+jRjv1SkteaO4lVWf4SOdaomMF08wGllB3FoEtLd0sP8ACtcuWXg1jEcthyyNPZBgsSQFVF2BJ5becVRuI8eQtfayxZLVh7QcKRnuXmCdkbmMyx3lTFenS/i93F4oYOw2W0uj6wDAl3c8gJjwjmSKZ8NwiOy27Bi1bOj7NcuAEG9zChc2VN4LM2pU1gq6RojnhGEaMgITq0Zc2hVGKC3euk8xatILS97TyDRVMfjFYv1Yy2zlVFnZEEIPOBJPezVbOlMWsHoAtljktoNGxFwCFnmLKatrqxHiZz/EPrl7tz3nn+XoaVDHeFTNvoILHwUA6/E/KnXDsOVWT9Zp+C7fGnvB+G5rTM0AEgsT3ASB6dnTy7q4xd8Z4AgCAB5zM+Mk1VCMwxVvLccdzMPgxFcCvfig+muf9R/8xrwWu5HMXj2d9Nf2ZhYvNFljKsTpac7z3Kefcde+tZxthLlsExJ0E89z+dfN9aZ0Ax5v4K7buOzDDspC7nqXt3EOg1OXUju0FYZoeUawl4GPtD6NFfplGq6P35eTem3kR3VRLeHYgkKxAiSASBO0xtt8q+gsMFxuHgwXCANsVuAiJnmCNfWssxvRfHYLEk4Rb2X6rWgx0+w4EzHiCDTxT1T7Ccd2Ve1wm61h76qeqtsqO+gAZ5yqJ1J0O23Omta9g+v4jhHw2Ks3bNwKWRmRktXDvmGbRHGhjYiYjas/4p0bOHwaXbgZbzYi7aKnbIgUBgN/f6wTsYq4zt0yHGuiBpDSzSVqSIaKU0UEhSUGlpFBRNFJFMDeOgfGRf4bZBKTaBS6tvQhLWlpGU7M3ZMjQ77gxYFci2zAawGcgwSMpbKNP4fQA1VPZb0W6rDIWH0uLKuQwnLYX90CD9p2DnwirJxizByWbrKLebMc3YG4yiBLkAwSTuIHOuCa22joi9UyrpaYYfEunv3Ly22I/s5WVB5AswnwirPw3AdVhmAWABMmB2QsBj3T2n8M9LwlgCtq4Ow2cgmM4JQvrG/uAzpGlV/phxV7rLgrA7TZRcbvJC5bY8ANT5xyms1oorfH+LtjsZaUH6IMlq0BIEFwCwHexA+ArjC9HCce9pjCWzmJJ+qNiTtsPnXpxjC9VxJUTa0+GAI01trbAPqVn1NSHTEJ/wARtne3dyhxJCtrl17wImPKqvYHd7jto3OqtKxtKQA4jIWkgsdfdE76zUXiLBFvOQVJIMHcAMSCecnf1qyXbaqpACqFU3GgACAuYL8LdVfqDDDk28ctzp8qbApfSfCZMTc7mOcfzb/4sw9Ki1qz9L7tp1Qhw1wFgQCCcp7UkjaG/wAxqsCuyDtHNLTOoqwdB+kAwmMV2/dv9Hd/uNHaj+FgG9DUAK9cJg2uuESMzTEkAaAkyToNAaqSTWx/o1DHceHDsUhtIRhjKtucsuXDDvBLHTujwq14TpKt8Oy286AgFkIb3pPZIMEhVZzJAheUis64FxE5P2PGLBj6IvGV02yTsdtCDrEbgVYcdjxYw1m1ZUWxbLMIAiSPf8WidSZrimq77N4skcZxM2HayjXLl1z9GQYRUaMuw1bvLQANazvp7xVrjWUZsxVSzazJLEK09+QAelTeIxjsuYCYE5wQYnRp5/cNdqrvFeA3rl0Oy9XbYKFe5K5goALKp7TidJAg99Viq7Jn0VuKSu7igEgGQCQDtMHeuK7DABRQKKYthRRSCpQxTUz0Q4H+142zZglWcG5HK0vauHw7APqRUMa1H2QcNFu3fxTbv9Ba8gVe63lJtj41OSXGLZUY8mkadYk3LmQhNAobZbaa5mB5QimPTwqNxQVzCyLCkZZ95yNmj7h612MOzW3Ewmj3ZmMqyEXbdm2HOBTQN9ZiBAO+wHlzJ0rhivTs6H2et3EELcuBQOqs3HA5DsMoBPm4Hmp7qrnRMgYl7jmSFJk6nMzBQfifSn9/HMy3AvZRk6vXQtmdCZ8Tl9Nqj7HD7qJca3OeDHZkyDPZGus6+lJjRF9KAycQLfaKXF8zlHPuZaedJsNevXrY3CKHDACQhLQsKBOquST3VG4vG3LjK11i9xQo7Ulp03kaCRtVr4HYIs52bNcuks88gqOFHgo1JpoQ14mpFsg73CpaNyiqgyDukkL8apnSu2f2e8OYuKWjac0EDwBMelXni93qbZvN75YraU9+VQrEfwgs3mRVOxVnPYKn64I18VgH4sDWidNCa0Z7QKUgjfSkFdpzHQr3wWLNq4lwbowaORjcHwI09abzRNAzTeD3beIClOruKGDBLmUsjAgglTsZ0JGjDv5Xu1wK3il691gN2mRR2M+ZuQ1iRMba1nnsR4OL2OvMwlbWFu+Wa5FsD4F/hWsJaS3ZtIJWLYZiDBZiZIbTWDoK4p4+OkdEJWUjpDwdJPVkA/VKiNOYMbjwrPekuLuJcKOXa4QO2zE9jkUP2eQju5bVtfDuC9YjF9zmjfTtaHx0I9Aax72jcJNu8jxoR1Z8HT81IPnm7qeJJypiyaWioikNLSGu05wNFKaKAENJS0UgFJrdOE4I4fDYa1EZLKT4vcHWuf6rjD0FYVVp6L8ZxV/GYSycReK9bbUDO2iSM066jIp35CsssHNUXjlxdm7dUpS4CezaUMVXRnuC3lWSPqr2j5lqrzWsx7508I8By3++p23h2yXUBVQ56y4zGAEQbEnlmYfo1WsTiMxy2iYOhbaRuQO4fM1zWqRt5Z5Y64LjhE90HKvi0S7H4T5U1xPSB1t5EAUsOyR7wUmFHmQBr/FTuzhZMbTIkcljNef0U5R61DWU6zEZmEKk3CByVPdT45FrJsoSxhS10zqZ1nxhRPjGvmTVztYdLNo5iFRQGuE7BdND4baczpzqudG2zXHJ10XlJ94nYeVTeJsl2z3VYorBlt6dWCpBDNrLtAMToPHerTQir8YuPiHFxgVt9pbSEdrKJYu3iSPw5VCY94Cd3a9AQB+Bq2Y9ZuW52mJPMs5zfCfnVL40crweQ+YYn7qQFe6QYHK+cDRyZjk/P0PvDzPdURVxvWxctZW2YZZ7mHuN8x8++qjctFSQwggkEcwQYI+NdmKdrZhNUzminfDOE3cQ+Sxba43MKJgd5OyjxMVbOG+yTGXGUXOrtKSJJcOwHOFSZMDvHnVuSXZKTZdPYjheqwOIvfWxF0W1n+zsrLHyzXCPSrLxNSUzLuOR0n15HevXAcJTDYe3at6LbUKJ3O5Zj4klifE004tjMlrUad42+W1cc5cnZ0wVIi+HdNLIui1cbJcPuqxOVjMAZueoOhg901V+n/EkvBy2oIbsiZRk9x9tNTHiCw56UfpNiM2JYzsAPiM3+qmOK4jcuCHdm8zqY2k7n1rSOLp2ZyyeBsTQTSUV1mIpNFKTRQBzS0gpalAFe2Dxb2ri3LbFHUyrKSGB7wa8RQKoDbOjnTI8RsC1kIu2rfWYgKpCuQ8G4NTpqnZ0gkwIiJIYXw2XX11Mfd61F+wXhYXCY/FMNCotKfBUZ3HxZPhUk976qMRyImQfTauHKlFnTj2jjEv1dhz9a5NtfBATMebZj6juqJtplsXCAZdlXTXRe0fiWX4U36bce/ZrFuMrOWyoGnKFEl2gEE7gT41CcG9p4VQl60FhiQyDMJJ5qTOngT5VCxyl6kNySdMuOFRsKuUgdY+UerZjHoBTxuGXGWXusCRsphRuCIEd5+NV3gvSC3jsRmUkNaNtgr5UzrmhsiSdtJ1JOaY0NXZiBox7OsfCppp7KVPoqXFnZbfabNkYEE75frA/EfCqZxy7N1zrEgjyZRVu42hF0AHkTvVVx6l5uQNtdTyXkMv4009kjfBoXRo5a66DTU6+gqZwnQhcZiOtdituEkKIZmCgHU7THdNRXD8LmZZ+HIelazwfhWS2s90nz3/XlVqTXQmr7PfhHBrWHthLSBF0MKOfeSdWPia6e41u5MyB3Rsf9vup7lGXu3/XzppxNTlzCNNN+UfOp/JXWj3xWLkcv13VWekuKi1HMiPWnFzF6CNQR6g868sPwwXiHvT1W6DUZ9+0eeWRy3+9CMVxlp7t66UVmhiTlUtCgwCYGg0pgxrbv2PqAbdgGzZLMxVMwzEx2yZkkRzJgE91Uzpr0RYzftCTE3FUamN7qgbn7Q/m7664ZU3Ri4NKyhilFApa3MwNFFFACUUUUgFFKBXNTPQ3Ai9xHCWzs+Isg/3c4LfIGhgb/wAPwK8P4XZwQ/eG3muxv1rw7z6mPIVCWsOM3ifSBUrx2/1l93nYkDyFR2Bt9oEnmK8vK+Ts7MapUY1004y2IxlwnRbZNq2vcqMRPmTJPn4VBKKccQvZ7txvtO7fFifxqT6F4EXuI4S0yq6vftKytOVlLDMDBEiJr0Yqkjke2a/7JPZ5bw2FXH4lM164uayp/wCVbYdlgPtsNZ5AiIk1J4hJXvjT4aVdeIqXGVRltqIEaCAIiBsKp4O/jy8J1rjyy5M6MapFJ4sPpj5fjUFfH0TDwI+VWPpAkXZ8KrTWyzMOWZp7yNdKyRTOuFLDrWqcPxYNsd4H6/XjWccFsj9eGlXTAXcqj0/XyqgSJfEWNNCSNzB/PzpMaua3Ex3+lN1xWh57HXXSuyqgAsdDy/GmNjbC8MCKC48Qp/1VF8d44c2Vd4HkPSnPE+JZhCmFG5/Ad5qh9JuMiyhg/SvOUTJUHTOfLl3nyppW6RLdbLJwLpNaxVx8O37xJymezcAHayjvUzpzAkV6EXLF0JcnqyQLbySUblbY7wY7DfykkwTjuDxbW7iuhKshDKRuGGxrX340vEcK72WylFAcRDKxAY+YzbEfZrXJHj+mRGVlO6fcBtW262zuT21A7Ha+sPs66EbayI1FUwVpWDX9pwUXmGc5wxVRyZhtoARArOsTYyOy7wSJOnkY5aVrilen2iJxrZ5kUlLRWxIkUlE0UyQqx+zl44tgv+unxMgVXRU30IaOJ4I//wBVj/3VFJ9AbPfvGCd5NQ3SHjP7Pg7lzYlSlv8A6jiF+Gp/lqbv2uWn6NZ/7VsYAuHsjve4fki/668zGuU0jtk+MTOqsvs1McXwP/iLf31WiKvHsg4A+I4il1QcmF+ndgOYnq082ePQN3V6TdI4zceI8bdiVQZQSdhqRUOLJgjukVJPby3UziO0pP8AUP8AevLEpDP5n8RXl3Z2dFI6TjtD9cxVaRu0/wDeP31Y+kZ7YH5frlVWw7ST4kn460CY44Kt03WVQMubQkkbme79RVlxeL6oKJDMT2o5COXM6034fYFlczc9R3/reoviOP8A3l1tlUt8AYH3D1rQknbOKaQQST+tPKu+MdKsPZt5zcDHbIpDEHmkA6EHvrLOIdLMReBUvkU7rbGQEeJ94+pqHreOD3I5+xa8b7QrrvORQgBCqZ08ZEfD/vVXxWIa4xZzLMZJNcmua6FBLoybYkVoPs34zaSxcsFlW47lgGCjOMqgKCRqQQdPHzrP4opThyVCi6dlj4lxe7hsTcVCMpbNlIBWTuQOXpUHjsWbtwuwAJ3y7beNeFLTjFIbdnMUtFFWSBFIKWigAp/wG9kxeHb7N+03wuKaYVJ9GeGtiMZh7K73L1tfIZgWPooJ9KT6BG5cTAFxhGzMPgx/Ksf9oWM6zHMo2tKlv1AzN/ic/Ctj4uw6xu/O3zYmsB4rdLX7rNubjkz35jpXB/Gjcmzqzfaj04FwZ8XibVi1Ge42UFjCjQksTyAAJ9K+h+iHArfCcIcOGFy67F7rgZQxiFUTrlCjnuSe+sg9kOGDcRzka2rNx1Pcxy25+Fw+tWP2h9OXskWrDZbpGZm0JtryAnZjG/IDx02yuTfCJnBKuTL7j+I5tVABj3iefdr6U9x7SZ3kK2neyqT99UzpVxEWFYv2upsWhB0lhZWQfE3GJJ/iq09dmw9pzu1iwxI0EtZQn5muSmtm6dlI6SN2/IGq3ZTUDvIqe6QP22H61NQ9ucw05jWkuxMlcRLSY7IAUem8epqu9Ir0YV+9mRfi2Y/JavOGwgW2WIGgZtecLNRXTbhuGbDHPcKugDKwOjOARDDbWdhBrWFclZDWjJwtIRXS0hFegZM5pDXVJQSJRSikigVBRRRFMQUUtJQAUUs0TSHQlab7Fui198R+3DsW7AcKzCVuOyMhUDSQoaTrvA5mqV0T6OvjsZaw9vQ3GhjuEQau58gD6wOdfS/E8GmBwC2bHZVUFte/XsyY3OpM98ms8kqTGlbopnEsSDcYxuxOhMCSdh6TvWD32lmOpliZPOSda1TpXimt4K66nKZCA9wdsrR4wSJ8aymP1IrD+MtOXubZfY0z2O4fKmLvnQAJaB+Ln55KpGPxRxOMZ/7S6APBSwVf8MVonBcIcJwNyTDXEuXj4ZrfYHnAX1ms66MWEbF2BcdbaC4rO7MoAVO2dzEkLAnmRVwdyk/gT0kX/wBpl6Ld+Nc+ICzzIDFv9FXXAXM3C8C4ntYW2D5qgWfitUXpvbFzCvcGxuLdGs9ktoZHLK8zV7wFk2uF4JG0jDWydt2Gcj4NXNf9fyaf6+CkcaufSHz+4V48M96e6vDjN76RtZEmvfo+uaPOs12DZP4q9Fsk7EEfGqN0qUnCjMZK3Ek+auPwFX7jlmLQ37vn/tVM6S4ScLcC6kG23jo0H/NW8PuRL6KKg/U12woTDt9k/A16jCt9k+gP5V3WjMasK5Bp1+xP9hv6W/Kuf2G5/Zv/AEN+VFoTQ3pYpyOH3P7N/wCh/wAq7HDbn9m//pv+VFoVDKia7e3Gh0Pcdx4VzFMVBFFAooKPrK10Owg//Gsf+hZP+mvdeieG5YbDj/yLP/w1qXAPL56fKvcJpr+X3VyKINkBi+G2MNbNxUt2SI7SJbtk6ghTlUE6gHLOpAqs9LekK3ECt2WUkZAQ0DvYj62kZQTHMyav+M4et0KGnssGBBggiqze9mmGdiXe80kkgsg3M8kpZISel0OMktsoPAeKW0uzfUvbIYEBQ8ExDZT3Ecu+rnh8VgHiGtp4XLHV/MpHzqXtdA8KogI39RpbnQXCn6jD+67L91TGLWhuSZDPhEGLtJ2crAvqAEGe3cjw0AnzqQHBVLaPh8s7KtsmO6YmvfivQ5LzFizyY91skQqqACBMQvzNNU6JFPde8PEMjfetCVeB3fkq/FuA3+uuN1Tg5yUa3bYrA0UjKCBpFT3FuGPeYWzBYKskdke6c0gHadqdjht1T2b95fPJH+UU/S3cF3MBKnSRqQNh6eVYSjVUacmYX0v4O+HczsTPfuTpT3opa0nuFXvptwNb5JJVbZJDMXAyaQS2hgSBB18qquC4acOcgOeBqQCOf+3yq9CHXGMcFyLlLF9gInQb61GYO71d4P8AZZW81gH7iadYkhsSNuxb9MzmAPPKDXmMMSDA1UxsdVJJHwM/GjYF+bBdxJG41B0768Gwn6JmoTA8WxS21QJaKqABnTtQNBJUgmndvjNz69uz6G6v+oir0IeNho0g+leTYI/xfEj4fClTjSfWtn+W6R96/jXp/wAcsDa3e9GQ/eRToBk2AM6Zh6mKbXMGec/GpYcfszqHA/uqfjDUlziWHb65B8Vfx5gUqAzHpz0QOU4m0NRrdXckf2g8RsfDXkaoD2j4fCvodr1iNLgPhO/nNZb0y6KpYudZZCtac7Ll+jb7P908u7bunaGTwyWijG35fKipBsMPsfP8qK25En1W2JYQRG/j5V628a22k+v4miiuay6O1x5G9d/8R12pKKTkxcUctxUjdfnXA4x/D86WihNg4o9E4pP1fnXv+16TFFFNNkuKBcQGnTbviuFw4BkaeQ/3paKb2Lroh+kvRz9ptMoKK5UgMVn176oWL6NFbiTcMqqp2diFETrtty76KKzcUno0i7RJ2ujxAEsJ5TLcp3O3wpL/AAxk5j0JH4UUUosbI69cddJ+ZP315dc3f91FFaIVnHW94HpvSdeO4/rWiimxHJviNq4NzXYfr0ooqRiTTa/YDAhhIMggk60UUkBS+JcMyXCgcwII2Jg7TI3ooorWyK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data:image/jpeg;base64,/9j/4AAQSkZJRgABAQAAAQABAAD/2wCEAAkGBhQSEBQUEhQVFBQVFRUVFRcUFRQVFBUUFhQVFhYUFxcXHCYeFxwkGRQWHy8gJCgpLCwsFiAxNTAqNScrLCkBCQoKDgwOGg8PGikcHBwpLCwpLCwsKSwpKSksLCkpKSwpLCkpKSkpLCwpKSkpKSksLCksLCwpKSwsKSwpKSwpLP/AABEIARYAtgMBIgACEQEDEQH/xAAcAAABBQEBAQAAAAAAAAAAAAAAAQQFBgcCAwj/xABJEAACAQIEAgcEBwUGBAUFAAABAhEAAwQSITEFQQYTIlFhcYEHMpGhI0JSscHR8BQzYoKSU3KissLhFUNz8XSDk7PSCCREY2T/xAAZAQADAQEBAAAAAAAAAAAAAAAAAQIDBAX/xAAmEQACAgICAQMEAwAAAAAAAAAAAQIRAyESMUEiUYETMmFxBCNC/9oADAMBAAIRAxEAPwDETS0UlNAFBoilpsBIopaSKTEcmiuoopIBUQkgASTsBuTtHjU1xzoVjMGqvicPctI2zMAV15EqSFPgYNS/ss6Lti8fbbTqsO9u9dJJ91WzBVgGWOXbuU1u/SHi6XUCkLEnUyQRzlSOyJXQ67bVM58S4xs+WOpbLmg5ZiYOWe6dprgCt0x5KsbRhrJUsqgAKUBGfNoRIZh4arAGtUDpZwiwSFsWwLmXMSjSHOYggroqGBoANd+dQsqY3jaKTSzSlSPXby76BWpmFFFFAUJRFKKDQAlAFKKSnQCzRRQBQgoQ0tBoooYtJS0UwCvfA4J7txbdpS7uwVVUSWY7ACvCK3T2ZdE04bhlx+IWcTeQmwh/5Vph757mYRPcDHM0m6Q0rPbhHsusYDDp1zI2LfW4SqMtpT9VC8qgGxeCx5RsYbpX0OsX1KWVC3wcxdRbjQRlbIBO4nLMaGTtTjpP0zCqblxpJJjvY8wo/QHPuLDhOPGKwaXEYghiL43yv1mZD3lSmVZ5keg5JSl9yNlFdGY8T4Rdw75L1tkO4kGGH2lOzDxFM60zphw03sK0am39IvfAXLcX+kBvHIfCszit8U+asznHiza//p9woNjHM4BUNayk75uruhtRrGVx8asPGMEo7StJiIzbCQSATtqNxB03rP8A2Rl1w+NJYi05s242l5Z2II1EIn+KtCxnD7SKXzMRlAVQYA0Gp7658z9RpDorl+4ohWkZRmzTAEgxBnMxmdvEazApuIYOwMtlzGFuMdpJVgQBlknUmRrzIirJiyblxgp+qZ7suYA5ieQBJ8YjnVc4uLXWsyn6Nfd8FUc421kgTz0qUUNOPYy7iVZbpJFsu1tglvuJy6RlB7vXzp1TfE+OK0i0pAYQxaQZ20GYgaaTUJXVFNLZhOm9BSzSUtWQFE0UCgYRRRRTQmAooFLTGAormikB1Sikr3wWDe7cS3bUs7sqIo3ZmMAfE0wLd7K+hf7djA10f/bWIuXydiAZW14liP6QfCtN6c9Ig0mcqAHb6ttQSYHfE+pqR4fwlOGYFMJbILR1mIcfXuGM2vcIAHgorKfaHxSRlH12I/kWGPxYr/TXNKXOXFGqVKymcSx7XrjOxOp0G4VZMKO4CpnoJxz9nxShj9Fei1dBICgMYVyToMpMyeU1XKcYLA3LrZbVt7jfZRWdvgoJrdpVRnbs1rF23DFcrW4aMzaEFWI7I3MiGHcRzG+e9NeE9TiCyiLd6XUCBlM9tNNBBM6cmFarwbCYjEYFWxFi9bv2FW1c6y3cU3EVforwzLqcoytHNAedQnSDo+cXhSiL9IhzWieyCdmWTpqPmorihePJXg3frj+St+yS6DjzZeCl21dkNlKB0XrFYhgRIyEbE61pXH8XlSCRmA1ywBPhVC6M+x3H3bgZblmwVIOY3ZceKrbk8+cVeukfRU2XtoCGy2rYuXIPbuBYZ45SdYq83uiYOtFJxIJJPxqp9J+IS5tLotsw3iw0PoNRWh47BLbCA65nEz9kGTpVS6QezXHW1OINsXrb5rhew3WQGlpZYDDSTMEaU8KV7CdlNNAoikiukwA0tFANAwFFLRQAkUUtJVIVC0lFLTACKKKKQwrTPYjwhf2i/jHGYYVALY7713MFPoob+oVmdbN7LLlu1w0SRN69cuMfFAttU9BLf+YKicqiVFWye6Q48wxf3tyfE671m3EuhWOxt1Ws4dzbVFHWPltWjMuxD3CARLRInarT0ixZdiF1PynxNNeH4m4EC3bz3FtiFUsSo9DuB3HauaMlF2bSV6G/AvY2gYNj8XaVBBNvDk3Lh/hzxlXzGatD/wCM4fCWhYwFtbNvaQsOzd7EySfE61S7uOYjszXiq3DvO9EszYlBIuA4xeHa6x/Eh2/OvPry7TzKifFgfyKj0rxwFoNhlJ8c3f2SQR8B869sNbgy3JjPrDk/AH4VCLPXCY82XV1MENHgZAifRlB/2NOeJ8WF9xmBG0keEDTw8DTK8mhWAdPmuaB6qzfCo+4cg7Z0iQToNyNfEEEfPnSYEZ0hwzXLnY91VgFjz5n4mnPAMZiEt3befssnZgmVuICyuh+qQQNecAV5XboLoq9ov7sbagEGTy1pzhD9J2ToFOXugsFFwz9plMfwoT9ahOhGd9Mejy53vWQdT1lxNAqi4ouZkGnZ7RldYju2qE1fcXjVa5cDe5AQwYORbWSJ1j3gKqPF+F9Swg5rbSUbvjcHxH4iuqEr0zGUaGFFApK0ICaWaQUsUAE0CkArqKpAJNLSUtMQUUUUAJNTHAuktzCkhYZGMsjTlJiMwI1Vo5j1moaK6qa8Ma0Xy108w5Hbt3QfAo4+JK/dSt0+w42tXT5lB+JqhUGs/pRK+oy63vaOP+Xhx5u8/JVH30zb2i4n6osqP+nm+bE1VZpRTWKK8BzZ9M4O7bucMwd22I68Ax3Z2D3F7yFYET3CmOIQxp9tSfIoVP414dGbufBcOtTGW0vlDWLJk+t5j6VKcexqp2VHMEd0A6j9d1cs3vRtHoYXb8AGZj8NviJFRXGEzWnXNsxKtEwCQpgd5RkjzNeT4wlmHk3nO/8AnX4U9wGH6wgH3Qe0BzylSB5nsDzNSyhlgsMtq2129IUqM0bqmVQtpf4iAB4lhUfieIGzbuXbkBptjKuwdh1nVjwS3atIPFm76luLOLl4Wx+7sHM8GQ97Nlyg8wrHIP4s5H7qqpxHGi9dZz+4w5Zz/wDuxDufvKhQOS2z6ugIRsMyyG96JbwJykj/ACj0Nc43DZ8MyEaqC6/3lkkD+XNTjEsXIO5btE98zJ+Jp5g7PZ2mCZHhzHqNKIydkvoz2kpzxDC9VddD9ViAe8bqfUEGmxrtOcBXRpBRTQgigUtFUAUppKUigYgpa5paAEpaKKQBSGlJopiZzNO+HcNu37i27Nt7lw7KgLMfQffTWtX9k121YwWJxBDdYbnUnKC7Na6sXMqLBAIZZJg6d0VEnSsaVsvPCeDXMLhMN1qxcTD2Ay6SCLloMggwWCWm27vGo3iuNlWYyMjsYP2GaSY8N48DUhY4lfvBSxe4jcnRb2RTGk2BlYRGhHwpcVwZHBCywMg5ku2yJ5Q2/wCt64nt2dK1oqYIF09xVYJ1EbNz/jQ/y1OLjDh7IyqTfukC2g94seyp12jMYJ5n+GvN+CIhBIMKNBusEECRoSO1t4CmHEnYZ3Bzu0gknI2SIKLm0XNqCZ93sqBJJkZGY7EFEGHssCx955MFtmuZtwir2F5+827VGYpVYLaT92m2kZ2Ig3G8TAAHIACucdh8QVBt2mPWAkkMgYx9RRPZ8t+QGsmOTFvlYZGzAHsAQSdOyOZ8eelPixCXMYpvm0PqqD5nmPgQfQ1O8EsyGHn93+1ZwuNYXes+tmzevd5cq1Low6vDLswkfkfLb0rWUONERfIo/TDB5XV/ND6aqfgY/lquxWi9NeGyrwOWYea6/wCXMPWs6Nb49ozkqYUgpYoy1dECUtBFFFALS1yDXVUCEopJpaBiCloopIApDS0hFMTCa0D2SdK7OGxBs4oE2bxBVlz57d4CEZcna7U5dNduU1n4Fab7I+iIecbcAi2xW1m90Mol7x7wsgDxmO0BUSarY4mkcSfBhyC4uEH62dnEid3GumvjvTQYiy4m2xXxOLNjXwBC/dUqMKlw5mTsLLKGGpiTnePeYmNNhIGtM7uAt9YPo0LEXnYFVI7AQidIjSK4WzpIo5SNMQk/+Ku3fmHAPwqJxhuA9m5m79FYD1LTz5GvPo/wi1csWlKDM4tIDz7d65eLA8vobPwcHnUfisPbIvXFGVc46sLsFDXEGn8RsuaLGdDHm3KvlCtrGW4hnkVzLE7fWpnjwXuZ10OmvfH19Oe3wpkMQRoDp6co/OvX9rcWrjKAzIuYLG5iT8BrHOIo22IpHFcMLd+4gMhXYA9+tW72bcU+k6knbtJ5H3h+PxqkXbpZizEksSSTuSdzTvg3EDYv27o16tw0d4+svqJFdko2qME6ZtnGOCFxmI05fhWQdJ+j5w1zQTbYnIe7vQ+I+Y9a3/BY5L1hXQ5kdQwPeDt/275FU3pXwVXRkYdlhvzB1gjxBrnhPizWStGMTRXtisK1t2RhBUkH8/x9a8a7EYCiikpaYBS0kUGgBKWiKKBBRRRQMBSUtFAD3gfCGxOIt2U0LnUnZVAlnPgqgn0r6Y4Zwe3Zwtq2AFtIihV0kmMylh4KM572aTtrmXse6Ljq3xV7src+jRjv1SkteaO4lVWf4SOdaomMF08wGllB3FoEtLd0sP8ACtcuWXg1jEcthyyNPZBgsSQFVF2BJ5becVRuI8eQtfayxZLVh7QcKRnuXmCdkbmMyx3lTFenS/i93F4oYOw2W0uj6wDAl3c8gJjwjmSKZ8NwiOy27Bi1bOj7NcuAEG9zChc2VN4LM2pU1gq6RojnhGEaMgITq0Zc2hVGKC3euk8xatILS97TyDRVMfjFYv1Yy2zlVFnZEEIPOBJPezVbOlMWsHoAtljktoNGxFwCFnmLKatrqxHiZz/EPrl7tz3nn+XoaVDHeFTNvoILHwUA6/E/KnXDsOVWT9Zp+C7fGnvB+G5rTM0AEgsT3ASB6dnTy7q4xd8Z4AgCAB5zM+Mk1VCMwxVvLccdzMPgxFcCvfig+muf9R/8xrwWu5HMXj2d9Nf2ZhYvNFljKsTpac7z3Kefcde+tZxthLlsExJ0E89z+dfN9aZ0Ax5v4K7buOzDDspC7nqXt3EOg1OXUju0FYZoeUawl4GPtD6NFfplGq6P35eTem3kR3VRLeHYgkKxAiSASBO0xtt8q+gsMFxuHgwXCANsVuAiJnmCNfWssxvRfHYLEk4Rb2X6rWgx0+w4EzHiCDTxT1T7Ccd2Ve1wm61h76qeqtsqO+gAZ5yqJ1J0O23Omta9g+v4jhHw2Ks3bNwKWRmRktXDvmGbRHGhjYiYjas/4p0bOHwaXbgZbzYi7aKnbIgUBgN/f6wTsYq4zt0yHGuiBpDSzSVqSIaKU0UEhSUGlpFBRNFJFMDeOgfGRf4bZBKTaBS6tvQhLWlpGU7M3ZMjQ77gxYFci2zAawGcgwSMpbKNP4fQA1VPZb0W6rDIWH0uLKuQwnLYX90CD9p2DnwirJxizByWbrKLebMc3YG4yiBLkAwSTuIHOuCa22joi9UyrpaYYfEunv3Ly22I/s5WVB5AswnwirPw3AdVhmAWABMmB2QsBj3T2n8M9LwlgCtq4Ow2cgmM4JQvrG/uAzpGlV/phxV7rLgrA7TZRcbvJC5bY8ANT5xyms1oorfH+LtjsZaUH6IMlq0BIEFwCwHexA+ArjC9HCce9pjCWzmJJ+qNiTtsPnXpxjC9VxJUTa0+GAI01trbAPqVn1NSHTEJ/wARtne3dyhxJCtrl17wImPKqvYHd7jto3OqtKxtKQA4jIWkgsdfdE76zUXiLBFvOQVJIMHcAMSCecnf1qyXbaqpACqFU3GgACAuYL8LdVfqDDDk28ctzp8qbApfSfCZMTc7mOcfzb/4sw9Ki1qz9L7tp1Qhw1wFgQCCcp7UkjaG/wAxqsCuyDtHNLTOoqwdB+kAwmMV2/dv9Hd/uNHaj+FgG9DUAK9cJg2uuESMzTEkAaAkyToNAaqSTWx/o1DHceHDsUhtIRhjKtucsuXDDvBLHTujwq14TpKt8Oy286AgFkIb3pPZIMEhVZzJAheUis64FxE5P2PGLBj6IvGV02yTsdtCDrEbgVYcdjxYw1m1ZUWxbLMIAiSPf8WidSZrimq77N4skcZxM2HayjXLl1z9GQYRUaMuw1bvLQANazvp7xVrjWUZsxVSzazJLEK09+QAelTeIxjsuYCYE5wQYnRp5/cNdqrvFeA3rl0Oy9XbYKFe5K5goALKp7TidJAg99Viq7Jn0VuKSu7igEgGQCQDtMHeuK7DABRQKKYthRRSCpQxTUz0Q4H+142zZglWcG5HK0vauHw7APqRUMa1H2QcNFu3fxTbv9Ba8gVe63lJtj41OSXGLZUY8mkadYk3LmQhNAobZbaa5mB5QimPTwqNxQVzCyLCkZZ95yNmj7h612MOzW3Ewmj3ZmMqyEXbdm2HOBTQN9ZiBAO+wHlzJ0rhivTs6H2et3EELcuBQOqs3HA5DsMoBPm4Hmp7qrnRMgYl7jmSFJk6nMzBQfifSn9/HMy3AvZRk6vXQtmdCZ8Tl9Nqj7HD7qJca3OeDHZkyDPZGus6+lJjRF9KAycQLfaKXF8zlHPuZaedJsNevXrY3CKHDACQhLQsKBOquST3VG4vG3LjK11i9xQo7Ulp03kaCRtVr4HYIs52bNcuks88gqOFHgo1JpoQ14mpFsg73CpaNyiqgyDukkL8apnSu2f2e8OYuKWjac0EDwBMelXni93qbZvN75YraU9+VQrEfwgs3mRVOxVnPYKn64I18VgH4sDWidNCa0Z7QKUgjfSkFdpzHQr3wWLNq4lwbowaORjcHwI09abzRNAzTeD3beIClOruKGDBLmUsjAgglTsZ0JGjDv5Xu1wK3il691gN2mRR2M+ZuQ1iRMba1nnsR4OL2OvMwlbWFu+Wa5FsD4F/hWsJaS3ZtIJWLYZiDBZiZIbTWDoK4p4+OkdEJWUjpDwdJPVkA/VKiNOYMbjwrPekuLuJcKOXa4QO2zE9jkUP2eQju5bVtfDuC9YjF9zmjfTtaHx0I9Aax72jcJNu8jxoR1Z8HT81IPnm7qeJJypiyaWioikNLSGu05wNFKaKAENJS0UgFJrdOE4I4fDYa1EZLKT4vcHWuf6rjD0FYVVp6L8ZxV/GYSycReK9bbUDO2iSM066jIp35CsssHNUXjlxdm7dUpS4CezaUMVXRnuC3lWSPqr2j5lqrzWsx7508I8By3++p23h2yXUBVQ56y4zGAEQbEnlmYfo1WsTiMxy2iYOhbaRuQO4fM1zWqRt5Z5Y64LjhE90HKvi0S7H4T5U1xPSB1t5EAUsOyR7wUmFHmQBr/FTuzhZMbTIkcljNef0U5R61DWU6zEZmEKk3CByVPdT45FrJsoSxhS10zqZ1nxhRPjGvmTVztYdLNo5iFRQGuE7BdND4baczpzqudG2zXHJ10XlJ94nYeVTeJsl2z3VYorBlt6dWCpBDNrLtAMToPHerTQir8YuPiHFxgVt9pbSEdrKJYu3iSPw5VCY94Cd3a9AQB+Bq2Y9ZuW52mJPMs5zfCfnVL40crweQ+YYn7qQFe6QYHK+cDRyZjk/P0PvDzPdURVxvWxctZW2YZZ7mHuN8x8++qjctFSQwggkEcwQYI+NdmKdrZhNUzminfDOE3cQ+Sxba43MKJgd5OyjxMVbOG+yTGXGUXOrtKSJJcOwHOFSZMDvHnVuSXZKTZdPYjheqwOIvfWxF0W1n+zsrLHyzXCPSrLxNSUzLuOR0n15HevXAcJTDYe3at6LbUKJ3O5Zj4klifE004tjMlrUad42+W1cc5cnZ0wVIi+HdNLIui1cbJcPuqxOVjMAZueoOhg901V+n/EkvBy2oIbsiZRk9x9tNTHiCw56UfpNiM2JYzsAPiM3+qmOK4jcuCHdm8zqY2k7n1rSOLp2ZyyeBsTQTSUV1mIpNFKTRQBzS0gpalAFe2Dxb2ri3LbFHUyrKSGB7wa8RQKoDbOjnTI8RsC1kIu2rfWYgKpCuQ8G4NTpqnZ0gkwIiJIYXw2XX11Mfd61F+wXhYXCY/FMNCotKfBUZ3HxZPhUk976qMRyImQfTauHKlFnTj2jjEv1dhz9a5NtfBATMebZj6juqJtplsXCAZdlXTXRe0fiWX4U36bce/ZrFuMrOWyoGnKFEl2gEE7gT41CcG9p4VQl60FhiQyDMJJ5qTOngT5VCxyl6kNySdMuOFRsKuUgdY+UerZjHoBTxuGXGWXusCRsphRuCIEd5+NV3gvSC3jsRmUkNaNtgr5UzrmhsiSdtJ1JOaY0NXZiBox7OsfCppp7KVPoqXFnZbfabNkYEE75frA/EfCqZxy7N1zrEgjyZRVu42hF0AHkTvVVx6l5uQNtdTyXkMv4009kjfBoXRo5a66DTU6+gqZwnQhcZiOtdituEkKIZmCgHU7THdNRXD8LmZZ+HIelazwfhWS2s90nz3/XlVqTXQmr7PfhHBrWHthLSBF0MKOfeSdWPia6e41u5MyB3Rsf9vup7lGXu3/XzppxNTlzCNNN+UfOp/JXWj3xWLkcv13VWekuKi1HMiPWnFzF6CNQR6g868sPwwXiHvT1W6DUZ9+0eeWRy3+9CMVxlp7t66UVmhiTlUtCgwCYGg0pgxrbv2PqAbdgGzZLMxVMwzEx2yZkkRzJgE91Uzpr0RYzftCTE3FUamN7qgbn7Q/m7664ZU3Ri4NKyhilFApa3MwNFFFACUUUUgFFKBXNTPQ3Ai9xHCWzs+Isg/3c4LfIGhgb/wAPwK8P4XZwQ/eG3muxv1rw7z6mPIVCWsOM3ifSBUrx2/1l93nYkDyFR2Bt9oEnmK8vK+Ts7MapUY1004y2IxlwnRbZNq2vcqMRPmTJPn4VBKKccQvZ7txvtO7fFifxqT6F4EXuI4S0yq6vftKytOVlLDMDBEiJr0Yqkjke2a/7JPZ5bw2FXH4lM164uayp/wCVbYdlgPtsNZ5AiIk1J4hJXvjT4aVdeIqXGVRltqIEaCAIiBsKp4O/jy8J1rjyy5M6MapFJ4sPpj5fjUFfH0TDwI+VWPpAkXZ8KrTWyzMOWZp7yNdKyRTOuFLDrWqcPxYNsd4H6/XjWccFsj9eGlXTAXcqj0/XyqgSJfEWNNCSNzB/PzpMaua3Ex3+lN1xWh57HXXSuyqgAsdDy/GmNjbC8MCKC48Qp/1VF8d44c2Vd4HkPSnPE+JZhCmFG5/Ad5qh9JuMiyhg/SvOUTJUHTOfLl3nyppW6RLdbLJwLpNaxVx8O37xJymezcAHayjvUzpzAkV6EXLF0JcnqyQLbySUblbY7wY7DfykkwTjuDxbW7iuhKshDKRuGGxrX340vEcK72WylFAcRDKxAY+YzbEfZrXJHj+mRGVlO6fcBtW262zuT21A7Ha+sPs66EbayI1FUwVpWDX9pwUXmGc5wxVRyZhtoARArOsTYyOy7wSJOnkY5aVrilen2iJxrZ5kUlLRWxIkUlE0UyQqx+zl44tgv+unxMgVXRU30IaOJ4I//wBVj/3VFJ9AbPfvGCd5NQ3SHjP7Pg7lzYlSlv8A6jiF+Gp/lqbv2uWn6NZ/7VsYAuHsjve4fki/668zGuU0jtk+MTOqsvs1McXwP/iLf31WiKvHsg4A+I4il1QcmF+ndgOYnq082ePQN3V6TdI4zceI8bdiVQZQSdhqRUOLJgjukVJPby3UziO0pP8AUP8AevLEpDP5n8RXl3Z2dFI6TjtD9cxVaRu0/wDeP31Y+kZ7YH5frlVWw7ST4kn460CY44Kt03WVQMubQkkbme79RVlxeL6oKJDMT2o5COXM6034fYFlczc9R3/reoviOP8A3l1tlUt8AYH3D1rQknbOKaQQST+tPKu+MdKsPZt5zcDHbIpDEHmkA6EHvrLOIdLMReBUvkU7rbGQEeJ94+pqHreOD3I5+xa8b7QrrvORQgBCqZ08ZEfD/vVXxWIa4xZzLMZJNcmua6FBLoybYkVoPs34zaSxcsFlW47lgGCjOMqgKCRqQQdPHzrP4opThyVCi6dlj4lxe7hsTcVCMpbNlIBWTuQOXpUHjsWbtwuwAJ3y7beNeFLTjFIbdnMUtFFWSBFIKWigAp/wG9kxeHb7N+03wuKaYVJ9GeGtiMZh7K73L1tfIZgWPooJ9KT6BG5cTAFxhGzMPgx/Ksf9oWM6zHMo2tKlv1AzN/ic/Ctj4uw6xu/O3zYmsB4rdLX7rNubjkz35jpXB/Gjcmzqzfaj04FwZ8XibVi1Ge42UFjCjQksTyAAJ9K+h+iHArfCcIcOGFy67F7rgZQxiFUTrlCjnuSe+sg9kOGDcRzka2rNx1Pcxy25+Fw+tWP2h9OXskWrDZbpGZm0JtryAnZjG/IDx02yuTfCJnBKuTL7j+I5tVABj3iefdr6U9x7SZ3kK2neyqT99UzpVxEWFYv2upsWhB0lhZWQfE3GJJ/iq09dmw9pzu1iwxI0EtZQn5muSmtm6dlI6SN2/IGq3ZTUDvIqe6QP22H61NQ9ucw05jWkuxMlcRLSY7IAUem8epqu9Ir0YV+9mRfi2Y/JavOGwgW2WIGgZtecLNRXTbhuGbDHPcKugDKwOjOARDDbWdhBrWFclZDWjJwtIRXS0hFegZM5pDXVJQSJRSikigVBRRRFMQUUtJQAUUs0TSHQlab7Fui198R+3DsW7AcKzCVuOyMhUDSQoaTrvA5mqV0T6OvjsZaw9vQ3GhjuEQau58gD6wOdfS/E8GmBwC2bHZVUFte/XsyY3OpM98ms8kqTGlbopnEsSDcYxuxOhMCSdh6TvWD32lmOpliZPOSda1TpXimt4K66nKZCA9wdsrR4wSJ8aymP1IrD+MtOXubZfY0z2O4fKmLvnQAJaB+Ln55KpGPxRxOMZ/7S6APBSwVf8MVonBcIcJwNyTDXEuXj4ZrfYHnAX1ms66MWEbF2BcdbaC4rO7MoAVO2dzEkLAnmRVwdyk/gT0kX/wBpl6Ld+Nc+ICzzIDFv9FXXAXM3C8C4ntYW2D5qgWfitUXpvbFzCvcGxuLdGs9ktoZHLK8zV7wFk2uF4JG0jDWydt2Gcj4NXNf9fyaf6+CkcaufSHz+4V48M96e6vDjN76RtZEmvfo+uaPOs12DZP4q9Fsk7EEfGqN0qUnCjMZK3Ek+auPwFX7jlmLQ37vn/tVM6S4ScLcC6kG23jo0H/NW8PuRL6KKg/U12woTDt9k/A16jCt9k+gP5V3WjMasK5Bp1+xP9hv6W/Kuf2G5/Zv/AEN+VFoTQ3pYpyOH3P7N/wCh/wAq7HDbn9m//pv+VFoVDKia7e3Gh0Pcdx4VzFMVBFFAooKPrK10Owg//Gsf+hZP+mvdeieG5YbDj/yLP/w1qXAPL56fKvcJpr+X3VyKINkBi+G2MNbNxUt2SI7SJbtk6ghTlUE6gHLOpAqs9LekK3ECt2WUkZAQ0DvYj62kZQTHMyav+M4et0KGnssGBBggiqze9mmGdiXe80kkgsg3M8kpZISel0OMktsoPAeKW0uzfUvbIYEBQ8ExDZT3Ecu+rnh8VgHiGtp4XLHV/MpHzqXtdA8KogI39RpbnQXCn6jD+67L91TGLWhuSZDPhEGLtJ2crAvqAEGe3cjw0AnzqQHBVLaPh8s7KtsmO6YmvfivQ5LzFizyY91skQqqACBMQvzNNU6JFPde8PEMjfetCVeB3fkq/FuA3+uuN1Tg5yUa3bYrA0UjKCBpFT3FuGPeYWzBYKskdke6c0gHadqdjht1T2b95fPJH+UU/S3cF3MBKnSRqQNh6eVYSjVUacmYX0v4O+HczsTPfuTpT3opa0nuFXvptwNb5JJVbZJDMXAyaQS2hgSBB18qquC4acOcgOeBqQCOf+3yq9CHXGMcFyLlLF9gInQb61GYO71d4P8AZZW81gH7iadYkhsSNuxb9MzmAPPKDXmMMSDA1UxsdVJJHwM/GjYF+bBdxJG41B0768Gwn6JmoTA8WxS21QJaKqABnTtQNBJUgmndvjNz69uz6G6v+oir0IeNho0g+leTYI/xfEj4fClTjSfWtn+W6R96/jXp/wAcsDa3e9GQ/eRToBk2AM6Zh6mKbXMGec/GpYcfszqHA/uqfjDUlziWHb65B8Vfx5gUqAzHpz0QOU4m0NRrdXckf2g8RsfDXkaoD2j4fCvodr1iNLgPhO/nNZb0y6KpYudZZCtac7Ll+jb7P908u7bunaGTwyWijG35fKipBsMPsfP8qK25En1W2JYQRG/j5V628a22k+v4miiuay6O1x5G9d/8R12pKKTkxcUctxUjdfnXA4x/D86WihNg4o9E4pP1fnXv+16TFFFNNkuKBcQGnTbviuFw4BkaeQ/3paKb2Lroh+kvRz9ptMoKK5UgMVn176oWL6NFbiTcMqqp2diFETrtty76KKzcUno0i7RJ2ujxAEsJ5TLcp3O3wpL/AAxk5j0JH4UUUosbI69cddJ+ZP315dc3f91FFaIVnHW94HpvSdeO4/rWiimxHJviNq4NzXYfr0ooqRiTTa/YDAhhIMggk60UUkBS+JcMyXCgcwII2Jg7TI3ooorWyK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2" name="Picture 6" descr="http://smallbay.ru/images6/d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836712"/>
            <a:ext cx="2715061" cy="4148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228" name="Прямоугольник 11"/>
          <p:cNvSpPr>
            <a:spLocks noChangeArrowheads="1"/>
          </p:cNvSpPr>
          <p:nvPr/>
        </p:nvSpPr>
        <p:spPr bwMode="auto">
          <a:xfrm>
            <a:off x="3491880" y="4941168"/>
            <a:ext cx="56521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460000"/>
                </a:solidFill>
                <a:latin typeface="Arial" charset="0"/>
              </a:rPr>
              <a:t>Древние эллины первыми задумались, каким должен быть прекрасный человек, и воспели красоту его тела, смелость воли и силу его разума.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699792" y="908720"/>
            <a:ext cx="622818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Особое </a:t>
            </a:r>
            <a:r>
              <a:rPr lang="ru-RU" sz="1800" b="1" dirty="0">
                <a:solidFill>
                  <a:srgbClr val="460000"/>
                </a:solidFill>
                <a:latin typeface="Arial" charset="0"/>
              </a:rPr>
              <a:t>развитие получила в Древней Греции </a:t>
            </a:r>
            <a:r>
              <a:rPr lang="ru-RU" sz="1800" b="1" dirty="0" smtClean="0">
                <a:solidFill>
                  <a:srgbClr val="460000"/>
                </a:solidFill>
                <a:latin typeface="Arial" charset="0"/>
              </a:rPr>
              <a:t>скульптура, достигшая новых высот в передаче портретных черт и эмоционального состояния человека.</a:t>
            </a:r>
            <a:endParaRPr lang="ru-RU" sz="1800" b="1" dirty="0">
              <a:solidFill>
                <a:srgbClr val="460000"/>
              </a:solidFill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79512" y="4221088"/>
            <a:ext cx="26431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460000"/>
                </a:solidFill>
                <a:latin typeface="Arial" charset="0"/>
              </a:rPr>
              <a:t>Главной темой работ скульпторов был человек -самое совершенное создание природы.</a:t>
            </a:r>
          </a:p>
        </p:txBody>
      </p:sp>
      <p:pic>
        <p:nvPicPr>
          <p:cNvPr id="17" name="Picture 5" descr="Лисипп Отдыхающий Герме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204864"/>
            <a:ext cx="3000396" cy="35254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3255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2286000" cy="2773362"/>
          </a:xfrm>
          <a:prstGeom prst="rect">
            <a:avLst/>
          </a:prstGeom>
          <a:noFill/>
          <a:ln w="50800" cap="sq">
            <a:solidFill>
              <a:schemeClr val="tx1"/>
            </a:solidFill>
            <a:prstDash val="sysDash"/>
            <a:round/>
            <a:headEnd/>
            <a:tailEnd/>
          </a:ln>
        </p:spPr>
      </p:pic>
      <p:pic>
        <p:nvPicPr>
          <p:cNvPr id="53256" name="Picture 3" descr="D:\ШКОЛА\КОНКУРС ИТ 2011 от 3 января\греция\КАРТИНКИ ГРЕЦИЯ\29994455_Artemi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3876" y="1988840"/>
            <a:ext cx="2655824" cy="3960440"/>
          </a:xfrm>
          <a:prstGeom prst="rect">
            <a:avLst/>
          </a:prstGeom>
          <a:noFill/>
          <a:ln w="50800">
            <a:solidFill>
              <a:schemeClr val="tx1"/>
            </a:solidFill>
            <a:prstDash val="sysDash"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3073622" cy="5014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715140" y="928670"/>
            <a:ext cx="2124061" cy="5027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3643313" y="1000125"/>
            <a:ext cx="2786062" cy="4894263"/>
          </a:xfrm>
          <a:prstGeom prst="rect">
            <a:avLst/>
          </a:prstGeom>
          <a:solidFill>
            <a:schemeClr val="tx1">
              <a:alpha val="47058"/>
            </a:schemeClr>
          </a:solidFill>
          <a:ln w="7620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CC0000"/>
                </a:solidFill>
                <a:latin typeface="Arial" charset="0"/>
              </a:rPr>
              <a:t>Изображения людей у художников и скульпторов Греции начинают оживать, двигаться, они учатся ходить и чуть отставлять ногу назад, замерев в полушаге</a:t>
            </a:r>
            <a:r>
              <a:rPr lang="ru-RU" sz="2000" b="1" dirty="0">
                <a:solidFill>
                  <a:srgbClr val="CC0000"/>
                </a:solidFill>
                <a:latin typeface="Verdana" pitchFamily="34" charset="0"/>
              </a:rPr>
              <a:t>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 descr="D:\ШКОЛА\КОНКУРС ИТ 2011 от 3 января\греция\древняя греция\клип\храм Деметры.jpg"/>
          <p:cNvPicPr>
            <a:picLocks noChangeAspect="1" noChangeArrowheads="1"/>
          </p:cNvPicPr>
          <p:nvPr/>
        </p:nvPicPr>
        <p:blipFill>
          <a:blip r:embed="rId3" cstate="print"/>
          <a:srcRect l="8333" t="2875" r="2083"/>
          <a:stretch>
            <a:fillRect/>
          </a:stretch>
        </p:blipFill>
        <p:spPr bwMode="auto">
          <a:xfrm>
            <a:off x="251520" y="1700808"/>
            <a:ext cx="4967288" cy="4192588"/>
          </a:xfrm>
          <a:prstGeom prst="rect">
            <a:avLst/>
          </a:prstGeom>
          <a:noFill/>
          <a:ln w="76200" cmpd="thinThick">
            <a:solidFill>
              <a:schemeClr val="bg1">
                <a:lumMod val="50000"/>
              </a:schemeClr>
            </a:solidFill>
          </a:ln>
        </p:spPr>
      </p:pic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323528" y="836712"/>
            <a:ext cx="8424863" cy="5842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FF"/>
                </a:solidFill>
                <a:latin typeface="Arial"/>
              </a:rPr>
              <a:t>Архитектурный облик Древней Эллады</a:t>
            </a: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 flipH="1">
            <a:off x="5220072" y="1916832"/>
            <a:ext cx="374441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6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«Мы любим красоту без прихотливости и мудрость без изнеженности».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6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Именно так выразил идеал греческой культуры,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46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общественный деятель 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rgbClr val="46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46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в. до н.э. Перикл.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6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46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60000"/>
                </a:solidFill>
                <a:effectLst/>
                <a:latin typeface="Arial" pitchFamily="34" charset="0"/>
                <a:cs typeface="Arial" pitchFamily="34" charset="0"/>
              </a:rPr>
              <a:t>Ничего лишнего - главный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460000"/>
                </a:solidFill>
                <a:effectLst/>
                <a:latin typeface="Arial" pitchFamily="34" charset="0"/>
                <a:cs typeface="Arial" pitchFamily="34" charset="0"/>
              </a:rPr>
              <a:t> принцип искусства и жизни Древней Греции.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46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4214813" y="928688"/>
            <a:ext cx="47148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460000"/>
                </a:solidFill>
                <a:latin typeface="Arial" charset="0"/>
              </a:rPr>
              <a:t>Древнегреческим скульпторам очень нравилось ваять статуи атлетов, так они называли людей большой физической силы, спортсменов.</a:t>
            </a: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4143375" y="3000375"/>
            <a:ext cx="5000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460000"/>
                </a:solidFill>
                <a:latin typeface="Arial" charset="0"/>
              </a:rPr>
              <a:t>Самыми известными скульпторами того времени считаются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5000625"/>
            <a:ext cx="2071688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FF"/>
                </a:solidFill>
                <a:latin typeface="Arial"/>
              </a:rPr>
              <a:t>Мирон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9125" y="5000625"/>
            <a:ext cx="2071688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rgbClr val="FFFFFF"/>
                </a:solidFill>
                <a:latin typeface="Arial"/>
              </a:rPr>
              <a:t>Поликлет</a:t>
            </a:r>
            <a:endParaRPr lang="ru-RU" sz="28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>
            <a:hlinkClick r:id="" action="ppaction://noaction"/>
          </p:cNvPr>
          <p:cNvSpPr txBox="1"/>
          <p:nvPr/>
        </p:nvSpPr>
        <p:spPr>
          <a:xfrm>
            <a:off x="5643563" y="4071938"/>
            <a:ext cx="1857375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FF"/>
                </a:solidFill>
                <a:latin typeface="Arial"/>
              </a:rPr>
              <a:t>Фидий</a:t>
            </a:r>
          </a:p>
        </p:txBody>
      </p:sp>
      <p:pic>
        <p:nvPicPr>
          <p:cNvPr id="24" name="Picture 4" descr="msotw9_temp0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5720" y="1000108"/>
            <a:ext cx="3940819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bg2">
                <a:lumMod val="50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928926" y="1071546"/>
            <a:ext cx="254108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rgbClr val="CC3300">
                        <a:satMod val="155000"/>
                      </a:srgbClr>
                    </a:gs>
                    <a:gs pos="100000">
                      <a:srgbClr val="CC33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Мирон</a:t>
            </a:r>
          </a:p>
        </p:txBody>
      </p:sp>
      <p:pic>
        <p:nvPicPr>
          <p:cNvPr id="1026" name="Picture 2" descr="D:\ШКОЛА\КОНКУРС ИТ 2011 от 8 января\греция\КАРТИНКИ ГРЕЦИЯ\афина и марсий мирон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r="63430"/>
          <a:stretch>
            <a:fillRect/>
          </a:stretch>
        </p:blipFill>
        <p:spPr bwMode="auto">
          <a:xfrm>
            <a:off x="357158" y="1000108"/>
            <a:ext cx="2339969" cy="4424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D:\ШКОЛА\КОНКУРС ИТ 2011 от 8 января\греция\КАРТИНКИ ГРЕЦИЯ\афина и марсий мирон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1033" r="1446"/>
          <a:stretch>
            <a:fillRect/>
          </a:stretch>
        </p:blipFill>
        <p:spPr bwMode="auto">
          <a:xfrm>
            <a:off x="5715008" y="1000108"/>
            <a:ext cx="3040667" cy="4424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55303" name="TextBox 15"/>
          <p:cNvSpPr txBox="1">
            <a:spLocks noChangeArrowheads="1"/>
          </p:cNvSpPr>
          <p:nvPr/>
        </p:nvSpPr>
        <p:spPr bwMode="auto">
          <a:xfrm>
            <a:off x="6786563" y="5572125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661900"/>
                </a:solidFill>
                <a:latin typeface="Arial" charset="0"/>
              </a:rPr>
              <a:t>Марсий</a:t>
            </a:r>
          </a:p>
        </p:txBody>
      </p:sp>
      <p:sp>
        <p:nvSpPr>
          <p:cNvPr id="55304" name="TextBox 14"/>
          <p:cNvSpPr txBox="1">
            <a:spLocks noChangeArrowheads="1"/>
          </p:cNvSpPr>
          <p:nvPr/>
        </p:nvSpPr>
        <p:spPr bwMode="auto">
          <a:xfrm>
            <a:off x="928688" y="5572125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661900"/>
                </a:solidFill>
                <a:latin typeface="Arial" charset="0"/>
              </a:rPr>
              <a:t>Афина</a:t>
            </a:r>
          </a:p>
        </p:txBody>
      </p:sp>
      <p:sp>
        <p:nvSpPr>
          <p:cNvPr id="55305" name="TextBox 17"/>
          <p:cNvSpPr txBox="1">
            <a:spLocks noChangeArrowheads="1"/>
          </p:cNvSpPr>
          <p:nvPr/>
        </p:nvSpPr>
        <p:spPr bwMode="auto">
          <a:xfrm>
            <a:off x="2571750" y="2357438"/>
            <a:ext cx="307181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самый любимый и популярный среди скульпторов-портретистов Греции.</a:t>
            </a:r>
          </a:p>
          <a:p>
            <a:pPr algn="ctr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Наибольшую славу принесли Мирону его статуи атлетов-победителей.</a:t>
            </a:r>
          </a:p>
          <a:p>
            <a:pPr algn="ctr"/>
            <a:endParaRPr lang="ru-RU" sz="2000" b="1" dirty="0">
              <a:solidFill>
                <a:srgbClr val="6619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3055871" cy="498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714750" y="1571625"/>
            <a:ext cx="5143500" cy="4246563"/>
          </a:xfrm>
          <a:prstGeom prst="rect">
            <a:avLst/>
          </a:prstGeom>
          <a:solidFill>
            <a:schemeClr val="tx1">
              <a:alpha val="61000"/>
            </a:schemeClr>
          </a:solidFill>
          <a:ln w="76200" cap="sq" cmpd="dbl">
            <a:solidFill>
              <a:schemeClr val="tx1"/>
            </a:solidFill>
            <a:prstDash val="solid"/>
            <a:round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5050">
                    <a:lumMod val="50000"/>
                  </a:srgbClr>
                </a:solidFill>
                <a:latin typeface="Arial"/>
              </a:rPr>
              <a:t>Перед нами прекрасный юноша, готовый метнуть диск. Кажется, через мгновение атлет распрямится и брошенный с огромной силой диск полетит вдаль.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5050">
                    <a:lumMod val="50000"/>
                  </a:srgbClr>
                </a:solidFill>
                <a:latin typeface="Arial"/>
              </a:rPr>
              <a:t>Мирон, один из скульпторов, который стремился передать ощущение движения своим работам.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99"/>
              </a:solidFill>
              <a:latin typeface="Arial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0066"/>
                </a:solidFill>
                <a:latin typeface="Arial"/>
              </a:rPr>
              <a:t>Статуе 25 веков. До наших дней дошли лишь копии, которые хранятся в разных музеях мира.</a:t>
            </a:r>
          </a:p>
        </p:txBody>
      </p:sp>
      <p:sp>
        <p:nvSpPr>
          <p:cNvPr id="56326" name="TextBox 23"/>
          <p:cNvSpPr txBox="1">
            <a:spLocks noChangeArrowheads="1"/>
          </p:cNvSpPr>
          <p:nvPr/>
        </p:nvSpPr>
        <p:spPr bwMode="auto">
          <a:xfrm>
            <a:off x="4286250" y="857250"/>
            <a:ext cx="3857625" cy="523875"/>
          </a:xfrm>
          <a:prstGeom prst="rect">
            <a:avLst/>
          </a:prstGeom>
          <a:solidFill>
            <a:srgbClr val="FF0066"/>
          </a:solidFill>
          <a:ln w="5715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FFFF"/>
                </a:solidFill>
                <a:latin typeface="Arial" charset="0"/>
              </a:rPr>
              <a:t>Мирон «Дискобол»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Прямоугольник 14"/>
          <p:cNvSpPr/>
          <p:nvPr/>
        </p:nvSpPr>
        <p:spPr>
          <a:xfrm>
            <a:off x="2214546" y="785794"/>
            <a:ext cx="3643946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 err="1">
                <a:ln w="11430"/>
                <a:gradFill>
                  <a:gsLst>
                    <a:gs pos="25000">
                      <a:srgbClr val="CC3300">
                        <a:satMod val="155000"/>
                      </a:srgbClr>
                    </a:gs>
                    <a:gs pos="100000">
                      <a:srgbClr val="CC33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Поликлет</a:t>
            </a:r>
            <a:endParaRPr lang="ru-RU" sz="4800" b="1" spc="50" dirty="0">
              <a:ln w="11430"/>
              <a:gradFill>
                <a:gsLst>
                  <a:gs pos="25000">
                    <a:srgbClr val="CC3300">
                      <a:satMod val="155000"/>
                    </a:srgbClr>
                  </a:gs>
                  <a:gs pos="100000">
                    <a:srgbClr val="CC330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</p:txBody>
      </p:sp>
      <p:sp>
        <p:nvSpPr>
          <p:cNvPr id="57349" name="Прямоугольник 15"/>
          <p:cNvSpPr>
            <a:spLocks noChangeArrowheads="1"/>
          </p:cNvSpPr>
          <p:nvPr/>
        </p:nvSpPr>
        <p:spPr bwMode="auto">
          <a:xfrm>
            <a:off x="2071688" y="1714500"/>
            <a:ext cx="38576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древнегреческий скульптор и теоретик искусства, работавший в Аргосе во 2-й половине V века до нашей эры. </a:t>
            </a:r>
          </a:p>
        </p:txBody>
      </p:sp>
      <p:pic>
        <p:nvPicPr>
          <p:cNvPr id="1026" name="Picture 2" descr="D:\ШКОЛА\КОНКУРС ИТ 2011 от 8 января\греция\КАРТИНКИ ГРЕЦИЯ\раненная амозонка поликлет.JPG"/>
          <p:cNvPicPr>
            <a:picLocks noChangeAspect="1" noChangeArrowheads="1"/>
          </p:cNvPicPr>
          <p:nvPr/>
        </p:nvPicPr>
        <p:blipFill>
          <a:blip r:embed="rId3" cstate="print"/>
          <a:srcRect b="3940"/>
          <a:stretch>
            <a:fillRect/>
          </a:stretch>
        </p:blipFill>
        <p:spPr bwMode="auto">
          <a:xfrm>
            <a:off x="6143636" y="857232"/>
            <a:ext cx="2748451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D:\ШКОЛА\КОНКУРС ИТ 2011 от 8 января\греция\КАРТИНКИ ГРЕЦИЯ\450px-Head_Amazon_Musei_Capitolini_MC1091.jpg"/>
          <p:cNvPicPr>
            <a:picLocks noChangeAspect="1" noChangeArrowheads="1"/>
          </p:cNvPicPr>
          <p:nvPr/>
        </p:nvPicPr>
        <p:blipFill>
          <a:blip r:embed="rId4" cstate="print"/>
          <a:srcRect t="5810"/>
          <a:stretch>
            <a:fillRect/>
          </a:stretch>
        </p:blipFill>
        <p:spPr bwMode="auto">
          <a:xfrm>
            <a:off x="214282" y="928670"/>
            <a:ext cx="1841511" cy="2316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57352" name="Прямоугольник 23"/>
          <p:cNvSpPr>
            <a:spLocks noChangeArrowheads="1"/>
          </p:cNvSpPr>
          <p:nvPr/>
        </p:nvSpPr>
        <p:spPr bwMode="auto">
          <a:xfrm>
            <a:off x="285750" y="3500438"/>
            <a:ext cx="5572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 err="1">
                <a:solidFill>
                  <a:srgbClr val="661900"/>
                </a:solidFill>
                <a:latin typeface="Arial" charset="0"/>
              </a:rPr>
              <a:t>Поликлет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написал трактат «Канон», где впервые рассказал о том какие формы может и должна иметь образцовая скульптура. </a:t>
            </a:r>
            <a:endParaRPr lang="ru-RU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353" name="TextBox 28"/>
          <p:cNvSpPr txBox="1">
            <a:spLocks noChangeArrowheads="1"/>
          </p:cNvSpPr>
          <p:nvPr/>
        </p:nvSpPr>
        <p:spPr bwMode="auto">
          <a:xfrm>
            <a:off x="2786063" y="5572125"/>
            <a:ext cx="3357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661900"/>
                </a:solidFill>
                <a:latin typeface="Arial" charset="0"/>
                <a:cs typeface="Arial" charset="0"/>
              </a:rPr>
              <a:t>Раненая Амазонка. Поликлет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857232"/>
            <a:ext cx="3071834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373" name="Прямоугольник 17"/>
          <p:cNvSpPr>
            <a:spLocks noChangeArrowheads="1"/>
          </p:cNvSpPr>
          <p:nvPr/>
        </p:nvSpPr>
        <p:spPr bwMode="auto">
          <a:xfrm>
            <a:off x="285750" y="1714500"/>
            <a:ext cx="528637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 err="1">
                <a:solidFill>
                  <a:srgbClr val="661900"/>
                </a:solidFill>
                <a:latin typeface="Arial" charset="0"/>
              </a:rPr>
              <a:t>Поликлет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разработал своего рода «математику красоты». Он внимательно всматривался в красавиц его времени и вывел пропорции, соблюдая которые можно построить правильную, красивую фигуру. Самое знаменитое произведение </a:t>
            </a:r>
            <a:r>
              <a:rPr lang="ru-RU" sz="2000" b="1" dirty="0" err="1">
                <a:solidFill>
                  <a:srgbClr val="661900"/>
                </a:solidFill>
                <a:latin typeface="Arial" charset="0"/>
              </a:rPr>
              <a:t>Поликлета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— «</a:t>
            </a:r>
            <a:r>
              <a:rPr lang="ru-RU" sz="2000" b="1" dirty="0" err="1">
                <a:solidFill>
                  <a:srgbClr val="661900"/>
                </a:solidFill>
                <a:latin typeface="Arial" charset="0"/>
              </a:rPr>
              <a:t>Дорифор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» (Копьеносец) (450—440 до н. э.). Считалось, что скульптура создана на основе положений трактата.</a:t>
            </a:r>
          </a:p>
          <a:p>
            <a:pPr algn="just"/>
            <a:endParaRPr lang="ru-RU" sz="20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4" name="Группа 13"/>
          <p:cNvGrpSpPr/>
          <p:nvPr/>
        </p:nvGrpSpPr>
        <p:grpSpPr>
          <a:xfrm>
            <a:off x="142844" y="1142984"/>
            <a:ext cx="5643602" cy="428604"/>
            <a:chOff x="0" y="0"/>
            <a:chExt cx="11560204" cy="911225"/>
          </a:xfrm>
          <a:solidFill>
            <a:schemeClr val="tx1"/>
          </a:solidFill>
        </p:grpSpPr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23"/>
          <p:cNvGrpSpPr/>
          <p:nvPr/>
        </p:nvGrpSpPr>
        <p:grpSpPr>
          <a:xfrm>
            <a:off x="142844" y="5143512"/>
            <a:ext cx="5643602" cy="428604"/>
            <a:chOff x="0" y="0"/>
            <a:chExt cx="11560204" cy="911225"/>
          </a:xfrm>
          <a:solidFill>
            <a:schemeClr val="tx1"/>
          </a:solidFill>
        </p:grpSpPr>
        <p:pic>
          <p:nvPicPr>
            <p:cNvPr id="2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28670"/>
            <a:ext cx="2286016" cy="5001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59397" name="TextBox 17"/>
          <p:cNvSpPr txBox="1">
            <a:spLocks noChangeArrowheads="1"/>
          </p:cNvSpPr>
          <p:nvPr/>
        </p:nvSpPr>
        <p:spPr bwMode="auto">
          <a:xfrm>
            <a:off x="3714750" y="928688"/>
            <a:ext cx="4500563" cy="954087"/>
          </a:xfrm>
          <a:prstGeom prst="rect">
            <a:avLst/>
          </a:prstGeom>
          <a:solidFill>
            <a:srgbClr val="CC0066"/>
          </a:solidFill>
          <a:ln w="5715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FFFF"/>
                </a:solidFill>
                <a:latin typeface="Arial" charset="0"/>
              </a:rPr>
              <a:t>Поликлет «Дорифор» (копьеносец)</a:t>
            </a:r>
          </a:p>
        </p:txBody>
      </p:sp>
      <p:sp>
        <p:nvSpPr>
          <p:cNvPr id="59398" name="Прямоугольник 31"/>
          <p:cNvSpPr>
            <a:spLocks noChangeArrowheads="1"/>
          </p:cNvSpPr>
          <p:nvPr/>
        </p:nvSpPr>
        <p:spPr bwMode="auto">
          <a:xfrm>
            <a:off x="3357563" y="2214563"/>
            <a:ext cx="5357812" cy="3478212"/>
          </a:xfrm>
          <a:prstGeom prst="rect">
            <a:avLst/>
          </a:prstGeom>
          <a:solidFill>
            <a:schemeClr val="tx1">
              <a:alpha val="69019"/>
            </a:schemeClr>
          </a:solidFill>
          <a:ln w="7620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A80000"/>
                </a:solidFill>
                <a:latin typeface="Arial" charset="0"/>
              </a:rPr>
              <a:t>Прекрасный и могучий юноша –видимо, победитель олимпийских игр, медленно идет с коротким копьем на плече.</a:t>
            </a:r>
          </a:p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66"/>
                </a:solidFill>
                <a:latin typeface="Arial" charset="0"/>
              </a:rPr>
              <a:t>В этой работе воплотились представления древних греков о красоте. Скульптура долго оставалась каноном (образцом) красоты.</a:t>
            </a:r>
          </a:p>
          <a:p>
            <a:pPr algn="ctr">
              <a:spcBef>
                <a:spcPct val="50000"/>
              </a:spcBef>
            </a:pPr>
            <a:r>
              <a:rPr lang="ru-RU" sz="2000" b="1" dirty="0" err="1">
                <a:solidFill>
                  <a:srgbClr val="FF0066"/>
                </a:solidFill>
                <a:latin typeface="Arial" charset="0"/>
              </a:rPr>
              <a:t>Поликлет</a:t>
            </a:r>
            <a:r>
              <a:rPr lang="ru-RU" sz="2000" b="1" dirty="0">
                <a:solidFill>
                  <a:srgbClr val="FF0066"/>
                </a:solidFill>
                <a:latin typeface="Arial" charset="0"/>
              </a:rPr>
              <a:t> стремился изображать человека в покое. Стоящим или медленно идущим.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b="2702"/>
          <a:stretch>
            <a:fillRect/>
          </a:stretch>
        </p:blipFill>
        <p:spPr bwMode="auto">
          <a:xfrm>
            <a:off x="4143372" y="4214818"/>
            <a:ext cx="4733929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Прямоугольник 13"/>
          <p:cNvSpPr/>
          <p:nvPr/>
        </p:nvSpPr>
        <p:spPr>
          <a:xfrm>
            <a:off x="1285852" y="714356"/>
            <a:ext cx="256192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rgbClr val="CC3300">
                        <a:satMod val="155000"/>
                      </a:srgbClr>
                    </a:gs>
                    <a:gs pos="100000">
                      <a:srgbClr val="CC33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Фидий</a:t>
            </a:r>
          </a:p>
        </p:txBody>
      </p:sp>
      <p:pic>
        <p:nvPicPr>
          <p:cNvPr id="2050" name="Picture 2" descr="D:\ШКОЛА\КОНКУРС ИТ 2011 от 3 января\греция\КАРТИНКИ ГРЕЦИЯ\портрет фид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928670"/>
            <a:ext cx="3318410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1447" name="TextBox 17"/>
          <p:cNvSpPr txBox="1">
            <a:spLocks noChangeArrowheads="1"/>
          </p:cNvSpPr>
          <p:nvPr/>
        </p:nvSpPr>
        <p:spPr bwMode="auto">
          <a:xfrm>
            <a:off x="5286375" y="2714625"/>
            <a:ext cx="38576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FF"/>
                </a:solidFill>
                <a:latin typeface="Verdana" pitchFamily="34" charset="0"/>
              </a:rPr>
              <a:t>Предполагаемый автопортрет Фидия в виде лысого старика замахивающегося молотом в сцене битвы с амазонками на щите «Афины Парфенос»</a:t>
            </a:r>
          </a:p>
        </p:txBody>
      </p:sp>
      <p:sp>
        <p:nvSpPr>
          <p:cNvPr id="61448" name="TextBox 16"/>
          <p:cNvSpPr txBox="1">
            <a:spLocks noChangeArrowheads="1"/>
          </p:cNvSpPr>
          <p:nvPr/>
        </p:nvSpPr>
        <p:spPr bwMode="auto">
          <a:xfrm>
            <a:off x="285750" y="1571625"/>
            <a:ext cx="485775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Примерно в 500 году до н.э. в Афинах родился мальчик, которому суждено было стать самым знаменитым скульптором всей греческой культуры.</a:t>
            </a:r>
          </a:p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Он заслужил славу величайшего скульптора.</a:t>
            </a:r>
          </a:p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Все, что сделал Фидий, по сию пору остается визитной карточкой искусства Греции</a:t>
            </a:r>
            <a:r>
              <a:rPr lang="ru-RU" sz="2000" dirty="0">
                <a:solidFill>
                  <a:srgbClr val="6619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000232" y="642918"/>
            <a:ext cx="4108119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rgbClr val="CC3300">
                        <a:satMod val="155000"/>
                      </a:srgbClr>
                    </a:gs>
                    <a:gs pos="100000">
                      <a:srgbClr val="CC33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Судьба Фидия</a:t>
            </a:r>
          </a:p>
        </p:txBody>
      </p:sp>
      <p:pic>
        <p:nvPicPr>
          <p:cNvPr id="13" name="Picture 2" descr="D:\ШКОЛА\КОНКУРС ИТ 2011 от 3 января\греция\КАРТИНКИ ГРЕЦИЯ\портрет фид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818476" cy="2025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6566" name="TextBox 13"/>
          <p:cNvSpPr txBox="1">
            <a:spLocks noChangeArrowheads="1"/>
          </p:cNvSpPr>
          <p:nvPr/>
        </p:nvSpPr>
        <p:spPr bwMode="auto">
          <a:xfrm>
            <a:off x="214313" y="1071563"/>
            <a:ext cx="4714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800" b="1">
                <a:solidFill>
                  <a:srgbClr val="2A1000"/>
                </a:solidFill>
                <a:latin typeface="Verdana" pitchFamily="34" charset="0"/>
              </a:rPr>
              <a:t>Вернувшись после создания статуи Зевса из Олимпии в Афины, Фидий попал в тюрьму.</a:t>
            </a:r>
          </a:p>
          <a:p>
            <a:pPr algn="just"/>
            <a:r>
              <a:rPr lang="ru-RU" sz="1800" b="1">
                <a:solidFill>
                  <a:srgbClr val="2A1000"/>
                </a:solidFill>
                <a:latin typeface="Verdana" pitchFamily="34" charset="0"/>
              </a:rPr>
              <a:t>Он был  близким другом политика и государственного деятеля Перикла. А у политиков бывают не только друзья, но и враги.</a:t>
            </a:r>
          </a:p>
        </p:txBody>
      </p:sp>
      <p:sp>
        <p:nvSpPr>
          <p:cNvPr id="66567" name="TextBox 14"/>
          <p:cNvSpPr txBox="1">
            <a:spLocks noChangeArrowheads="1"/>
          </p:cNvSpPr>
          <p:nvPr/>
        </p:nvSpPr>
        <p:spPr bwMode="auto">
          <a:xfrm>
            <a:off x="214313" y="3214688"/>
            <a:ext cx="87153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800" b="1">
                <a:solidFill>
                  <a:srgbClr val="2A1000"/>
                </a:solidFill>
                <a:latin typeface="Verdana" pitchFamily="34" charset="0"/>
              </a:rPr>
              <a:t>Чтобы досадить Периклу, Фидия обвинили в краже части золота, предназначенного для одежд статуи Афины в Парфеноне. Фидий предвидел обвинение и сделал такие одежды, чтобы их можно было снять и взвесить.</a:t>
            </a:r>
          </a:p>
          <a:p>
            <a:pPr algn="just"/>
            <a:r>
              <a:rPr lang="ru-RU" sz="1800" b="1">
                <a:solidFill>
                  <a:srgbClr val="2A1000"/>
                </a:solidFill>
                <a:latin typeface="Verdana" pitchFamily="34" charset="0"/>
              </a:rPr>
              <a:t>Фидия оправдали, но последовало новое обвинение. Оказывается, на щите Афины среди богов и героев Фидий изобразил себя и Перикла. Оправдаться было невозможно. К тому времени от чумы умер Перикл, защищавший своего друга. И величайший скульптор остался в тюрьме до конца своих дней.</a:t>
            </a:r>
          </a:p>
          <a:p>
            <a:pPr algn="just"/>
            <a:endParaRPr lang="ru-RU" sz="1800" b="1">
              <a:solidFill>
                <a:srgbClr val="2A1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 descr="D:\ШКОЛА\КОНКУРС ИТ 2011 от 8 января\греция\КАРТИНКИ ГРЕЦИЯ\zev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3571900" cy="471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2469" name="TextBox 13"/>
          <p:cNvSpPr txBox="1">
            <a:spLocks noChangeArrowheads="1"/>
          </p:cNvSpPr>
          <p:nvPr/>
        </p:nvSpPr>
        <p:spPr bwMode="auto">
          <a:xfrm>
            <a:off x="4000500" y="928688"/>
            <a:ext cx="492918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b="1">
              <a:solidFill>
                <a:srgbClr val="FF1A1A"/>
              </a:solidFill>
              <a:latin typeface="Arial" charset="0"/>
            </a:endParaRPr>
          </a:p>
          <a:p>
            <a:pPr algn="ctr"/>
            <a:endParaRPr lang="ru-RU" sz="3200" b="1">
              <a:solidFill>
                <a:srgbClr val="FF1A1A"/>
              </a:solidFill>
              <a:latin typeface="Arial" charset="0"/>
            </a:endParaRPr>
          </a:p>
        </p:txBody>
      </p:sp>
      <p:sp>
        <p:nvSpPr>
          <p:cNvPr id="62470" name="Прямоугольник 14"/>
          <p:cNvSpPr>
            <a:spLocks noChangeArrowheads="1"/>
          </p:cNvSpPr>
          <p:nvPr/>
        </p:nvSpPr>
        <p:spPr bwMode="auto">
          <a:xfrm>
            <a:off x="4143375" y="857250"/>
            <a:ext cx="4572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Самая знаменитая работа </a:t>
            </a:r>
          </a:p>
          <a:p>
            <a:pPr algn="ctr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Фидия – статуя </a:t>
            </a:r>
          </a:p>
          <a:p>
            <a:pPr algn="ctr"/>
            <a:r>
              <a:rPr lang="ru-RU" sz="2800" b="1" dirty="0">
                <a:solidFill>
                  <a:srgbClr val="FF1A1A"/>
                </a:solidFill>
                <a:latin typeface="Verdana" pitchFamily="34" charset="0"/>
              </a:rPr>
              <a:t>Зевса Олимпийского</a:t>
            </a:r>
          </a:p>
        </p:txBody>
      </p:sp>
      <p:sp>
        <p:nvSpPr>
          <p:cNvPr id="62471" name="Прямоугольник 17"/>
          <p:cNvSpPr>
            <a:spLocks noChangeArrowheads="1"/>
          </p:cNvSpPr>
          <p:nvPr/>
        </p:nvSpPr>
        <p:spPr bwMode="auto">
          <a:xfrm>
            <a:off x="3929063" y="1928813"/>
            <a:ext cx="5072062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Фигура Зевса была выполнена из дерева, и на основу с помощью с помощью бронзовых и железных гвоздей и специальных крючков крепились детали из других материалов. Лицо, рук и другие части тела были из слоновой кости – она довольно близко по своему цвету к человеческой коже. Волосы, борода, плащ, сандалии были сделаны из золота, глаза – из драгоценных камней. Глаза Зевса были размером с кулак взрослого человека.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D:\ШКОЛА\КОНКУРС ИТ 2011 от 8 января\греция\КАРТИНКИ ГРЕЦИЯ\st_zev.jpeg"/>
          <p:cNvPicPr>
            <a:picLocks noChangeAspect="1" noChangeArrowheads="1"/>
          </p:cNvPicPr>
          <p:nvPr/>
        </p:nvPicPr>
        <p:blipFill>
          <a:blip r:embed="rId3" cstate="print"/>
          <a:srcRect l="7812"/>
          <a:stretch>
            <a:fillRect/>
          </a:stretch>
        </p:blipFill>
        <p:spPr bwMode="auto">
          <a:xfrm>
            <a:off x="214282" y="928670"/>
            <a:ext cx="5018916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3493" name="Прямоугольник 14"/>
          <p:cNvSpPr>
            <a:spLocks noChangeArrowheads="1"/>
          </p:cNvSpPr>
          <p:nvPr/>
        </p:nvSpPr>
        <p:spPr bwMode="auto">
          <a:xfrm>
            <a:off x="142875" y="4929188"/>
            <a:ext cx="8786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Люди, видевшие статую Зевса, испытывали ни с чем несравнимую радость, переживая такой восторг, будто и впрямь увидели великого бога –и не где-нибудь, а на его небесных вершинах.</a:t>
            </a:r>
            <a:endParaRPr lang="ru-RU" sz="2000" dirty="0">
              <a:solidFill>
                <a:srgbClr val="661900"/>
              </a:solidFill>
              <a:latin typeface="Arial" charset="0"/>
            </a:endParaRPr>
          </a:p>
        </p:txBody>
      </p:sp>
      <p:sp>
        <p:nvSpPr>
          <p:cNvPr id="63494" name="TextBox 15"/>
          <p:cNvSpPr txBox="1">
            <a:spLocks noChangeArrowheads="1"/>
          </p:cNvSpPr>
          <p:nvPr/>
        </p:nvSpPr>
        <p:spPr bwMode="auto">
          <a:xfrm>
            <a:off x="5357813" y="1000125"/>
            <a:ext cx="3500437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Основание статуи имело 6 метров в ширину и 1 метр в высоту. Высота всей статуи вместе с пьедесталом составляла по разным данным от 12 до 17 метров. Создавалось впечатление «что если бы он (Зевс) захотел бы встать с трона, то снёс бы крышу». </a:t>
            </a:r>
          </a:p>
          <a:p>
            <a:endParaRPr lang="ru-RU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 descr="D:\ШКОЛА\КОНКУРС ИТ 2011 от 10 января\греция\КАРТИНКИ ГРЕЦИЯ\23699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857496"/>
            <a:ext cx="2714644" cy="2088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39941" name="TextBox 13"/>
          <p:cNvSpPr txBox="1">
            <a:spLocks noChangeArrowheads="1"/>
          </p:cNvSpPr>
          <p:nvPr/>
        </p:nvSpPr>
        <p:spPr bwMode="auto">
          <a:xfrm>
            <a:off x="179512" y="1340768"/>
            <a:ext cx="87153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ОРДЕР</a:t>
            </a:r>
            <a:r>
              <a:rPr lang="ru-RU" sz="2000" b="1" dirty="0" smtClean="0">
                <a:solidFill>
                  <a:srgbClr val="661900"/>
                </a:solidFill>
                <a:latin typeface="Verdana" pitchFamily="34" charset="0"/>
              </a:rPr>
              <a:t> (лат. – порядок) – тип архитектурной конструкции, когда учитываются сочетание и взаимодействие несущих (поддерживающих) и несомых (перекрывающих) элементов.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714356"/>
            <a:ext cx="871296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Греческая ордерная система</a:t>
            </a:r>
            <a:endParaRPr lang="ru-RU" sz="3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286512" y="3786190"/>
            <a:ext cx="2428892" cy="2108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9" name="Содержимое 3" descr="дорический ордер.jpg"/>
          <p:cNvPicPr>
            <a:picLocks noChangeAspect="1"/>
          </p:cNvPicPr>
          <p:nvPr/>
        </p:nvPicPr>
        <p:blipFill>
          <a:blip r:embed="rId6" cstate="print"/>
          <a:srcRect l="10638" t="18410" b="34857"/>
          <a:stretch>
            <a:fillRect/>
          </a:stretch>
        </p:blipFill>
        <p:spPr>
          <a:xfrm>
            <a:off x="357158" y="3929066"/>
            <a:ext cx="2454868" cy="192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30" name="TextBox 29">
            <a:hlinkClick r:id="rId7" action="ppaction://hlinksldjump"/>
          </p:cNvPr>
          <p:cNvSpPr txBox="1"/>
          <p:nvPr/>
        </p:nvSpPr>
        <p:spPr>
          <a:xfrm>
            <a:off x="500063" y="3286125"/>
            <a:ext cx="2071687" cy="4619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latin typeface="Arial"/>
              </a:rPr>
              <a:t>дорический</a:t>
            </a:r>
          </a:p>
        </p:txBody>
      </p: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3429000" y="5357813"/>
            <a:ext cx="2071688" cy="46196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latin typeface="Arial"/>
              </a:rPr>
              <a:t>ионический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6643688" y="3071813"/>
            <a:ext cx="2071687" cy="46196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latin typeface="Arial"/>
              </a:rPr>
              <a:t>коринфский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Venus de Milo Louvre Ma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1944215" cy="4473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5478" name="Picture 6" descr="File:Nike of Samothrake Louvre Ma2369 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24744"/>
            <a:ext cx="2860171" cy="4337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5480" name="Picture 8" descr="http://1.bp.blogspot.com/-nJBwPMMPpag/TjRZ3FynzOI/AAAAAAAAAOs/kzsv91XBChk/s1600/%25D0%259C%25D0%25B5%25D0%25BD%25D0%25B5%25D0%25BA%25D1%2580%25D0%25B0%25D1%2582.jpg"/>
          <p:cNvPicPr>
            <a:picLocks noChangeAspect="1" noChangeArrowheads="1"/>
          </p:cNvPicPr>
          <p:nvPr/>
        </p:nvPicPr>
        <p:blipFill>
          <a:blip r:embed="rId4" cstate="print"/>
          <a:srcRect t="9068" b="3878"/>
          <a:stretch>
            <a:fillRect/>
          </a:stretch>
        </p:blipFill>
        <p:spPr bwMode="auto">
          <a:xfrm>
            <a:off x="2555776" y="1340768"/>
            <a:ext cx="2977809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195736" y="764704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rgbClr val="FF0066"/>
                </a:solidFill>
                <a:latin typeface="Arial" charset="0"/>
              </a:rPr>
              <a:t>Скульптурные шедевры эллинизма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445224"/>
            <a:ext cx="2459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Венера </a:t>
            </a:r>
            <a:r>
              <a:rPr lang="ru-RU" sz="1800" b="1" dirty="0" err="1" smtClean="0">
                <a:solidFill>
                  <a:srgbClr val="5C0000"/>
                </a:solidFill>
                <a:latin typeface="+mj-lt"/>
              </a:rPr>
              <a:t>Милосская</a:t>
            </a:r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 </a:t>
            </a:r>
          </a:p>
          <a:p>
            <a:pPr algn="ctr"/>
            <a:r>
              <a:rPr lang="ru-RU" sz="1800" b="1" dirty="0" err="1" smtClean="0">
                <a:solidFill>
                  <a:srgbClr val="5C0000"/>
                </a:solidFill>
                <a:latin typeface="+mj-lt"/>
              </a:rPr>
              <a:t>Агесандр</a:t>
            </a:r>
            <a:endParaRPr lang="ru-RU" sz="1800" b="1" dirty="0">
              <a:solidFill>
                <a:srgbClr val="5C0000"/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12160" y="5517232"/>
            <a:ext cx="2787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Ника </a:t>
            </a:r>
            <a:r>
              <a:rPr lang="ru-RU" sz="1800" b="1" dirty="0" err="1" smtClean="0">
                <a:solidFill>
                  <a:srgbClr val="5C0000"/>
                </a:solidFill>
                <a:latin typeface="+mj-lt"/>
              </a:rPr>
              <a:t>Самофракийская</a:t>
            </a:r>
            <a:endParaRPr lang="ru-RU" sz="1800" b="1" dirty="0" smtClean="0">
              <a:solidFill>
                <a:srgbClr val="5C0000"/>
              </a:solidFill>
              <a:latin typeface="+mj-lt"/>
            </a:endParaRPr>
          </a:p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автор неизвестен</a:t>
            </a:r>
            <a:endParaRPr lang="ru-RU" sz="1800" b="1" dirty="0">
              <a:solidFill>
                <a:srgbClr val="5C0000"/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80661" y="4941168"/>
            <a:ext cx="2642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Скульптурная группа</a:t>
            </a:r>
          </a:p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Большой алтарь </a:t>
            </a:r>
          </a:p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Зевса в Пергаме</a:t>
            </a:r>
            <a:endParaRPr lang="ru-RU" sz="1800" b="1" dirty="0">
              <a:solidFill>
                <a:srgbClr val="5C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http://upload.wikimedia.org/wikipedia/commons/e/ef/Laocoon_Pio-Clementino_Inv1059-1064-1067_n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80728"/>
            <a:ext cx="3919456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4450" name="Picture 2" descr="http://spbfoto.spb.ru/foto/data/media/32/laokon.jpg"/>
          <p:cNvPicPr>
            <a:picLocks noChangeAspect="1" noChangeArrowheads="1"/>
          </p:cNvPicPr>
          <p:nvPr/>
        </p:nvPicPr>
        <p:blipFill>
          <a:blip r:embed="rId4" cstate="print"/>
          <a:srcRect t="5276" b="6359"/>
          <a:stretch>
            <a:fillRect/>
          </a:stretch>
        </p:blipFill>
        <p:spPr bwMode="auto">
          <a:xfrm>
            <a:off x="323528" y="908720"/>
            <a:ext cx="3888432" cy="5166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067944" y="4509120"/>
            <a:ext cx="48366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«Лаокоон с сыновьями»</a:t>
            </a:r>
          </a:p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скульпторы </a:t>
            </a:r>
            <a:r>
              <a:rPr lang="ru-RU" sz="1800" b="1" dirty="0" err="1" smtClean="0">
                <a:solidFill>
                  <a:srgbClr val="5C0000"/>
                </a:solidFill>
                <a:latin typeface="+mj-lt"/>
              </a:rPr>
              <a:t>Агесандр</a:t>
            </a:r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, </a:t>
            </a:r>
            <a:r>
              <a:rPr lang="ru-RU" sz="1800" b="1" dirty="0" err="1" smtClean="0">
                <a:solidFill>
                  <a:srgbClr val="5C0000"/>
                </a:solidFill>
                <a:latin typeface="+mj-lt"/>
              </a:rPr>
              <a:t>Афинадор</a:t>
            </a:r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, </a:t>
            </a:r>
            <a:r>
              <a:rPr lang="ru-RU" sz="1800" b="1" dirty="0" err="1" smtClean="0">
                <a:solidFill>
                  <a:srgbClr val="5C0000"/>
                </a:solidFill>
                <a:latin typeface="+mj-lt"/>
              </a:rPr>
              <a:t>Полидор</a:t>
            </a:r>
            <a:endParaRPr lang="ru-RU" sz="1800" b="1" dirty="0" smtClean="0">
              <a:solidFill>
                <a:srgbClr val="5C0000"/>
              </a:solidFill>
              <a:latin typeface="+mj-lt"/>
            </a:endParaRPr>
          </a:p>
          <a:p>
            <a:pPr algn="ctr"/>
            <a:r>
              <a:rPr lang="ru-RU" sz="1800" b="1" dirty="0" smtClean="0">
                <a:solidFill>
                  <a:srgbClr val="5C0000"/>
                </a:solidFill>
                <a:latin typeface="+mj-lt"/>
              </a:rPr>
              <a:t>Сюжет заимствован из легендарных сказаний о падении Трои. </a:t>
            </a:r>
            <a:endParaRPr lang="ru-RU" sz="1800" b="1" dirty="0">
              <a:solidFill>
                <a:srgbClr val="5C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214414" y="714356"/>
            <a:ext cx="716253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rgbClr val="CC3300">
                        <a:satMod val="155000"/>
                      </a:srgbClr>
                    </a:gs>
                    <a:gs pos="100000">
                      <a:srgbClr val="CC33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Античная вазопись</a:t>
            </a:r>
          </a:p>
        </p:txBody>
      </p:sp>
      <p:sp>
        <p:nvSpPr>
          <p:cNvPr id="67589" name="Прямоугольник 12"/>
          <p:cNvSpPr>
            <a:spLocks noChangeArrowheads="1"/>
          </p:cNvSpPr>
          <p:nvPr/>
        </p:nvSpPr>
        <p:spPr bwMode="auto">
          <a:xfrm>
            <a:off x="214313" y="1500188"/>
            <a:ext cx="8643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800" b="1" dirty="0">
                <a:solidFill>
                  <a:srgbClr val="661900"/>
                </a:solidFill>
                <a:latin typeface="Arial" charset="0"/>
                <a:cs typeface="Times New Roman" pitchFamily="18" charset="0"/>
              </a:rPr>
              <a:t>Такой же прекрасной, как архитектура и скульптура, была и живопись Древней Греции, о развитии которой можно судить по рисункам, украшающим дошедшие до нас вазы, начиная с 11–10 вв. до н. э. </a:t>
            </a:r>
            <a:endParaRPr lang="ru-RU" sz="1800" b="1" dirty="0">
              <a:solidFill>
                <a:srgbClr val="661900"/>
              </a:solidFill>
              <a:latin typeface="Verdana" pitchFamily="34" charset="0"/>
            </a:endParaRPr>
          </a:p>
        </p:txBody>
      </p:sp>
      <p:pic>
        <p:nvPicPr>
          <p:cNvPr id="67590" name="Picture 2" descr="D:\ШКОЛА\КОНКУРС ИТ 2011 от 10 января\греция\КАРТИНКИ ГРЕЦИЯ\{2303B927-E50F-4C44-ACCD-FBE2084480BB}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2428875"/>
            <a:ext cx="385762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TextBox 15"/>
          <p:cNvSpPr txBox="1">
            <a:spLocks noChangeArrowheads="1"/>
          </p:cNvSpPr>
          <p:nvPr/>
        </p:nvSpPr>
        <p:spPr bwMode="auto">
          <a:xfrm>
            <a:off x="4211960" y="2852936"/>
            <a:ext cx="47148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800" b="1" dirty="0">
                <a:solidFill>
                  <a:srgbClr val="600000"/>
                </a:solidFill>
                <a:latin typeface="Arial" charset="0"/>
              </a:rPr>
              <a:t>Древнегреческие мастера создавали великое множество сосудов самого разного назначения:</a:t>
            </a:r>
          </a:p>
          <a:p>
            <a:pPr algn="just">
              <a:buClr>
                <a:srgbClr val="D90000"/>
              </a:buClr>
              <a:buFont typeface="Wingdings" pitchFamily="2" charset="2"/>
              <a:buChar char="v"/>
            </a:pPr>
            <a:r>
              <a:rPr lang="ru-RU" sz="1800" b="1" dirty="0">
                <a:solidFill>
                  <a:srgbClr val="600000"/>
                </a:solidFill>
                <a:latin typeface="Arial" charset="0"/>
              </a:rPr>
              <a:t> амфоры – для хранения оливкового масла и вина</a:t>
            </a:r>
          </a:p>
          <a:p>
            <a:pPr algn="just">
              <a:buClr>
                <a:srgbClr val="D90000"/>
              </a:buClr>
              <a:buFont typeface="Wingdings" pitchFamily="2" charset="2"/>
              <a:buChar char="v"/>
            </a:pPr>
            <a:r>
              <a:rPr lang="ru-RU" sz="1800" b="1" dirty="0">
                <a:solidFill>
                  <a:srgbClr val="600000"/>
                </a:solidFill>
                <a:latin typeface="Arial" charset="0"/>
              </a:rPr>
              <a:t> кратеры – для смешивания вина с водой</a:t>
            </a:r>
          </a:p>
          <a:p>
            <a:pPr algn="just">
              <a:buClr>
                <a:srgbClr val="D90000"/>
              </a:buClr>
              <a:buFont typeface="Wingdings" pitchFamily="2" charset="2"/>
              <a:buChar char="v"/>
            </a:pPr>
            <a:r>
              <a:rPr lang="ru-RU" sz="1800" b="1" dirty="0">
                <a:solidFill>
                  <a:srgbClr val="600000"/>
                </a:solidFill>
                <a:latin typeface="Arial" charset="0"/>
              </a:rPr>
              <a:t> </a:t>
            </a:r>
            <a:r>
              <a:rPr lang="ru-RU" sz="1800" b="1" dirty="0" err="1">
                <a:solidFill>
                  <a:srgbClr val="600000"/>
                </a:solidFill>
                <a:latin typeface="Arial" charset="0"/>
              </a:rPr>
              <a:t>лекиф</a:t>
            </a:r>
            <a:r>
              <a:rPr lang="ru-RU" sz="1800" b="1" dirty="0">
                <a:solidFill>
                  <a:srgbClr val="600000"/>
                </a:solidFill>
                <a:latin typeface="Arial" charset="0"/>
              </a:rPr>
              <a:t> – узкий сосуд для масла и </a:t>
            </a:r>
            <a:r>
              <a:rPr lang="ru-RU" sz="1800" b="1" dirty="0" smtClean="0">
                <a:solidFill>
                  <a:srgbClr val="600000"/>
                </a:solidFill>
                <a:latin typeface="Arial" charset="0"/>
              </a:rPr>
              <a:t>благовоний</a:t>
            </a:r>
            <a:endParaRPr lang="ru-RU" sz="1800" b="1" dirty="0">
              <a:solidFill>
                <a:srgbClr val="60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Прямоугольник 23"/>
          <p:cNvSpPr/>
          <p:nvPr/>
        </p:nvSpPr>
        <p:spPr>
          <a:xfrm>
            <a:off x="428596" y="714356"/>
            <a:ext cx="8143932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Основные виды греческих ваз</a:t>
            </a:r>
          </a:p>
        </p:txBody>
      </p:sp>
      <p:grpSp>
        <p:nvGrpSpPr>
          <p:cNvPr id="68613" name="Группа 36"/>
          <p:cNvGrpSpPr>
            <a:grpSpLocks/>
          </p:cNvGrpSpPr>
          <p:nvPr/>
        </p:nvGrpSpPr>
        <p:grpSpPr bwMode="auto">
          <a:xfrm>
            <a:off x="357188" y="3071813"/>
            <a:ext cx="1571625" cy="2971800"/>
            <a:chOff x="357158" y="1285860"/>
            <a:chExt cx="1571636" cy="297187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5300" r="5660" b="7243"/>
            <a:stretch>
              <a:fillRect/>
            </a:stretch>
          </p:blipFill>
          <p:spPr bwMode="auto">
            <a:xfrm>
              <a:off x="357158" y="1285860"/>
              <a:ext cx="1571636" cy="2593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37" name="TextBox 29"/>
            <p:cNvSpPr txBox="1">
              <a:spLocks noChangeArrowheads="1"/>
            </p:cNvSpPr>
            <p:nvPr/>
          </p:nvSpPr>
          <p:spPr bwMode="auto">
            <a:xfrm>
              <a:off x="428596" y="3857628"/>
              <a:ext cx="135732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A80000"/>
                  </a:solidFill>
                  <a:latin typeface="Verdana" pitchFamily="34" charset="0"/>
                </a:rPr>
                <a:t>Пелика</a:t>
              </a:r>
            </a:p>
          </p:txBody>
        </p:sp>
      </p:grpSp>
      <p:grpSp>
        <p:nvGrpSpPr>
          <p:cNvPr id="68614" name="Группа 32"/>
          <p:cNvGrpSpPr>
            <a:grpSpLocks/>
          </p:cNvGrpSpPr>
          <p:nvPr/>
        </p:nvGrpSpPr>
        <p:grpSpPr bwMode="auto">
          <a:xfrm>
            <a:off x="2357438" y="3429000"/>
            <a:ext cx="4500562" cy="2538413"/>
            <a:chOff x="2285984" y="1285860"/>
            <a:chExt cx="4500594" cy="253841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2737"/>
            <a:stretch>
              <a:fillRect/>
            </a:stretch>
          </p:blipFill>
          <p:spPr bwMode="auto">
            <a:xfrm>
              <a:off x="2285984" y="1319242"/>
              <a:ext cx="2143140" cy="25050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799" r="2597"/>
            <a:stretch>
              <a:fillRect/>
            </a:stretch>
          </p:blipFill>
          <p:spPr bwMode="auto">
            <a:xfrm>
              <a:off x="4643438" y="1285860"/>
              <a:ext cx="2143140" cy="24812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35" name="TextBox 31"/>
            <p:cNvSpPr txBox="1">
              <a:spLocks noChangeArrowheads="1"/>
            </p:cNvSpPr>
            <p:nvPr/>
          </p:nvSpPr>
          <p:spPr bwMode="auto">
            <a:xfrm>
              <a:off x="3857620" y="3143248"/>
              <a:ext cx="135732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A80000"/>
                  </a:solidFill>
                  <a:latin typeface="Verdana" pitchFamily="34" charset="0"/>
                </a:rPr>
                <a:t>Кратер</a:t>
              </a:r>
            </a:p>
          </p:txBody>
        </p:sp>
      </p:grpSp>
      <p:grpSp>
        <p:nvGrpSpPr>
          <p:cNvPr id="68615" name="Группа 35"/>
          <p:cNvGrpSpPr>
            <a:grpSpLocks/>
          </p:cNvGrpSpPr>
          <p:nvPr/>
        </p:nvGrpSpPr>
        <p:grpSpPr bwMode="auto">
          <a:xfrm>
            <a:off x="7215188" y="3143250"/>
            <a:ext cx="1500187" cy="2757488"/>
            <a:chOff x="7215206" y="1357298"/>
            <a:chExt cx="1500198" cy="275756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5688"/>
            <a:stretch>
              <a:fillRect/>
            </a:stretch>
          </p:blipFill>
          <p:spPr bwMode="auto">
            <a:xfrm>
              <a:off x="7215206" y="1357298"/>
              <a:ext cx="1500198" cy="22955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32" name="TextBox 33"/>
            <p:cNvSpPr txBox="1">
              <a:spLocks noChangeArrowheads="1"/>
            </p:cNvSpPr>
            <p:nvPr/>
          </p:nvSpPr>
          <p:spPr bwMode="auto">
            <a:xfrm>
              <a:off x="7286644" y="3714752"/>
              <a:ext cx="14287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A80000"/>
                  </a:solidFill>
                  <a:latin typeface="Verdana" pitchFamily="34" charset="0"/>
                </a:rPr>
                <a:t>Амфора</a:t>
              </a:r>
            </a:p>
          </p:txBody>
        </p:sp>
      </p:grpSp>
      <p:grpSp>
        <p:nvGrpSpPr>
          <p:cNvPr id="68616" name="Группа 43"/>
          <p:cNvGrpSpPr>
            <a:grpSpLocks/>
          </p:cNvGrpSpPr>
          <p:nvPr/>
        </p:nvGrpSpPr>
        <p:grpSpPr bwMode="auto">
          <a:xfrm>
            <a:off x="5500688" y="1785938"/>
            <a:ext cx="1500187" cy="1328737"/>
            <a:chOff x="5786446" y="4000504"/>
            <a:chExt cx="1500198" cy="1328804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 r="9395"/>
            <a:stretch>
              <a:fillRect/>
            </a:stretch>
          </p:blipFill>
          <p:spPr bwMode="auto">
            <a:xfrm>
              <a:off x="5786446" y="4000504"/>
              <a:ext cx="1285884" cy="9810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30" name="TextBox 34"/>
            <p:cNvSpPr txBox="1">
              <a:spLocks noChangeArrowheads="1"/>
            </p:cNvSpPr>
            <p:nvPr/>
          </p:nvSpPr>
          <p:spPr bwMode="auto">
            <a:xfrm>
              <a:off x="5857884" y="4929198"/>
              <a:ext cx="14287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A80000"/>
                  </a:solidFill>
                  <a:latin typeface="Verdana" pitchFamily="34" charset="0"/>
                </a:rPr>
                <a:t>Скифос</a:t>
              </a:r>
            </a:p>
          </p:txBody>
        </p:sp>
      </p:grpSp>
      <p:grpSp>
        <p:nvGrpSpPr>
          <p:cNvPr id="68617" name="Группа 38"/>
          <p:cNvGrpSpPr>
            <a:grpSpLocks/>
          </p:cNvGrpSpPr>
          <p:nvPr/>
        </p:nvGrpSpPr>
        <p:grpSpPr bwMode="auto">
          <a:xfrm>
            <a:off x="357188" y="1500188"/>
            <a:ext cx="1714500" cy="1400175"/>
            <a:chOff x="285720" y="4572008"/>
            <a:chExt cx="1714512" cy="1400242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5720" y="4572008"/>
              <a:ext cx="1666875" cy="10382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28" name="TextBox 37"/>
            <p:cNvSpPr txBox="1">
              <a:spLocks noChangeArrowheads="1"/>
            </p:cNvSpPr>
            <p:nvPr/>
          </p:nvSpPr>
          <p:spPr bwMode="auto">
            <a:xfrm>
              <a:off x="428596" y="5572140"/>
              <a:ext cx="157163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A80000"/>
                  </a:solidFill>
                  <a:latin typeface="Verdana" pitchFamily="34" charset="0"/>
                </a:rPr>
                <a:t>Пиксида</a:t>
              </a:r>
            </a:p>
          </p:txBody>
        </p:sp>
      </p:grpSp>
      <p:grpSp>
        <p:nvGrpSpPr>
          <p:cNvPr id="68618" name="Группа 40"/>
          <p:cNvGrpSpPr>
            <a:grpSpLocks/>
          </p:cNvGrpSpPr>
          <p:nvPr/>
        </p:nvGrpSpPr>
        <p:grpSpPr bwMode="auto">
          <a:xfrm>
            <a:off x="2214563" y="1285875"/>
            <a:ext cx="1357312" cy="1993900"/>
            <a:chOff x="2428860" y="4000504"/>
            <a:chExt cx="1357322" cy="1993770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 l="5906"/>
            <a:stretch>
              <a:fillRect/>
            </a:stretch>
          </p:blipFill>
          <p:spPr bwMode="auto">
            <a:xfrm>
              <a:off x="2428860" y="4000504"/>
              <a:ext cx="1138237" cy="1390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26" name="TextBox 39"/>
            <p:cNvSpPr txBox="1">
              <a:spLocks noChangeArrowheads="1"/>
            </p:cNvSpPr>
            <p:nvPr/>
          </p:nvSpPr>
          <p:spPr bwMode="auto">
            <a:xfrm>
              <a:off x="2428860" y="5286388"/>
              <a:ext cx="135732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b="1">
                  <a:solidFill>
                    <a:srgbClr val="A80000"/>
                  </a:solidFill>
                  <a:latin typeface="Verdana" pitchFamily="34" charset="0"/>
                </a:rPr>
                <a:t>Киаф, черпак</a:t>
              </a:r>
            </a:p>
          </p:txBody>
        </p:sp>
      </p:grpSp>
      <p:grpSp>
        <p:nvGrpSpPr>
          <p:cNvPr id="68619" name="Группа 42"/>
          <p:cNvGrpSpPr>
            <a:grpSpLocks/>
          </p:cNvGrpSpPr>
          <p:nvPr/>
        </p:nvGrpSpPr>
        <p:grpSpPr bwMode="auto">
          <a:xfrm>
            <a:off x="3643313" y="1500188"/>
            <a:ext cx="1643062" cy="1428750"/>
            <a:chOff x="4000496" y="4429132"/>
            <a:chExt cx="1643074" cy="1428760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 l="11194" r="2984" b="10256"/>
            <a:stretch>
              <a:fillRect/>
            </a:stretch>
          </p:blipFill>
          <p:spPr bwMode="auto">
            <a:xfrm>
              <a:off x="4000496" y="4857760"/>
              <a:ext cx="1643074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24" name="TextBox 41"/>
            <p:cNvSpPr txBox="1">
              <a:spLocks noChangeArrowheads="1"/>
            </p:cNvSpPr>
            <p:nvPr/>
          </p:nvSpPr>
          <p:spPr bwMode="auto">
            <a:xfrm>
              <a:off x="4214810" y="4429132"/>
              <a:ext cx="114300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A80000"/>
                  </a:solidFill>
                  <a:latin typeface="Verdana" pitchFamily="34" charset="0"/>
                </a:rPr>
                <a:t>Килик</a:t>
              </a:r>
            </a:p>
          </p:txBody>
        </p:sp>
      </p:grpSp>
      <p:grpSp>
        <p:nvGrpSpPr>
          <p:cNvPr id="68620" name="Группа 45"/>
          <p:cNvGrpSpPr>
            <a:grpSpLocks/>
          </p:cNvGrpSpPr>
          <p:nvPr/>
        </p:nvGrpSpPr>
        <p:grpSpPr bwMode="auto">
          <a:xfrm>
            <a:off x="7072313" y="1285875"/>
            <a:ext cx="2071687" cy="1797050"/>
            <a:chOff x="7072330" y="4143380"/>
            <a:chExt cx="2071670" cy="1796375"/>
          </a:xfrm>
        </p:grpSpPr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72330" y="4143380"/>
              <a:ext cx="714348" cy="17963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22" name="TextBox 44"/>
            <p:cNvSpPr txBox="1">
              <a:spLocks noChangeArrowheads="1"/>
            </p:cNvSpPr>
            <p:nvPr/>
          </p:nvSpPr>
          <p:spPr bwMode="auto">
            <a:xfrm>
              <a:off x="7786678" y="5500702"/>
              <a:ext cx="135732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A80000"/>
                  </a:solidFill>
                  <a:latin typeface="Verdana" pitchFamily="34" charset="0"/>
                </a:rPr>
                <a:t>Лекиф</a:t>
              </a:r>
            </a:p>
          </p:txBody>
        </p:sp>
      </p:grp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2500313" y="214313"/>
            <a:ext cx="4071937" cy="400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FFFF"/>
                </a:solidFill>
              </a:rPr>
              <a:t>Части греческого сосуда</a:t>
            </a:r>
          </a:p>
        </p:txBody>
      </p:sp>
      <p:grpSp>
        <p:nvGrpSpPr>
          <p:cNvPr id="69637" name="Группа 60"/>
          <p:cNvGrpSpPr>
            <a:grpSpLocks/>
          </p:cNvGrpSpPr>
          <p:nvPr/>
        </p:nvGrpSpPr>
        <p:grpSpPr bwMode="auto">
          <a:xfrm>
            <a:off x="642938" y="785813"/>
            <a:ext cx="7072312" cy="5286375"/>
            <a:chOff x="642910" y="785794"/>
            <a:chExt cx="7072362" cy="5286413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43240" y="785794"/>
              <a:ext cx="2189065" cy="52864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Левая фигурная скобка 16"/>
            <p:cNvSpPr/>
            <p:nvPr/>
          </p:nvSpPr>
          <p:spPr>
            <a:xfrm>
              <a:off x="3000364" y="1000108"/>
              <a:ext cx="142876" cy="500067"/>
            </a:xfrm>
            <a:prstGeom prst="leftBrac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18" name="Левая фигурная скобка 17"/>
            <p:cNvSpPr/>
            <p:nvPr/>
          </p:nvSpPr>
          <p:spPr>
            <a:xfrm>
              <a:off x="3000364" y="1500174"/>
              <a:ext cx="142876" cy="571504"/>
            </a:xfrm>
            <a:prstGeom prst="leftBrac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Левая фигурная скобка 18"/>
            <p:cNvSpPr/>
            <p:nvPr/>
          </p:nvSpPr>
          <p:spPr>
            <a:xfrm>
              <a:off x="3000364" y="2071678"/>
              <a:ext cx="142876" cy="500066"/>
            </a:xfrm>
            <a:prstGeom prst="leftBrac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24" name="Левая фигурная скобка 23"/>
            <p:cNvSpPr/>
            <p:nvPr/>
          </p:nvSpPr>
          <p:spPr>
            <a:xfrm>
              <a:off x="3000364" y="2571744"/>
              <a:ext cx="142876" cy="2786083"/>
            </a:xfrm>
            <a:prstGeom prst="leftBrac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Левая фигурная скобка 28"/>
            <p:cNvSpPr/>
            <p:nvPr/>
          </p:nvSpPr>
          <p:spPr>
            <a:xfrm>
              <a:off x="3000364" y="5357827"/>
              <a:ext cx="142876" cy="500066"/>
            </a:xfrm>
            <a:prstGeom prst="leftBrac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 rot="10800000">
              <a:off x="4786314" y="1000108"/>
              <a:ext cx="1000132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rot="10800000">
              <a:off x="5214942" y="1857364"/>
              <a:ext cx="1000132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10800000">
              <a:off x="2000232" y="1285860"/>
              <a:ext cx="857256" cy="1588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10800000">
              <a:off x="2000232" y="1785926"/>
              <a:ext cx="857256" cy="1587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10800000">
              <a:off x="2000232" y="2285992"/>
              <a:ext cx="857256" cy="1588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10800000">
              <a:off x="2071670" y="3929067"/>
              <a:ext cx="785818" cy="1587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10800000">
              <a:off x="2071670" y="5643579"/>
              <a:ext cx="785818" cy="1587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52" name="TextBox 46"/>
            <p:cNvSpPr txBox="1">
              <a:spLocks noChangeArrowheads="1"/>
            </p:cNvSpPr>
            <p:nvPr/>
          </p:nvSpPr>
          <p:spPr bwMode="auto">
            <a:xfrm>
              <a:off x="642910" y="1071546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DA0058"/>
                  </a:solidFill>
                  <a:latin typeface="Verdana" pitchFamily="34" charset="0"/>
                </a:rPr>
                <a:t>венчик</a:t>
              </a:r>
            </a:p>
          </p:txBody>
        </p:sp>
        <p:sp>
          <p:nvSpPr>
            <p:cNvPr id="69653" name="TextBox 54"/>
            <p:cNvSpPr txBox="1">
              <a:spLocks noChangeArrowheads="1"/>
            </p:cNvSpPr>
            <p:nvPr/>
          </p:nvSpPr>
          <p:spPr bwMode="auto">
            <a:xfrm>
              <a:off x="642910" y="1571612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DA0058"/>
                  </a:solidFill>
                  <a:latin typeface="Verdana" pitchFamily="34" charset="0"/>
                </a:rPr>
                <a:t>шейка</a:t>
              </a:r>
            </a:p>
          </p:txBody>
        </p:sp>
        <p:sp>
          <p:nvSpPr>
            <p:cNvPr id="69654" name="TextBox 55"/>
            <p:cNvSpPr txBox="1">
              <a:spLocks noChangeArrowheads="1"/>
            </p:cNvSpPr>
            <p:nvPr/>
          </p:nvSpPr>
          <p:spPr bwMode="auto">
            <a:xfrm>
              <a:off x="642910" y="2071678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DA0058"/>
                  </a:solidFill>
                  <a:latin typeface="Verdana" pitchFamily="34" charset="0"/>
                </a:rPr>
                <a:t>плечи</a:t>
              </a:r>
            </a:p>
          </p:txBody>
        </p:sp>
        <p:sp>
          <p:nvSpPr>
            <p:cNvPr id="69655" name="TextBox 56"/>
            <p:cNvSpPr txBox="1">
              <a:spLocks noChangeArrowheads="1"/>
            </p:cNvSpPr>
            <p:nvPr/>
          </p:nvSpPr>
          <p:spPr bwMode="auto">
            <a:xfrm>
              <a:off x="642910" y="3714752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DA0058"/>
                  </a:solidFill>
                  <a:latin typeface="Verdana" pitchFamily="34" charset="0"/>
                </a:rPr>
                <a:t>тулово</a:t>
              </a:r>
            </a:p>
          </p:txBody>
        </p:sp>
        <p:sp>
          <p:nvSpPr>
            <p:cNvPr id="69656" name="TextBox 57"/>
            <p:cNvSpPr txBox="1">
              <a:spLocks noChangeArrowheads="1"/>
            </p:cNvSpPr>
            <p:nvPr/>
          </p:nvSpPr>
          <p:spPr bwMode="auto">
            <a:xfrm>
              <a:off x="714348" y="5357826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DA0058"/>
                  </a:solidFill>
                  <a:latin typeface="Verdana" pitchFamily="34" charset="0"/>
                </a:rPr>
                <a:t>ножка</a:t>
              </a:r>
            </a:p>
          </p:txBody>
        </p:sp>
        <p:sp>
          <p:nvSpPr>
            <p:cNvPr id="69657" name="TextBox 58"/>
            <p:cNvSpPr txBox="1">
              <a:spLocks noChangeArrowheads="1"/>
            </p:cNvSpPr>
            <p:nvPr/>
          </p:nvSpPr>
          <p:spPr bwMode="auto">
            <a:xfrm>
              <a:off x="5786446" y="785794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DA0058"/>
                  </a:solidFill>
                  <a:latin typeface="Verdana" pitchFamily="34" charset="0"/>
                </a:rPr>
                <a:t>губы</a:t>
              </a:r>
            </a:p>
          </p:txBody>
        </p:sp>
        <p:sp>
          <p:nvSpPr>
            <p:cNvPr id="69658" name="TextBox 59"/>
            <p:cNvSpPr txBox="1">
              <a:spLocks noChangeArrowheads="1"/>
            </p:cNvSpPr>
            <p:nvPr/>
          </p:nvSpPr>
          <p:spPr bwMode="auto">
            <a:xfrm>
              <a:off x="6215074" y="1643050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DA0058"/>
                  </a:solidFill>
                  <a:latin typeface="Verdana" pitchFamily="34" charset="0"/>
                </a:rPr>
                <a:t>ручка</a:t>
              </a:r>
            </a:p>
          </p:txBody>
        </p:sp>
      </p:grpSp>
      <p:pic>
        <p:nvPicPr>
          <p:cNvPr id="4101" name="Picture 5" descr="D:\ШКОЛА\КОНКУРС ИТ 2011 от 10 января\греция\Греция\х.JPG"/>
          <p:cNvPicPr>
            <a:picLocks noChangeAspect="1" noChangeArrowheads="1"/>
          </p:cNvPicPr>
          <p:nvPr/>
        </p:nvPicPr>
        <p:blipFill>
          <a:blip r:embed="rId4" cstate="print"/>
          <a:srcRect l="4724" t="1377" r="4724" b="14749"/>
          <a:stretch>
            <a:fillRect/>
          </a:stretch>
        </p:blipFill>
        <p:spPr bwMode="auto">
          <a:xfrm>
            <a:off x="6000760" y="2214554"/>
            <a:ext cx="2476517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0660" name="Прямоугольник 15"/>
          <p:cNvSpPr>
            <a:spLocks noChangeArrowheads="1"/>
          </p:cNvSpPr>
          <p:nvPr/>
        </p:nvSpPr>
        <p:spPr bwMode="auto">
          <a:xfrm>
            <a:off x="214313" y="785813"/>
            <a:ext cx="8643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661900"/>
                </a:solidFill>
                <a:latin typeface="Arial" charset="0"/>
                <a:cs typeface="Times New Roman" pitchFamily="18" charset="0"/>
              </a:rPr>
              <a:t>Сосуды лепили из глины, а затем расписывали специальным составом – его называли «черным лаком» .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Arial" charset="0"/>
              </a:rPr>
              <a:t>Чернофигурной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называли роспись, для которой фоном служил естественный цвет обожженной глины. </a:t>
            </a:r>
            <a:endParaRPr lang="ru-RU" sz="2000" b="1" dirty="0">
              <a:solidFill>
                <a:srgbClr val="661900"/>
              </a:solidFill>
              <a:latin typeface="Verdana" pitchFamily="34" charset="0"/>
            </a:endParaRPr>
          </a:p>
        </p:txBody>
      </p:sp>
      <p:pic>
        <p:nvPicPr>
          <p:cNvPr id="6146" name="Picture 2" descr="D:\ШКОЛА\КОНКУРС ИТ 2011 от 10 января\греция\Греция\х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2593" b="14749"/>
          <a:stretch>
            <a:fillRect/>
          </a:stretch>
        </p:blipFill>
        <p:spPr bwMode="auto">
          <a:xfrm>
            <a:off x="285720" y="2071678"/>
            <a:ext cx="2935241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D:\ШКОЛА\КОНКУРС ИТ 2011 от 10 января\греция\Греция\8.JPG"/>
          <p:cNvPicPr>
            <a:picLocks noChangeAspect="1" noChangeArrowheads="1"/>
          </p:cNvPicPr>
          <p:nvPr/>
        </p:nvPicPr>
        <p:blipFill>
          <a:blip r:embed="rId4" cstate="print"/>
          <a:srcRect t="2427" b="13834"/>
          <a:stretch>
            <a:fillRect/>
          </a:stretch>
        </p:blipFill>
        <p:spPr bwMode="auto">
          <a:xfrm>
            <a:off x="5786446" y="2000240"/>
            <a:ext cx="3017721" cy="3983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9" name="Picture 26" descr="гонки на колесница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428868"/>
            <a:ext cx="1942857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684" name="Прямоугольник 11"/>
          <p:cNvSpPr>
            <a:spLocks noChangeArrowheads="1"/>
          </p:cNvSpPr>
          <p:nvPr/>
        </p:nvSpPr>
        <p:spPr bwMode="auto">
          <a:xfrm>
            <a:off x="285750" y="857250"/>
            <a:ext cx="8501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Arial" charset="0"/>
              </a:rPr>
              <a:t>Краснофигурной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называли роспись, для которой фоном служил черный цвет, а изображения имели цвет обожженной глины. </a:t>
            </a:r>
            <a:endParaRPr lang="ru-RU" sz="2000" b="1" dirty="0">
              <a:solidFill>
                <a:srgbClr val="661900"/>
              </a:solidFill>
              <a:latin typeface="Verdana" pitchFamily="34" charset="0"/>
            </a:endParaRPr>
          </a:p>
        </p:txBody>
      </p:sp>
      <p:pic>
        <p:nvPicPr>
          <p:cNvPr id="14" name="Picture 4" descr="D:\ШКОЛА\КОНКУРС ИТ 2011 от 10 января\греция\КАРТИНКИ ГРЕЦИЯ\170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1643050"/>
            <a:ext cx="309469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ШКОЛА\КОНКУРС ИТ 2011 от 10 января\греция\КАРТИНКИ ГРЕЦИЯ\{2303B927-E50F-4C44-ACCD-FBE2084480BB}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643050"/>
            <a:ext cx="4167606" cy="399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7" name="Picture 3" descr="D:\ШКОЛА\КОНКУРС ИТ 2011 от 10 января\греция\КАРТИНКИ ГРЕЦИЯ\{45647440-981C-4632-AE7F-A8395EA1A11F}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3857625" y="2571750"/>
            <a:ext cx="2446338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5" descr="D:\ШКОЛА\КОНКУРС ИТ 2011 от 10 января\греция\КАРТИНКИ ГРЕЦИЯ\765.sr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3571900" cy="2017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709" name="Прямоугольник 17"/>
          <p:cNvSpPr>
            <a:spLocks noChangeArrowheads="1"/>
          </p:cNvSpPr>
          <p:nvPr/>
        </p:nvSpPr>
        <p:spPr bwMode="auto">
          <a:xfrm>
            <a:off x="285750" y="857250"/>
            <a:ext cx="8501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800000"/>
                </a:solidFill>
                <a:latin typeface="Arial" charset="0"/>
              </a:rPr>
              <a:t>Сюжетами для росписи служили легенды и мифы, сцены повседневной жизни, школьные уроки, соревнования атлетов. </a:t>
            </a:r>
            <a:endParaRPr lang="ru-RU" sz="20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pic>
        <p:nvPicPr>
          <p:cNvPr id="24" name="Picture 12" descr="fАфины"/>
          <p:cNvPicPr>
            <a:picLocks noChangeAspect="1" noChangeArrowheads="1"/>
          </p:cNvPicPr>
          <p:nvPr/>
        </p:nvPicPr>
        <p:blipFill>
          <a:blip r:embed="rId4" cstate="print"/>
          <a:srcRect t="11333" b="24945"/>
          <a:stretch>
            <a:fillRect/>
          </a:stretch>
        </p:blipFill>
        <p:spPr bwMode="auto">
          <a:xfrm>
            <a:off x="1000100" y="1643050"/>
            <a:ext cx="2643206" cy="220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9" name="Picture 7" descr="D:\ШКОЛА\КОНКУРС ИТ 2011 от 10 января\греция\КАРТИНКИ ГРЕЦИЯ\{230449FD-2C70-4D69-8164-4797A6DDA632}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7478" y="1714488"/>
            <a:ext cx="4300129" cy="414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2" name="Прямоугольник 11"/>
          <p:cNvSpPr>
            <a:spLocks noChangeArrowheads="1"/>
          </p:cNvSpPr>
          <p:nvPr/>
        </p:nvSpPr>
        <p:spPr bwMode="auto">
          <a:xfrm>
            <a:off x="214313" y="857250"/>
            <a:ext cx="50720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800000"/>
                </a:solidFill>
                <a:latin typeface="Arial" charset="0"/>
              </a:rPr>
              <a:t>Время не пощадило античные вазы - многие из них разбились. Но благодаря кропотливому труду археологов некоторые удалось склеить, но и по сей день они радуют нас совершенными формами и блеском черного лака.</a:t>
            </a:r>
            <a:endParaRPr lang="ru-RU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8194" name="Picture 2" descr="D:\ШКОЛА\КОНКУРС ИТ 2011 от 10 января\греция\Греция\пр.JPG"/>
          <p:cNvPicPr>
            <a:picLocks noChangeAspect="1" noChangeArrowheads="1"/>
          </p:cNvPicPr>
          <p:nvPr/>
        </p:nvPicPr>
        <p:blipFill>
          <a:blip r:embed="rId3" cstate="print"/>
          <a:srcRect t="2127" b="22644"/>
          <a:stretch>
            <a:fillRect/>
          </a:stretch>
        </p:blipFill>
        <p:spPr bwMode="auto">
          <a:xfrm>
            <a:off x="5500694" y="928670"/>
            <a:ext cx="3180179" cy="3906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3734" name="TextBox 14"/>
          <p:cNvSpPr txBox="1">
            <a:spLocks noChangeArrowheads="1"/>
          </p:cNvSpPr>
          <p:nvPr/>
        </p:nvSpPr>
        <p:spPr bwMode="auto">
          <a:xfrm>
            <a:off x="5572125" y="4786313"/>
            <a:ext cx="3429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C00000"/>
                </a:solidFill>
                <a:latin typeface="Verdana" pitchFamily="34" charset="0"/>
              </a:rPr>
              <a:t>Сосуд для женской парфюмерии. </a:t>
            </a:r>
          </a:p>
          <a:p>
            <a:pPr algn="ctr"/>
            <a:r>
              <a:rPr lang="ru-RU" sz="1600" b="1">
                <a:solidFill>
                  <a:srgbClr val="C00000"/>
                </a:solidFill>
                <a:latin typeface="Verdana" pitchFamily="34" charset="0"/>
              </a:rPr>
              <a:t>Сфинкс - с головой женщины и туловищем крылатого льва</a:t>
            </a:r>
          </a:p>
        </p:txBody>
      </p:sp>
      <p:pic>
        <p:nvPicPr>
          <p:cNvPr id="8196" name="Picture 4" descr="D:\ШКОЛА\КОНКУРС ИТ 2011 от 10 января\греция\Греция\б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3632" t="9021" r="3752" b="13659"/>
          <a:stretch>
            <a:fillRect/>
          </a:stretch>
        </p:blipFill>
        <p:spPr bwMode="auto">
          <a:xfrm>
            <a:off x="285720" y="3071810"/>
            <a:ext cx="2500330" cy="2941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7" name="Picture 5" descr="D:\ШКОЛА\КОНКУРС ИТ 2011 от 10 января\греция\Греция\рол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13474" t="1377" r="13474" b="13533"/>
          <a:stretch>
            <a:fillRect/>
          </a:stretch>
        </p:blipFill>
        <p:spPr bwMode="auto">
          <a:xfrm>
            <a:off x="3500430" y="2786058"/>
            <a:ext cx="1571635" cy="3167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8852" name="Picture 2" descr="D:\ШКОЛА\КОНКУРС ИТ 2011 от 10 января\греция\КАРТИНКИ ГРЕЦИЯ\arhit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8" y="0"/>
            <a:ext cx="9858376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000250" y="1571625"/>
            <a:ext cx="5000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 Древней Греции, достигнув высокой степени развития, оказала в дальнейшем огромное влияние на культуру всего мира.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9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2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14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214313" y="857250"/>
            <a:ext cx="8715375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2875" y="5929313"/>
            <a:ext cx="8715375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C:\Users\кей\Desktop\греция\Image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3446" t="1328" r="4381" b="56183"/>
          <a:stretch>
            <a:fillRect/>
          </a:stretch>
        </p:blipFill>
        <p:spPr bwMode="auto">
          <a:xfrm>
            <a:off x="1187624" y="764704"/>
            <a:ext cx="6803859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115616" y="6021288"/>
            <a:ext cx="7272808" cy="442674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А</a:t>
            </a:r>
            <a:r>
              <a:rPr lang="ru-RU" sz="2000" b="1" dirty="0" smtClean="0">
                <a:solidFill>
                  <a:srgbClr val="800000"/>
                </a:solidFill>
                <a:latin typeface="Verdana" pitchFamily="34" charset="0"/>
              </a:rPr>
              <a:t> –дорический ордер       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Б</a:t>
            </a:r>
            <a:r>
              <a:rPr lang="ru-RU" sz="2000" b="1" dirty="0" smtClean="0">
                <a:solidFill>
                  <a:srgbClr val="800000"/>
                </a:solidFill>
                <a:latin typeface="Verdana" pitchFamily="34" charset="0"/>
              </a:rPr>
              <a:t> – ионический ордер</a:t>
            </a:r>
            <a:endParaRPr lang="ru-RU" sz="2000" b="1" dirty="0">
              <a:solidFill>
                <a:srgbClr val="8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14546" y="785794"/>
            <a:ext cx="526137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Дорический ордер</a:t>
            </a:r>
          </a:p>
        </p:txBody>
      </p:sp>
      <p:pic>
        <p:nvPicPr>
          <p:cNvPr id="13" name="Содержимое 3" descr="дорический ордер.jpg"/>
          <p:cNvPicPr>
            <a:picLocks noChangeAspect="1"/>
          </p:cNvPicPr>
          <p:nvPr/>
        </p:nvPicPr>
        <p:blipFill>
          <a:blip r:embed="rId3" cstate="print"/>
          <a:srcRect b="9367"/>
          <a:stretch>
            <a:fillRect/>
          </a:stretch>
        </p:blipFill>
        <p:spPr>
          <a:xfrm>
            <a:off x="428596" y="1571612"/>
            <a:ext cx="3643338" cy="4377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40966" name="TextBox 13"/>
          <p:cNvSpPr txBox="1">
            <a:spLocks noChangeArrowheads="1"/>
          </p:cNvSpPr>
          <p:nvPr/>
        </p:nvSpPr>
        <p:spPr bwMode="auto">
          <a:xfrm>
            <a:off x="4286250" y="1643063"/>
            <a:ext cx="4572000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800000"/>
                </a:solidFill>
                <a:latin typeface="Verdana" pitchFamily="34" charset="0"/>
              </a:rPr>
              <a:t>В дорическом храме колонны встают прямо из постамента. У них нет украшений, кроме полосок-каннелюр–вертикальных желобков. Дорические колонны с напряжением держат крышу, видно как им тяжело. Верх колонны венчает капитель(голова). Ствол колонны называют ее телом. У дорических храмов капитель очень проста.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D:\ШКОЛА\КОНКУРС ИТ 2011 от 10 января\греция\КАРТИНКИ ГРЕЦИЯ\парфен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704850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41989" name="TextBox 13"/>
          <p:cNvSpPr txBox="1">
            <a:spLocks noChangeArrowheads="1"/>
          </p:cNvSpPr>
          <p:nvPr/>
        </p:nvSpPr>
        <p:spPr bwMode="auto">
          <a:xfrm>
            <a:off x="7072313" y="5572125"/>
            <a:ext cx="2071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Verdana" pitchFamily="34" charset="0"/>
              </a:rPr>
              <a:t>Парфенон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39752" y="188640"/>
            <a:ext cx="4464496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Дорический ордер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8-101049">
  <a:themeElements>
    <a:clrScheme name="Другая 3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000000"/>
      </a:hlink>
      <a:folHlink>
        <a:srgbClr val="000099"/>
      </a:folHlink>
    </a:clrScheme>
    <a:fontScheme name="Соревнова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ревнование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Designs\Античность.pot</Template>
  <TotalTime>1338</TotalTime>
  <Words>2327</Words>
  <Application>Microsoft Office PowerPoint</Application>
  <PresentationFormat>Экран (4:3)</PresentationFormat>
  <Paragraphs>218</Paragraphs>
  <Slides>69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Тема Office</vt:lpstr>
      <vt:lpstr>28-101049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Древней Греции</dc:title>
  <dc:creator>Федорова С В</dc:creator>
  <cp:lastModifiedBy>Федорова</cp:lastModifiedBy>
  <cp:revision>127</cp:revision>
  <cp:lastPrinted>1601-01-01T00:00:00Z</cp:lastPrinted>
  <dcterms:created xsi:type="dcterms:W3CDTF">2006-10-09T17:45:22Z</dcterms:created>
  <dcterms:modified xsi:type="dcterms:W3CDTF">2014-01-13T14:39:00Z</dcterms:modified>
</cp:coreProperties>
</file>