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1" r:id="rId13"/>
    <p:sldId id="273" r:id="rId14"/>
    <p:sldId id="275" r:id="rId15"/>
    <p:sldId id="277" r:id="rId16"/>
    <p:sldId id="278" r:id="rId17"/>
    <p:sldId id="280" r:id="rId18"/>
    <p:sldId id="282" r:id="rId19"/>
    <p:sldId id="284" r:id="rId20"/>
    <p:sldId id="28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0BDEC-9C66-4E3E-A762-DB06E3664B93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199B6-1F1B-4C92-9615-5D446F2DF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F4301-9DB1-4F93-B467-B4C17E9AB0A1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58653-0F98-4B01-BD31-1BD550332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F09FB-15FD-43B0-8688-049285FBF073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CA2-357E-454C-BAEA-FD0AC01775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5035"/>
            <a:ext cx="8229600" cy="58507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64FDB-3599-41F5-9424-46384F7A1F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6ECB8-CA63-4CFA-BE92-3A299FB409D9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079A2-1203-41B5-870B-31A04427E6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75E5D-F619-4C2E-9C6F-05D48B9D003A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BB90F-863E-4F4F-96F3-1EBDD80DD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48693-A001-4007-8614-72303966D6A3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FE943-8298-4E2D-9509-98787B311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11E88-B8C0-4992-90DD-8E19D77558DB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B34A8-7DC9-4EAF-B92F-7F9E73521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56926-1738-4A4C-A8E4-22B31C3ECFE8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5DBD7-1EFE-4F3C-89DF-C74BD846AD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3E1B1-7E7F-4E9D-BA56-EF26B4E99EA7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6115E-1CAA-4302-BF78-53DECF4BC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52A35-450B-44A5-A6DC-985E6C2228DE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6980C-74C8-4402-A465-FED9DC2B0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AB7CC-E297-45A9-900C-E0BAB4E9E72F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7EDB4-6F3E-447A-AF50-23CC0AE0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C00883-9446-4CB3-9674-31657F6BBE52}" type="datetimeFigureOut">
              <a:rPr lang="ru-RU"/>
              <a:pPr>
                <a:defRPr/>
              </a:pPr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6A242E-AF68-48B7-9A89-9873C8588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7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cap="all" dirty="0">
                <a:latin typeface="Times New Roman" pitchFamily="18" charset="0"/>
                <a:cs typeface="Times New Roman" pitchFamily="18" charset="0"/>
              </a:rPr>
              <a:t>МИНИСТЕРСТВО ПО ОБРАЗОВАНИЮ И НАУКЕ РФ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Государственное образовательное учреждение высшего профессионального образования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cap="all" dirty="0">
                <a:latin typeface="Times New Roman" pitchFamily="18" charset="0"/>
                <a:cs typeface="Times New Roman" pitchFamily="18" charset="0"/>
              </a:rPr>
              <a:t>«ТЮМЕНСКИЙ государственный НЕФТЕГАЗОВЫЙ университет»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cap="all" dirty="0">
                <a:latin typeface="Times New Roman" pitchFamily="18" charset="0"/>
                <a:cs typeface="Times New Roman" pitchFamily="18" charset="0"/>
              </a:rPr>
              <a:t>Ноябрьский институт нефти и газа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(филиал)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Ноябрьск,  2014 г.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468313" y="692150"/>
            <a:ext cx="84677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ОСМЫСЛЕНИЕ. « Хочу знать».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Сказки: 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"Дикий помещик",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"Премудрый пескарь", 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"Коняга",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 "Карась- идеалист".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4"/>
          <p:cNvSpPr txBox="1">
            <a:spLocks noChangeArrowheads="1"/>
          </p:cNvSpPr>
          <p:nvPr/>
        </p:nvSpPr>
        <p:spPr bwMode="auto">
          <a:xfrm>
            <a:off x="1211263" y="782638"/>
            <a:ext cx="2454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539750" y="-41275"/>
            <a:ext cx="80406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ctr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ЗАДАНИЕ ДЛЯ ГРУППЫ № 1</a:t>
            </a:r>
          </a:p>
          <a:p>
            <a:pPr indent="449263" algn="ctr">
              <a:tabLst>
                <a:tab pos="180975" algn="l"/>
              </a:tabLst>
            </a:pPr>
            <a:r>
              <a:rPr lang="ru-RU" sz="1200" b="1">
                <a:latin typeface="Times New Roman" pitchFamily="18" charset="0"/>
              </a:rPr>
              <a:t>Докажите или опровергните гипотезу, проведя исследование идейно-художественного своеобразия сказки «Дикий помещик».</a:t>
            </a:r>
            <a:endParaRPr lang="ru-RU" sz="1200">
              <a:latin typeface="Times New Roman" pitchFamily="18" charset="0"/>
            </a:endParaRPr>
          </a:p>
          <a:p>
            <a:pPr indent="449263" algn="ctr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ПЛАН ИССЛЕДОВАНИЯ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Выясните основные понятия темы исследования.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Для анализа формы: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 вспомните элементы народной сказки;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 найдите элементы народной сказки в сказке Салтыкова-Щедрина; 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 подумайте, с какой целью в сказке писатель использует элементы народной сказки;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найдите художественные приемы и средства, которые использует писатель для создания образа помещика, определите их роль;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выскажите предположение, почему писатель обратился к жанру сказки?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Проанализируйте содержание сказки, ответив на вопросы: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Какие пороки и как обличает писатель? Над чем смеется?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Правдоподобно ли то, о чем говорится в сказке?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Какой смысл «вкладывает» писатель в название?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Какова главная идея сказки?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Почему писатель использовал в названии эпитет «дикий», а не « глупый»?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Как показан народ?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Какие исторические факты нашли отражение в сказке?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Сделайте вывод: в чем своеобразие сказки Салтыкова-Щедрина?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Подготовьте презентацию ответа. 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Если есть иллюстрация к сказке, попытайтесь остроумно ее прокомментировать.</a:t>
            </a:r>
          </a:p>
          <a:p>
            <a:pPr indent="449263">
              <a:tabLst>
                <a:tab pos="180975" algn="l"/>
              </a:tabLst>
            </a:pPr>
            <a:r>
              <a:rPr lang="ru-RU" sz="1200">
                <a:latin typeface="Times New Roman" pitchFamily="18" charset="0"/>
              </a:rPr>
              <a:t>	</a:t>
            </a:r>
          </a:p>
        </p:txBody>
      </p:sp>
      <p:pic>
        <p:nvPicPr>
          <p:cNvPr id="24579" name="Picture 11" descr="&amp;Icy;&amp;scy;&amp;tcy;&amp;ocy;&amp;chcy;&amp;ncy;&amp;icy;&amp;kcy;. &amp;scy;&amp;lcy;&amp;iecy;&amp;dcy;&amp;ucy;&amp;yucy;&amp;shchcy;&amp;acy;&amp;yacy;. &amp;kcy;&amp;ncy;&amp;icy;&amp;gcy;&amp;icy; &amp;Scy;&amp;kcy;&amp;acy;&amp;zcy;&amp;kcy;&amp;icy; - &amp;Mcy;&amp;icy;&amp;khcy;&amp;acy;&amp;icy;&amp;lcy; &amp;Scy;&amp;acy;&amp;lcy;&amp;tcy;&amp;ycy;&amp;kcy;&amp;ocy;&amp;vcy;-&amp;SHCHcy;&amp;iecy;&amp;dcy;&amp;rcy;&amp;icy;&amp;ncy;. 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292600"/>
            <a:ext cx="70993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4"/>
          <p:cNvSpPr txBox="1">
            <a:spLocks noChangeArrowheads="1"/>
          </p:cNvSpPr>
          <p:nvPr/>
        </p:nvSpPr>
        <p:spPr bwMode="auto">
          <a:xfrm>
            <a:off x="1020763" y="188913"/>
            <a:ext cx="7391400" cy="544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1200">
                <a:latin typeface="Times New Roman" pitchFamily="18" charset="0"/>
              </a:rPr>
              <a:t>ЗАДАНИЕ ДЛЯ ГРУППЫ № 2</a:t>
            </a:r>
            <a:endParaRPr lang="ru-RU" sz="1200" b="1">
              <a:latin typeface="Times New Roman" pitchFamily="18" charset="0"/>
            </a:endParaRPr>
          </a:p>
          <a:p>
            <a:pPr marL="342900" indent="-342900"/>
            <a:r>
              <a:rPr lang="ru-RU" sz="1200" b="1">
                <a:latin typeface="Times New Roman" pitchFamily="18" charset="0"/>
              </a:rPr>
              <a:t>Докажите или опровергните гипотезу, проведя исследование идейно-художественного своеобразия сказки «Премудрый пискарь».</a:t>
            </a:r>
            <a:endParaRPr lang="ru-RU" sz="1200">
              <a:latin typeface="Times New Roman" pitchFamily="18" charset="0"/>
            </a:endParaRPr>
          </a:p>
          <a:p>
            <a:pPr marL="342900" indent="-342900"/>
            <a:r>
              <a:rPr lang="ru-RU" sz="1200">
                <a:latin typeface="Times New Roman" pitchFamily="18" charset="0"/>
              </a:rPr>
              <a:t>ПЛАН ИССЛЕДОВАНИЯ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Выясните основные понятия темы исследования.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Для анализа формы: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вспомните элементы народной сказки;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найдите элементы народной сказки в сказке Салтыкова-Щедрина;</a:t>
            </a:r>
          </a:p>
          <a:p>
            <a:pPr marL="1714500" lvl="3" indent="-342900"/>
            <a:r>
              <a:rPr lang="ru-RU" sz="1200">
                <a:latin typeface="Times New Roman" pitchFamily="18" charset="0"/>
              </a:rPr>
              <a:t>подумайте, с какой целью в сказке писатель использует элементы народной сказки;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найдите художественные приемы и средства, которые использует писатель для создания образа пискаря, определите их роль;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выскажите предположение,  почему писатель обратился к жанру сказки?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Проанализируйте содержание сказки, ответив на вопросы: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 вы понимаете смысл заглавия сказки? 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Почему слово ПИСКАРЬ написано с нарушением орфографических норм?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Каково значение эпитета «премудрый»?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Какой наказ получил пискарь от отца?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Какую характеристику дает писатель пискарю?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Какой урок вынес пискарь из наставлений отца?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Определите жизненную позицию пискаря. Разделяете ли вы ее?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В чем </a:t>
            </a:r>
            <a:r>
              <a:rPr lang="ru-RU" sz="1200" i="1">
                <a:latin typeface="Times New Roman" pitchFamily="18" charset="0"/>
              </a:rPr>
              <a:t>вредность</a:t>
            </a:r>
            <a:r>
              <a:rPr lang="ru-RU" sz="1200">
                <a:latin typeface="Times New Roman" pitchFamily="18" charset="0"/>
              </a:rPr>
              <a:t> пискариной жизни?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Какие пороки и как обличает писатель? Над чем смеется? 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Кто угадывается в пискаре?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Правдоподобно ли то, о чем говорится в сказке?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Какова главная идея сказки?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О чем заставляет задуматься писатель?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4.Сделайте вывод: в чем своеобразие сказки Салтыкова-Щедрина?     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5. Подготовьте презентацию ответа.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6. Если есть иллюстрация к сказке, попытайтесь остроумно ее прокомментировать.</a:t>
            </a:r>
          </a:p>
        </p:txBody>
      </p:sp>
      <p:pic>
        <p:nvPicPr>
          <p:cNvPr id="25602" name="Picture 8" descr="&amp;Icy;&amp;scy;&amp;tcy;&amp;ocy;&amp;chcy;&amp;ncy;&amp;icy;&amp;kcy;. &amp;scy;&amp;lcy;&amp;iecy;&amp;dcy;&amp;ucy;&amp;yucy;&amp;shchcy;&amp;acy;&amp;yacy;. &amp;kcy;&amp;ncy;&amp;icy;&amp;gcy;&amp;icy; &amp;Scy;&amp;kcy;&amp;acy;&amp;zcy;&amp;kcy;&amp;icy; - &amp;Mcy;&amp;icy;&amp;khcy;&amp;acy;&amp;icy;&amp;lcy; &amp;Scy;&amp;acy;&amp;lcy;&amp;tcy;&amp;ycy;&amp;kcy;&amp;ocy;&amp;vcy;-&amp;SHCHcy;&amp;iecy;&amp;dcy;&amp;rcy;&amp;icy;&amp;ncy;. 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913313"/>
            <a:ext cx="7586662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7"/>
          <p:cNvSpPr txBox="1">
            <a:spLocks noChangeArrowheads="1"/>
          </p:cNvSpPr>
          <p:nvPr/>
        </p:nvSpPr>
        <p:spPr bwMode="auto">
          <a:xfrm>
            <a:off x="1403350" y="188913"/>
            <a:ext cx="671988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1200">
                <a:latin typeface="Times New Roman" pitchFamily="18" charset="0"/>
              </a:rPr>
              <a:t>ЗАДАНИЕ ДЛЯ ГРУППЫ № 3</a:t>
            </a:r>
            <a:endParaRPr lang="ru-RU" sz="1200" b="1">
              <a:latin typeface="Times New Roman" pitchFamily="18" charset="0"/>
            </a:endParaRPr>
          </a:p>
          <a:p>
            <a:pPr marL="342900" indent="-342900"/>
            <a:r>
              <a:rPr lang="ru-RU" sz="1200" b="1">
                <a:latin typeface="Times New Roman" pitchFamily="18" charset="0"/>
              </a:rPr>
              <a:t>Докажите или опровергните гипотезу, проведя исследование идейно-    художественного своеобразия сказки «Коняга».</a:t>
            </a:r>
            <a:endParaRPr lang="ru-RU" sz="1200">
              <a:latin typeface="Times New Roman" pitchFamily="18" charset="0"/>
            </a:endParaRPr>
          </a:p>
          <a:p>
            <a:pPr marL="342900" indent="-342900"/>
            <a:r>
              <a:rPr lang="ru-RU" sz="1200">
                <a:latin typeface="Times New Roman" pitchFamily="18" charset="0"/>
              </a:rPr>
              <a:t>ПЛАН ИССЛЕДОВАНИЯ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 Выясните основные понятия темы исследования.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Для анализа формы: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найдите элементы народной сказки в сказке Салтыкова-Щедрина.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 подумайте, с какой целью в сказке писатель использует элементы народной сказки;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найдите художественные приемы и средства, которые использует писатель для создания образа КОНЯГИ, определите их роль;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выскажите предположение,  почему писатель обратился к жанру сказки?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Проанализируйте идейное содержание сказки, ответив на вопросы: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 Какие пороки  и как обличает писатель? Над чем смеется?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 Как вы понимаете смысл заглавия сказки?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Какова главная идея сказки? Что обличает Щедрин?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Почему писатель прибегал к иносказанию?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Как отразилась эпоха в сказке?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 Правдоподобно ли то, о чем говорится в сказке?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.Каковы основные причины обращения писателя к жанру сказки?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4.Сделайте вывод: в чем своеобразие сказки Салтыкова-Щедрина?   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5.Подготовьте презентацию ответа.</a:t>
            </a:r>
          </a:p>
          <a:p>
            <a:pPr marL="342900" indent="-342900"/>
            <a:r>
              <a:rPr lang="ru-RU" sz="1200">
                <a:latin typeface="Times New Roman" pitchFamily="18" charset="0"/>
              </a:rPr>
              <a:t>6.Если есть иллюстрация к сказке, попытайтесь остроумно ее прокомментировать.</a:t>
            </a:r>
          </a:p>
        </p:txBody>
      </p:sp>
      <p:pic>
        <p:nvPicPr>
          <p:cNvPr id="26626" name="Picture 9" descr="&amp;Kcy;&amp;ocy;&amp;ncy;&amp;yacy;&amp;gcy;&amp;acy;. &amp;KHcy;&amp;ucy;&amp;dcy;&amp;ocy;&amp;zhcy;&amp;ncy;&amp;icy;&amp;kcy;&amp;icy; &amp;Kcy;&amp;ucy;&amp;kcy;&amp;rcy;&amp;ycy;&amp;ncy;&amp;icy;&amp;kcy;&amp;scy;&amp;y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1263" y="3644900"/>
            <a:ext cx="6835775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4"/>
          <p:cNvSpPr txBox="1">
            <a:spLocks noChangeArrowheads="1"/>
          </p:cNvSpPr>
          <p:nvPr/>
        </p:nvSpPr>
        <p:spPr bwMode="auto">
          <a:xfrm>
            <a:off x="1116013" y="242888"/>
            <a:ext cx="7105650" cy="401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</a:t>
            </a:r>
            <a:r>
              <a:rPr lang="ru-RU" sz="1200">
                <a:latin typeface="Times New Roman" pitchFamily="18" charset="0"/>
              </a:rPr>
              <a:t>ЗАДАНИЕ ДЛЯ ГРУППЫ № 4</a:t>
            </a:r>
            <a:endParaRPr lang="ru-RU" sz="1200" b="1">
              <a:latin typeface="Times New Roman" pitchFamily="18" charset="0"/>
            </a:endParaRPr>
          </a:p>
          <a:p>
            <a:r>
              <a:rPr lang="ru-RU" sz="1200" b="1">
                <a:latin typeface="Times New Roman" pitchFamily="18" charset="0"/>
              </a:rPr>
              <a:t> Докажите или опровергните гипотезу, проведя исследование идейно-художественного своеобразия сказки «Карась-идеалист».</a:t>
            </a:r>
            <a:endParaRPr lang="ru-RU" sz="1200">
              <a:latin typeface="Times New Roman" pitchFamily="18" charset="0"/>
            </a:endParaRPr>
          </a:p>
          <a:p>
            <a:r>
              <a:rPr lang="ru-RU" sz="1200">
                <a:latin typeface="Times New Roman" pitchFamily="18" charset="0"/>
              </a:rPr>
              <a:t>ПЛАН ИССЛЕДОВАНИЯ</a:t>
            </a:r>
          </a:p>
          <a:p>
            <a:r>
              <a:rPr lang="ru-RU" sz="1200">
                <a:latin typeface="Times New Roman" pitchFamily="18" charset="0"/>
              </a:rPr>
              <a:t>1.Выясните основные понятия темы исследования.</a:t>
            </a:r>
          </a:p>
          <a:p>
            <a:r>
              <a:rPr lang="ru-RU" sz="1200">
                <a:latin typeface="Times New Roman" pitchFamily="18" charset="0"/>
              </a:rPr>
              <a:t>2. Для анализа формы:</a:t>
            </a:r>
          </a:p>
          <a:p>
            <a:r>
              <a:rPr lang="ru-RU" sz="1200">
                <a:latin typeface="Times New Roman" pitchFamily="18" charset="0"/>
              </a:rPr>
              <a:t>найдите элементы народной сказки в сказке Салтыкова-Щедрина;</a:t>
            </a:r>
          </a:p>
          <a:p>
            <a:r>
              <a:rPr lang="ru-RU" sz="1200">
                <a:latin typeface="Times New Roman" pitchFamily="18" charset="0"/>
              </a:rPr>
              <a:t>найдите художественные приемы и средства, которые использует писатель для создания образа карася, определите их роль;</a:t>
            </a:r>
          </a:p>
          <a:p>
            <a:r>
              <a:rPr lang="ru-RU" sz="1200">
                <a:latin typeface="Times New Roman" pitchFamily="18" charset="0"/>
              </a:rPr>
              <a:t>3.Проанализируйте идейное содержание сказки, ответив на вопросы:</a:t>
            </a:r>
          </a:p>
          <a:p>
            <a:r>
              <a:rPr lang="ru-RU" sz="1200">
                <a:latin typeface="Times New Roman" pitchFamily="18" charset="0"/>
              </a:rPr>
              <a:t>В чем суть спора карася с ершом?</a:t>
            </a:r>
          </a:p>
          <a:p>
            <a:r>
              <a:rPr lang="ru-RU" sz="1200">
                <a:latin typeface="Times New Roman" pitchFamily="18" charset="0"/>
              </a:rPr>
              <a:t>Какую характеристику дает карасю писатель?</a:t>
            </a:r>
          </a:p>
          <a:p>
            <a:r>
              <a:rPr lang="ru-RU" sz="1200">
                <a:latin typeface="Times New Roman" pitchFamily="18" charset="0"/>
              </a:rPr>
              <a:t>Согласны ли вы с карасем, что « добро - жизненная сила»</a:t>
            </a:r>
          </a:p>
          <a:p>
            <a:r>
              <a:rPr lang="ru-RU" sz="1200">
                <a:latin typeface="Times New Roman" pitchFamily="18" charset="0"/>
              </a:rPr>
              <a:t>Какие пороки  и как обличает писатель? Над чем смеется?</a:t>
            </a:r>
          </a:p>
          <a:p>
            <a:r>
              <a:rPr lang="ru-RU" sz="1200">
                <a:latin typeface="Times New Roman" pitchFamily="18" charset="0"/>
              </a:rPr>
              <a:t>Как вы понимаете смысл заглавия сказки?</a:t>
            </a:r>
          </a:p>
          <a:p>
            <a:r>
              <a:rPr lang="ru-RU" sz="1200">
                <a:latin typeface="Times New Roman" pitchFamily="18" charset="0"/>
              </a:rPr>
              <a:t>Какова главная идея сказки?</a:t>
            </a:r>
          </a:p>
          <a:p>
            <a:r>
              <a:rPr lang="ru-RU" sz="1200">
                <a:latin typeface="Times New Roman" pitchFamily="18" charset="0"/>
              </a:rPr>
              <a:t>Правдоподобно ли то, о чем говорится в сказке?</a:t>
            </a:r>
          </a:p>
          <a:p>
            <a:r>
              <a:rPr lang="ru-RU" sz="1200">
                <a:latin typeface="Times New Roman" pitchFamily="18" charset="0"/>
              </a:rPr>
              <a:t>4.В чем отличие сказки от народной?       </a:t>
            </a:r>
          </a:p>
          <a:p>
            <a:r>
              <a:rPr lang="ru-RU" sz="1200">
                <a:latin typeface="Times New Roman" pitchFamily="18" charset="0"/>
              </a:rPr>
              <a:t>5.Сделайте вывод: в чем своеобразие сказки Салтыкова-Щедрина?</a:t>
            </a:r>
          </a:p>
          <a:p>
            <a:r>
              <a:rPr lang="ru-RU" sz="1200">
                <a:latin typeface="Times New Roman" pitchFamily="18" charset="0"/>
              </a:rPr>
              <a:t>6.Подготовьте презентацию ответа.</a:t>
            </a:r>
          </a:p>
          <a:p>
            <a:r>
              <a:rPr lang="ru-RU" sz="1200">
                <a:latin typeface="Times New Roman" pitchFamily="18" charset="0"/>
              </a:rPr>
              <a:t>8.Если есть иллюстрация к сказке, попытайтесь остроумно ее прокомментировать.</a:t>
            </a:r>
          </a:p>
        </p:txBody>
      </p:sp>
      <p:pic>
        <p:nvPicPr>
          <p:cNvPr id="27650" name="Picture 6" descr="&amp;Icy;&amp;scy;&amp;tcy;&amp;ocy;&amp;chcy;&amp;ncy;&amp;icy;&amp;kcy;. &amp;scy;&amp;lcy;&amp;iecy;&amp;dcy;&amp;ucy;&amp;yucy;&amp;shchcy;&amp;acy;&amp;yacy;. &amp;kcy;&amp;ncy;&amp;icy;&amp;gcy;&amp;icy; &amp;Scy;&amp;kcy;&amp;acy;&amp;zcy;&amp;kcy;&amp;icy; - &amp;Mcy;&amp;icy;&amp;khcy;&amp;acy;&amp;icy;&amp;lcy; &amp;Scy;&amp;acy;&amp;lcy;&amp;tcy;&amp;ycy;&amp;kcy;&amp;ocy;&amp;vcy;-&amp;SHCHcy;&amp;iecy;&amp;dcy;&amp;rcy;&amp;icy;&amp;ncy;. 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292600"/>
            <a:ext cx="692785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755650" y="674688"/>
            <a:ext cx="7993063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>
                <a:latin typeface="Times New Roman" pitchFamily="18" charset="0"/>
              </a:rPr>
              <a:t>III</a:t>
            </a:r>
            <a:r>
              <a:rPr lang="ru-RU" sz="2800">
                <a:latin typeface="Times New Roman" pitchFamily="18" charset="0"/>
              </a:rPr>
              <a:t>.РЕФЛЕКСИЯ. «Узнали ли».</a:t>
            </a:r>
          </a:p>
          <a:p>
            <a:pPr marL="342900" indent="-342900"/>
            <a:r>
              <a:rPr lang="ru-RU" sz="2800">
                <a:latin typeface="Times New Roman" pitchFamily="18" charset="0"/>
              </a:rPr>
              <a:t> В чём заключаются  особенности сказок Салтыкова-Щедрина?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971550" y="628650"/>
            <a:ext cx="792162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Подготовить ответ по теме урока, используя одну из предложенных форм: кластер, эссе, устное сообщение, презентация.</a:t>
            </a: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Р/Р. Можно ли считать сказки С-Щедрина современными?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"/>
          <p:cNvSpPr>
            <a:spLocks noChangeArrowheads="1"/>
          </p:cNvSpPr>
          <p:nvPr/>
        </p:nvSpPr>
        <p:spPr bwMode="auto">
          <a:xfrm>
            <a:off x="0" y="382588"/>
            <a:ext cx="27082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49263"/>
            <a:r>
              <a:rPr lang="ru-RU" sz="1200">
                <a:latin typeface="Times New Roman" pitchFamily="18" charset="0"/>
                <a:cs typeface="Times New Roman" pitchFamily="18" charset="0"/>
              </a:rPr>
              <a:t>Приложение 1</a:t>
            </a:r>
            <a:endParaRPr lang="ru-RU" sz="800">
              <a:latin typeface="Calibri" pitchFamily="34" charset="0"/>
            </a:endParaRPr>
          </a:p>
          <a:p>
            <a:pPr indent="449263"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ЛИСТ №1.  МОТИВАЦИЯ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64783" name="Group 271"/>
          <p:cNvGraphicFramePr>
            <a:graphicFrameLocks noGrp="1"/>
          </p:cNvGraphicFramePr>
          <p:nvPr/>
        </p:nvGraphicFramePr>
        <p:xfrm>
          <a:off x="706438" y="890588"/>
          <a:ext cx="7705725" cy="5616575"/>
        </p:xfrm>
        <a:graphic>
          <a:graphicData uri="http://schemas.openxmlformats.org/drawingml/2006/table">
            <a:tbl>
              <a:tblPr/>
              <a:tblGrid>
                <a:gridCol w="1989667"/>
                <a:gridCol w="3422651"/>
                <a:gridCol w="2292349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ЗНАЮ (что?)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ХОЧУ ЗНАТЬ (что?)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УЗНАЛ (что?)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Добро и зло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 «для детей изрядного возраста?»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Любовь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Победа добра над злом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Чудеса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Волшебство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Таинство и т.д.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93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84" name="Rectangle 272"/>
          <p:cNvSpPr>
            <a:spLocks noChangeArrowheads="1"/>
          </p:cNvSpPr>
          <p:nvPr/>
        </p:nvSpPr>
        <p:spPr bwMode="auto">
          <a:xfrm>
            <a:off x="0" y="6227763"/>
            <a:ext cx="646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75"/>
          <p:cNvSpPr>
            <a:spLocks noChangeArrowheads="1"/>
          </p:cNvSpPr>
          <p:nvPr/>
        </p:nvSpPr>
        <p:spPr bwMode="auto">
          <a:xfrm>
            <a:off x="2652713" y="92075"/>
            <a:ext cx="48577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200">
                <a:latin typeface="Times New Roman" pitchFamily="18" charset="0"/>
                <a:cs typeface="Times New Roman" pitchFamily="18" charset="0"/>
              </a:rPr>
              <a:t>Приложение 2</a:t>
            </a:r>
            <a:endParaRPr lang="ru-RU" sz="800">
              <a:latin typeface="Calibri" pitchFamily="34" charset="0"/>
            </a:endParaRPr>
          </a:p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ЛИСТ №2.  Исследование- осмысление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66098" name="Group 562"/>
          <p:cNvGraphicFramePr>
            <a:graphicFrameLocks noGrp="1"/>
          </p:cNvGraphicFramePr>
          <p:nvPr/>
        </p:nvGraphicFramePr>
        <p:xfrm>
          <a:off x="635000" y="890588"/>
          <a:ext cx="7777163" cy="4664075"/>
        </p:xfrm>
        <a:graphic>
          <a:graphicData uri="http://schemas.openxmlformats.org/drawingml/2006/table">
            <a:tbl>
              <a:tblPr/>
              <a:tblGrid>
                <a:gridCol w="1813984"/>
                <a:gridCol w="5962649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 №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сказки</a:t>
                      </a: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2.5.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17" name="Rectangle 543"/>
          <p:cNvSpPr>
            <a:spLocks noChangeArrowheads="1"/>
          </p:cNvSpPr>
          <p:nvPr/>
        </p:nvSpPr>
        <p:spPr bwMode="auto">
          <a:xfrm>
            <a:off x="0" y="76962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4"/>
          <p:cNvSpPr>
            <a:spLocks noChangeArrowheads="1"/>
          </p:cNvSpPr>
          <p:nvPr/>
        </p:nvSpPr>
        <p:spPr bwMode="auto">
          <a:xfrm>
            <a:off x="-427038" y="1588"/>
            <a:ext cx="757078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69875"/>
            <a:r>
              <a:rPr lang="ru-RU" sz="1200">
                <a:latin typeface="Times New Roman" pitchFamily="18" charset="0"/>
                <a:cs typeface="Times New Roman" pitchFamily="18" charset="0"/>
              </a:rPr>
              <a:t>Приложение 3</a:t>
            </a:r>
            <a:endParaRPr lang="ru-RU" sz="800">
              <a:latin typeface="Calibri" pitchFamily="34" charset="0"/>
            </a:endParaRPr>
          </a:p>
          <a:p>
            <a:pPr indent="269875"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</a:t>
            </a:r>
            <a: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</a:t>
            </a:r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Карта успехов  (Оценивается в баллах)	</a:t>
            </a:r>
            <a:endParaRPr lang="ru-RU" sz="800">
              <a:latin typeface="Calibri" pitchFamily="34" charset="0"/>
            </a:endParaRPr>
          </a:p>
          <a:p>
            <a:pPr indent="269875" eaLnBrk="0" hangingPunct="0"/>
            <a:endParaRPr lang="ru-RU">
              <a:latin typeface="Calibri" pitchFamily="34" charset="0"/>
            </a:endParaRPr>
          </a:p>
        </p:txBody>
      </p:sp>
      <p:graphicFrame>
        <p:nvGraphicFramePr>
          <p:cNvPr id="63693" name="Group 205"/>
          <p:cNvGraphicFramePr>
            <a:graphicFrameLocks noGrp="1"/>
          </p:cNvGraphicFramePr>
          <p:nvPr/>
        </p:nvGraphicFramePr>
        <p:xfrm>
          <a:off x="827088" y="673100"/>
          <a:ext cx="7872412" cy="5422900"/>
        </p:xfrm>
        <a:graphic>
          <a:graphicData uri="http://schemas.openxmlformats.org/drawingml/2006/table">
            <a:tbl>
              <a:tblPr/>
              <a:tblGrid>
                <a:gridCol w="1526116"/>
                <a:gridCol w="1297517"/>
                <a:gridCol w="1416049"/>
                <a:gridCol w="1041400"/>
                <a:gridCol w="855133"/>
                <a:gridCol w="1735667"/>
              </a:tblGrid>
              <a:tr h="754380">
                <a:tc>
                  <a:txBody>
                    <a:bodyPr/>
                    <a:lstStyle/>
                    <a:p>
                      <a:pPr marL="0" marR="0" lvl="0" indent="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Критерии </a:t>
                      </a:r>
                    </a:p>
                    <a:p>
                      <a:pPr marL="0" marR="0" lvl="0" indent="269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Оценивания</a:t>
                      </a:r>
                    </a:p>
                    <a:p>
                      <a:pPr marL="0" marR="0" lvl="0" indent="269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Фамилии участников</a:t>
                      </a: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 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рабочей 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группы 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 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эксперта из 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группы 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Само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 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учителя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Итоговая 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оценка за урок</a:t>
                      </a:r>
                    </a:p>
                    <a:p>
                      <a:pPr marL="0" marR="0" lvl="0" indent="2698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(средний балл</a:t>
                      </a: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3020">
                <a:tc>
                  <a:txBody>
                    <a:bodyPr/>
                    <a:lstStyle/>
                    <a:p>
                      <a:pPr marL="0" marR="0" lvl="0" indent="269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Знание содержания 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Текста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860">
                <a:tc>
                  <a:txBody>
                    <a:bodyPr/>
                    <a:lstStyle/>
                    <a:p>
                      <a:pPr marL="0" marR="0" lvl="0" indent="269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Анализ текста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269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Речь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269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Активность на уроке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269875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6.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14" name="Rectangle 200"/>
          <p:cNvSpPr>
            <a:spLocks noChangeArrowheads="1"/>
          </p:cNvSpPr>
          <p:nvPr/>
        </p:nvSpPr>
        <p:spPr bwMode="auto">
          <a:xfrm>
            <a:off x="-427038" y="65706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350838"/>
            <a:ext cx="7488237" cy="6318250"/>
          </a:xfrm>
        </p:spPr>
        <p:txBody>
          <a:bodyPr/>
          <a:lstStyle/>
          <a:p>
            <a:pPr>
              <a:buFontTx/>
              <a:buNone/>
            </a:pPr>
            <a:r>
              <a:rPr lang="ru-RU" sz="1600" smtClean="0">
                <a:latin typeface="Times New Roman" pitchFamily="18" charset="0"/>
              </a:rPr>
              <a:t>Преподаватель русского языка и литературы первой квалификационной категории</a:t>
            </a:r>
          </a:p>
          <a:p>
            <a:pPr>
              <a:buFontTx/>
              <a:buNone/>
            </a:pPr>
            <a:r>
              <a:rPr lang="ru-RU" sz="1600" smtClean="0">
                <a:latin typeface="Times New Roman" pitchFamily="18" charset="0"/>
              </a:rPr>
              <a:t>				Валиуллина Роза Гаясовна</a:t>
            </a:r>
          </a:p>
        </p:txBody>
      </p:sp>
      <p:pic>
        <p:nvPicPr>
          <p:cNvPr id="15362" name="Picture 4" descr="фо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9113" y="908050"/>
            <a:ext cx="56642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5"/>
          <p:cNvSpPr txBox="1">
            <a:spLocks noChangeArrowheads="1"/>
          </p:cNvSpPr>
          <p:nvPr/>
        </p:nvSpPr>
        <p:spPr bwMode="auto">
          <a:xfrm>
            <a:off x="922338" y="404813"/>
            <a:ext cx="70104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КРИТЕРИИ ВЫСТАВЛЕНИЯ ОЦЕНОК </a:t>
            </a:r>
          </a:p>
          <a:p>
            <a:r>
              <a:rPr lang="ru-RU" sz="2000" b="1">
                <a:latin typeface="Times New Roman" pitchFamily="18" charset="0"/>
              </a:rPr>
              <a:t>( в баллах)</a:t>
            </a:r>
            <a:endParaRPr lang="ru-RU" sz="2000">
              <a:latin typeface="Times New Roman" pitchFamily="18" charset="0"/>
            </a:endParaRPr>
          </a:p>
          <a:p>
            <a:r>
              <a:rPr lang="ru-RU" sz="2000">
                <a:latin typeface="Times New Roman" pitchFamily="18" charset="0"/>
              </a:rPr>
              <a:t>«5» - полностью выполненные задания, отсутствие фактических ошибок, наличие обоснованных выводов. Допускаются 1-2 неточности в формулировке ответов.</a:t>
            </a:r>
          </a:p>
          <a:p>
            <a:r>
              <a:rPr lang="ru-RU" sz="2000">
                <a:latin typeface="Times New Roman" pitchFamily="18" charset="0"/>
              </a:rPr>
              <a:t>«4» - полностью выполнения задания. Допускаются единичные нарушения в логике и последовательности ответов, отдельные фактические ошибки, 2-3 недочета.</a:t>
            </a:r>
          </a:p>
          <a:p>
            <a:r>
              <a:rPr lang="ru-RU" sz="2000">
                <a:latin typeface="Times New Roman" pitchFamily="18" charset="0"/>
              </a:rPr>
              <a:t>«3» - задания в целом выполнены, выводы не обоснованы, отсутствуют доказательства, нарушения в логике и последовательности ответов. Допускаются 4-5 недочетов.</a:t>
            </a:r>
          </a:p>
          <a:p>
            <a:r>
              <a:rPr lang="ru-RU" sz="2000">
                <a:latin typeface="Times New Roman" pitchFamily="18" charset="0"/>
              </a:rPr>
              <a:t>«2» - задания не выполнены или выполнены со значительными фактическими ошибками, выводы не обоснованы или отсутствуют, нарушена логика и последовательность ответов.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>
                <a:latin typeface="Times New Roman" pitchFamily="18" charset="0"/>
              </a:rPr>
              <a:t>Открытый урок</a:t>
            </a:r>
            <a:r>
              <a:rPr lang="ru-RU" sz="2400">
                <a:latin typeface="Times New Roman" pitchFamily="18" charset="0"/>
              </a:rPr>
              <a:t/>
            </a:r>
            <a:br>
              <a:rPr lang="ru-RU" sz="2400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по дисциплине  «Литература»  (1  курс)</a:t>
            </a:r>
            <a:br>
              <a:rPr lang="ru-RU" sz="2400">
                <a:latin typeface="Times New Roman" pitchFamily="18" charset="0"/>
              </a:rPr>
            </a:br>
            <a:endParaRPr lang="ru-RU" sz="2400">
              <a:latin typeface="Times New Roman" pitchFamily="18" charset="0"/>
            </a:endParaRPr>
          </a:p>
        </p:txBody>
      </p:sp>
      <p:pic>
        <p:nvPicPr>
          <p:cNvPr id="16386" name="Picture 5" descr="Изображение 08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54288" y="1125538"/>
            <a:ext cx="3259137" cy="3978275"/>
          </a:xfrm>
        </p:spPr>
      </p:pic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554288" y="5103813"/>
            <a:ext cx="407987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М. Е. Салтыков- Щедрин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r>
              <a:rPr lang="ru-RU" b="1">
                <a:latin typeface="Times New Roman" pitchFamily="18" charset="0"/>
                <a:cs typeface="Times New Roman" pitchFamily="18" charset="0"/>
              </a:rPr>
              <a:t>(1826-1889г.г.)</a:t>
            </a:r>
            <a:r>
              <a:rPr lang="ru-RU" b="1" i="1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ru-RU" b="1" i="1">
                <a:solidFill>
                  <a:schemeClr val="tx2"/>
                </a:solidFill>
                <a:latin typeface="Calibri" pitchFamily="34" charset="0"/>
              </a:rPr>
            </a:br>
            <a:endParaRPr lang="ru-RU" b="1" i="1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3"/>
          <p:cNvSpPr>
            <a:spLocks noChangeArrowheads="1"/>
          </p:cNvSpPr>
          <p:nvPr/>
        </p:nvSpPr>
        <p:spPr bwMode="auto">
          <a:xfrm>
            <a:off x="1692275" y="1700213"/>
            <a:ext cx="5903913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урока (занятия) критического мышления </a:t>
            </a:r>
            <a:endParaRPr lang="ru-RU" sz="40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684213" y="765175"/>
            <a:ext cx="8280400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Тема раздела: Русская литература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половины Х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Х века.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Тема урока: Михаил Евграфович Салтыков-Щедрин. Сказки  и их  особенности.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Тип урока: комбинированный, групповая работа.</a:t>
            </a: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Вид урока: урок- исследование, урок-практикум.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250825" y="612775"/>
            <a:ext cx="8353425" cy="587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Times New Roman" pitchFamily="18" charset="0"/>
                <a:cs typeface="Times New Roman" pitchFamily="18" charset="0"/>
              </a:rPr>
              <a:t>Комплексные цели урока: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1.Обучающая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продолжить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формирование  умений и навыков ( работать с текстом произведения художественной литературы, определять  тему и идею произведения)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Закрепить навык планирования ответа, самоконтроля, самостоятельной работы.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Сформировать навыки учебного труда( понимание задания, продумывание хода его выполнения, подготовка к активной работе).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Сформировать навыки и умения учебно-познавательного характера(Сознательное и активное прослушивание объяснений учителя, установление сходства и различия с ранее изученным материалом, работа с книгой,  продумывание и выделение главного, пользование словарем).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611188" y="620713"/>
            <a:ext cx="8281987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 2. Развивающая: 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развивать навыки выразительного чтения, анализа художественного произведения по плану, пополнение словарного запаса, развитие мышления (логически последовательный ответ по плану),проведение аналогий, сопоставлений, сравнений. Умение выделить главное, обобщить, сделать вывод.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>
                <a:latin typeface="Times New Roman" pitchFamily="18" charset="0"/>
                <a:cs typeface="Times New Roman" pitchFamily="18" charset="0"/>
              </a:rPr>
              <a:t>Развитие эмоциональных качеств за счёт использования в работе ТСО, ярких примеров,    воздействующих на чувства обучающихся.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971550" y="692150"/>
            <a:ext cx="7561263" cy="329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3. Воспитательная: </a:t>
            </a:r>
          </a:p>
          <a:p>
            <a:r>
              <a:rPr lang="ru-RU" sz="3600" i="1">
                <a:latin typeface="Times New Roman" pitchFamily="18" charset="0"/>
                <a:cs typeface="Times New Roman" pitchFamily="18" charset="0"/>
              </a:rPr>
              <a:t>воспитание  критического отношения к себе, к обществу, к своему труду, активной жизненной позиции, негативного отношения к приспособленчеству, к пессимизму.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1258888" y="260350"/>
            <a:ext cx="47450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Основной этап:</a:t>
            </a: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 Мотивация</a:t>
            </a:r>
          </a:p>
        </p:txBody>
      </p:sp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468313" y="1412875"/>
            <a:ext cx="8280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-Когда вы слышите слово сказка – какой ассоциативный ряд слов возникает у вас? Запишите их на листочках №1 в левую колонку. «Знаю»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-Какие вопросы возникли у вас? Запишите их во вторую колонку на листочках №2 «Хочу знать».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-Почему сказки Салтыкова-Щедрина не печатали?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-Каковы особенности сказок Салтыкова-Щедрина?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- Почему Салтыков-Щедрин обратился к жанру сказки?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1102</Words>
  <Application>Microsoft Office PowerPoint</Application>
  <PresentationFormat>On-screen Show (4:3)</PresentationFormat>
  <Paragraphs>221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Calibri</vt:lpstr>
      <vt:lpstr>Arial</vt:lpstr>
      <vt:lpstr>Times New Roman</vt:lpstr>
      <vt:lpstr>Тема Office</vt:lpstr>
      <vt:lpstr>Тема Office</vt:lpstr>
      <vt:lpstr>МИНИСТЕРСТВО ПО ОБРАЗОВАНИЮ И НАУКЕ РФ  Государственное образовательное учреждение высшего профессионального образования «ТЮМЕНСКИЙ ГОСУДАРСТВЕННЫЙ НЕФТЕГАЗОВЫЙ УНИВЕРСИТЕТ» НОЯБРЬСКИЙ ИНСТИТУТ НЕФТИ И ГАЗА (филиал)  </vt:lpstr>
      <vt:lpstr>Слайд 2</vt:lpstr>
      <vt:lpstr>Открытый урок по дисциплине  «Литература»  (1  курс)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ПО ОБРАЗОВАНИЮ И НАУКЕ РФ  Государственное образовательное учреждение высшего профессионального образования «ТЮМЕНСКИЙ государственный НЕФТЕГАЗОВЫЙ университет» Ноябрьский институт нефти и газа (филиал)</dc:title>
  <dc:creator>Lenovo</dc:creator>
  <cp:lastModifiedBy>User</cp:lastModifiedBy>
  <cp:revision>7</cp:revision>
  <dcterms:created xsi:type="dcterms:W3CDTF">2014-02-27T09:11:35Z</dcterms:created>
  <dcterms:modified xsi:type="dcterms:W3CDTF">2014-02-28T06:29:05Z</dcterms:modified>
</cp:coreProperties>
</file>