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3" r:id="rId4"/>
    <p:sldId id="257" r:id="rId5"/>
    <p:sldId id="268" r:id="rId6"/>
    <p:sldId id="269" r:id="rId7"/>
    <p:sldId id="264" r:id="rId8"/>
    <p:sldId id="266" r:id="rId9"/>
    <p:sldId id="265" r:id="rId10"/>
    <p:sldId id="267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EB527-7483-4A57-B58C-108E2AA35A7D}" type="datetimeFigureOut">
              <a:rPr lang="ru-RU" smtClean="0"/>
              <a:pPr/>
              <a:t>29.04.2014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BA717E5-FA47-43C1-BD40-E23CFDA61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tg1210.ucoz.r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pedsovet.su/load/135-1-0-12181" TargetMode="External"/><Relationship Id="rId3" Type="http://schemas.openxmlformats.org/officeDocument/2006/relationships/hyperlink" Target="https://learningapps.org/303186" TargetMode="External"/><Relationship Id="rId7" Type="http://schemas.openxmlformats.org/officeDocument/2006/relationships/hyperlink" Target="http://900igr.net/kartinki/geometrija/Zadachi-na-teoremu-Pifagora/001-Zadachi-na-gotovykh-chertezhakh-Teorema-Pifagora.html" TargetMode="External"/><Relationship Id="rId2" Type="http://schemas.openxmlformats.org/officeDocument/2006/relationships/hyperlink" Target="http://www.glogster.com/tatyana1210/poster-glog-by-tatyana1210/g-6k7hkr2h5e9jkrnssaab4p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pt4web.ru/matematika/nekotorye-primenenija-teoremy-pifagora.html" TargetMode="External"/><Relationship Id="rId5" Type="http://schemas.openxmlformats.org/officeDocument/2006/relationships/hyperlink" Target="http://www.myshared.ru/slide/485486/" TargetMode="External"/><Relationship Id="rId4" Type="http://schemas.openxmlformats.org/officeDocument/2006/relationships/hyperlink" Target="http://video.yandex.ru/users/danilowa-yulia2013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661248"/>
            <a:ext cx="6410573" cy="88211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Смотр знаний по теме: «Теорема Пифагора»</a:t>
            </a:r>
          </a:p>
          <a:p>
            <a:pPr marL="228600" lvl="0" indent="-182880" algn="ctr">
              <a:lnSpc>
                <a:spcPct val="115000"/>
              </a:lnSpc>
              <a:spcAft>
                <a:spcPts val="1000"/>
              </a:spcAft>
              <a:buClr>
                <a:srgbClr val="F14124">
                  <a:lumMod val="75000"/>
                </a:srgbClr>
              </a:buClr>
              <a:buFont typeface="Georgia" pitchFamily="18" charset="0"/>
              <a:buChar char="*"/>
            </a:pPr>
            <a:r>
              <a:rPr lang="ru-RU" sz="1900" u="sng" dirty="0">
                <a:solidFill>
                  <a:srgbClr val="272727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http://rtg1210.ucoz.ru</a:t>
            </a:r>
            <a:r>
              <a:rPr lang="ru-RU" sz="1900" dirty="0">
                <a:solidFill>
                  <a:srgbClr val="27272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900" dirty="0" smtClean="0">
                <a:solidFill>
                  <a:srgbClr val="272727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900" dirty="0">
                <a:solidFill>
                  <a:srgbClr val="272727"/>
                </a:solidFill>
                <a:latin typeface="Times New Roman"/>
                <a:ea typeface="Times New Roman"/>
                <a:cs typeface="Times New Roman"/>
              </a:rPr>
              <a:t>– сайт </a:t>
            </a:r>
            <a:r>
              <a:rPr lang="ru-RU" sz="1900" dirty="0" smtClean="0">
                <a:solidFill>
                  <a:srgbClr val="272727"/>
                </a:solidFill>
                <a:latin typeface="Times New Roman"/>
                <a:ea typeface="Times New Roman"/>
                <a:cs typeface="Times New Roman"/>
              </a:rPr>
              <a:t>Рулевой Т.Г.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146907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Навстречу Олимпиаде!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(готовимся к ГИА)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Admin\Downloads\огонь в петрозаводске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" t="5242" r="13191" b="7617"/>
          <a:stretch/>
        </p:blipFill>
        <p:spPr bwMode="auto">
          <a:xfrm>
            <a:off x="1907704" y="2420888"/>
            <a:ext cx="5292000" cy="29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1353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7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Советуем запомнить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484784"/>
            <a:ext cx="8064896" cy="4392488"/>
          </a:xfrm>
        </p:spPr>
        <p:txBody>
          <a:bodyPr>
            <a:noAutofit/>
          </a:bodyPr>
          <a:lstStyle/>
          <a:p>
            <a:pPr>
              <a:lnSpc>
                <a:spcPts val="1200"/>
              </a:lnSpc>
              <a:spcAft>
                <a:spcPts val="600"/>
              </a:spcAft>
            </a:pPr>
            <a:endParaRPr lang="ru-RU" sz="28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</a:t>
            </a: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дан нам 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треугольник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притом с прямым углом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То квадрат 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гипотенузы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Мы всегда легко найдем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Катеты в квадрат возводим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Сумму степеней 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находим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таким простым 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путем</a:t>
            </a:r>
          </a:p>
          <a:p>
            <a:pPr marL="4572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результату мы придем</a:t>
            </a:r>
            <a:r>
              <a:rPr lang="ru-RU" sz="4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7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512511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для урока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412776"/>
            <a:ext cx="8568952" cy="48245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1575"/>
              </a:lnSpc>
              <a:spcAft>
                <a:spcPts val="1000"/>
              </a:spcAft>
            </a:pPr>
            <a:r>
              <a:rPr lang="ru-RU" sz="2400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</a:t>
            </a:r>
            <a:r>
              <a:rPr lang="ru-RU" sz="2400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2"/>
              </a:rPr>
              <a:t>://www.glogster.com/tatyana1210/poster-glog-by-tatyana1210/g-6k7hkr2h5e9jkrnssaab4pf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по следам теоремы Пифагора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3"/>
              </a:rPr>
              <a:t>https://learningapps.org/303186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 - по следам Пифагора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4"/>
              </a:rPr>
              <a:t>http://video.yandex.ru/users/danilowa-yulia2013/</a:t>
            </a:r>
            <a:r>
              <a:rPr lang="ru-RU" sz="2400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- ссылка на видеоролик</a:t>
            </a:r>
            <a:endParaRPr lang="ru-RU" sz="1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http://www.myshared.ru/slide/485486/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ссылка на презентацию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6"/>
              </a:rPr>
              <a:t>http://ppt4web.ru/matematika/nekotorye-primenenija-teoremy-pifagora.html</a:t>
            </a: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 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4572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- ссылка на применение теоремы</a:t>
            </a:r>
            <a:endParaRPr lang="ru-RU" sz="1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7"/>
              </a:rPr>
              <a:t>http://900igr.net/kartinki/geometrija/Zadachi-na-teoremu-Pifagora/001-Zadachi-na-gotovykh-chertezhakh-Teorema-Pifagora.html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 - задачи по готовым чертежам 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u="sng" kern="1800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8"/>
              </a:rPr>
              <a:t>http://pedsovet.su/load/135-1-0-12181</a:t>
            </a:r>
            <a:r>
              <a:rPr lang="ru-RU" sz="2400" kern="1800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sz="2400" kern="1800" dirty="0" smtClean="0">
                <a:latin typeface="Times New Roman"/>
                <a:ea typeface="Times New Roman"/>
                <a:cs typeface="Times New Roman"/>
              </a:rPr>
              <a:t>тест </a:t>
            </a:r>
            <a:r>
              <a:rPr lang="ru-RU" sz="2400" kern="1800" dirty="0">
                <a:latin typeface="Times New Roman"/>
                <a:ea typeface="Times New Roman"/>
                <a:cs typeface="Times New Roman"/>
              </a:rPr>
              <a:t>по теме </a:t>
            </a:r>
            <a:r>
              <a:rPr lang="ru-RU" sz="2400" kern="1800" dirty="0" smtClean="0">
                <a:latin typeface="Times New Roman"/>
                <a:ea typeface="Times New Roman"/>
                <a:cs typeface="Times New Roman"/>
              </a:rPr>
              <a:t>«Теорема Пифагора».</a:t>
            </a:r>
            <a:endParaRPr lang="ru-RU" sz="18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64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Проста! Красива! Значима!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866580732"/>
              </p:ext>
            </p:extLst>
          </p:nvPr>
        </p:nvGraphicFramePr>
        <p:xfrm>
          <a:off x="395536" y="1867260"/>
          <a:ext cx="8496944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8496944"/>
              </a:tblGrid>
              <a:tr h="4320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«Геометрия владеет двумя сокровищами: одно из них - это теорема Пифагора, а другое - … Первое можно сравнить с мерой золота; второе же …». 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                              Иоганн </a:t>
                      </a:r>
                      <a:r>
                        <a:rPr lang="ru-RU" sz="4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Кеплер 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89313" y="1898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807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512511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Пифагора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Admin\Desktop\теорема Пифа\pifagor_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93801"/>
            <a:ext cx="2780029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Admin\Desktop\теорема Пифа\pythagoras-3-4-5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16832"/>
            <a:ext cx="21050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dmin\Desktop\теорема Пифа\pythagoras-squares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2954" y="4437112"/>
            <a:ext cx="334327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9456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60" cy="1512168"/>
          </a:xfrm>
        </p:spPr>
        <p:txBody>
          <a:bodyPr/>
          <a:lstStyle/>
          <a:p>
            <a:pPr marL="45720" lvl="0" indent="0" algn="ctr">
              <a:spcBef>
                <a:spcPct val="20000"/>
              </a:spcBef>
              <a:spcAft>
                <a:spcPts val="300"/>
              </a:spcAft>
            </a:pPr>
            <a: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Девиз олимпийского движения:</a:t>
            </a:r>
            <a:b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«Быстрее! Выше! Сильнее</a:t>
            </a:r>
            <a:r>
              <a:rPr lang="ru-RU" sz="40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132856"/>
            <a:ext cx="8856984" cy="3312368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Допинг-контроль. </a:t>
            </a:r>
          </a:p>
          <a:p>
            <a:pPr marL="4572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Как называются стороны прямоугольного  треугольника?</a:t>
            </a:r>
          </a:p>
          <a:p>
            <a:pPr marL="4572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Теорема Пифагора.</a:t>
            </a:r>
          </a:p>
          <a:p>
            <a:pPr marL="4572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Теорема, обратная теореме Пифагора.</a:t>
            </a:r>
          </a:p>
          <a:p>
            <a:pPr marL="45720" indent="0" algn="ctr">
              <a:buNone/>
            </a:pPr>
            <a:endParaRPr lang="ru-RU" sz="32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857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331640" y="1497360"/>
            <a:ext cx="6336704" cy="35878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79812" y="2294874"/>
            <a:ext cx="3060340" cy="171019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223152" y="2126049"/>
            <a:ext cx="492596" cy="5940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Блок-схема: узел 8"/>
          <p:cNvSpPr/>
          <p:nvPr/>
        </p:nvSpPr>
        <p:spPr>
          <a:xfrm>
            <a:off x="1217340" y="2996952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5825852" y="2993648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 flipV="1">
            <a:off x="5546549" y="2294874"/>
            <a:ext cx="396044" cy="34203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Равнобедренный треугольник 19"/>
          <p:cNvSpPr/>
          <p:nvPr/>
        </p:nvSpPr>
        <p:spPr>
          <a:xfrm>
            <a:off x="4049942" y="3203303"/>
            <a:ext cx="810090" cy="57699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0800000">
            <a:off x="4067944" y="2598475"/>
            <a:ext cx="774086" cy="59339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4253694" y="3351818"/>
            <a:ext cx="246298" cy="2970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617838" y="2824882"/>
            <a:ext cx="246298" cy="2970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4191093" y="2465892"/>
            <a:ext cx="54989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995936" y="2708920"/>
            <a:ext cx="318306" cy="3990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Блок-схема: узел 28"/>
          <p:cNvSpPr/>
          <p:nvPr/>
        </p:nvSpPr>
        <p:spPr>
          <a:xfrm>
            <a:off x="4340687" y="3058452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4644008" y="3260348"/>
            <a:ext cx="318306" cy="3990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4191093" y="3861048"/>
            <a:ext cx="54989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867741" y="5380619"/>
            <a:ext cx="75001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усмотрение учителя можно провести 1или 2 раза в любое время урока, 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особенностей и возможностей учеников.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1153726" y="354360"/>
            <a:ext cx="6512511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для глаз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783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узел 8"/>
          <p:cNvSpPr/>
          <p:nvPr/>
        </p:nvSpPr>
        <p:spPr>
          <a:xfrm>
            <a:off x="1059650" y="329756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1059650" y="964505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34480" y="5879013"/>
            <a:ext cx="75001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усмотрение учителя можно провести 1или 2 раза в любое время урока, </a:t>
            </a:r>
          </a:p>
          <a:p>
            <a:pPr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особенностей и возможностей учеников.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9" name="Управляющая кнопка: назад 18">
            <a:hlinkClick r:id="" action="ppaction://noaction" highlightClick="1"/>
          </p:cNvPr>
          <p:cNvSpPr/>
          <p:nvPr/>
        </p:nvSpPr>
        <p:spPr>
          <a:xfrm>
            <a:off x="8677700" y="6525344"/>
            <a:ext cx="466300" cy="3326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Блок-схема: узел 30"/>
          <p:cNvSpPr/>
          <p:nvPr/>
        </p:nvSpPr>
        <p:spPr>
          <a:xfrm>
            <a:off x="7884368" y="964505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Блок-схема: узел 35"/>
          <p:cNvSpPr/>
          <p:nvPr/>
        </p:nvSpPr>
        <p:spPr>
          <a:xfrm>
            <a:off x="7884292" y="329756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9" name="Блок-схема: узел 38"/>
          <p:cNvSpPr/>
          <p:nvPr/>
        </p:nvSpPr>
        <p:spPr>
          <a:xfrm>
            <a:off x="2483768" y="341186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1" name="Блок-схема: узел 40"/>
          <p:cNvSpPr/>
          <p:nvPr/>
        </p:nvSpPr>
        <p:spPr>
          <a:xfrm>
            <a:off x="945350" y="51558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758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7 0.12824 C 0.00937 0.23241 0.08698 0.31713 0.18177 0.31713 C 0.29358 0.31713 0.33403 0.22269 0.35087 0.16598 L 0.3684 0.09028 C 0.38576 0.03357 0.42864 -0.06041 0.55486 -0.06041 C 0.63576 -0.06041 0.7276 0.02385 0.7276 0.12824 C 0.7276 0.23241 0.63576 0.31713 0.55486 0.31713 C 0.42864 0.31713 0.38576 0.22269 0.3684 0.16598 L 0.35087 0.09028 C 0.33403 0.03357 0.29358 -0.06041 0.18177 -0.06041 C 0.08698 -0.06041 0.00937 0.02385 0.00937 0.12824 Z " pathEditMode="relative" rAng="0" ptsTypes="ffFffffFfff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007 0.10625 C 0.71007 0.02801 0.63507 -0.03565 0.54375 -0.03565 C 0.43594 -0.03565 0.39687 0.03518 0.38055 0.07778 L 0.36371 0.13472 C 0.34687 0.17731 0.30555 0.24791 0.18368 0.24791 C 0.10573 0.24791 0.01719 0.18449 0.01719 0.10625 C 0.01719 0.02801 0.10573 -0.03565 0.18368 -0.03565 C 0.30555 -0.03565 0.34687 0.03518 0.36371 0.07778 L 0.38055 0.13472 C 0.39687 0.17731 0.43594 0.24791 0.54375 0.24791 C 0.63507 0.24791 0.71007 0.18449 0.71007 0.10625 Z " pathEditMode="relative" rAng="10800000" ptsTypes="ffFffffFfff">
                                      <p:cBhvr>
                                        <p:cTn id="1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16 -0.03542 C -0.02622 -0.03542 0.04062 0.05139 0.04062 0.15879 C 0.04062 0.26597 -0.02622 0.35301 -0.10816 0.35301 C -0.19011 0.35301 -0.25677 0.26597 -0.25677 0.15879 C -0.25677 0.05139 -0.19011 -0.03542 -0.10816 -0.03542 Z " pathEditMode="relative" rAng="0" ptsTypes="fffff">
                                      <p:cBhvr>
                                        <p:cTn id="14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62 0.36945 C -0.18281 0.37732 -0.25885 0.29931 -0.26406 0.19514 C -0.26927 0.09098 -0.20156 0.00024 -0.11337 -0.00764 C -0.025 -0.01551 0.05087 0.06274 0.05608 0.1669 C 0.06129 0.27107 -0.00625 0.36158 -0.09462 0.36945 Z " pathEditMode="relative" rAng="10572556" ptsTypes="fffff">
                                      <p:cBhvr>
                                        <p:cTn id="18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819 0.33333 C -0.21319 0.27454 -0.23941 0.14514 -0.19514 0.0456 C -0.15156 -0.05347 -0.05417 -0.08611 0.02101 -0.02685 C 0.09653 0.03241 0.12222 0.16088 0.0783 0.26042 C 0.03438 0.36019 -0.06232 0.39282 -0.13819 0.33333 Z " pathEditMode="relative" rAng="12630822" ptsTypes="fffff">
                                      <p:cBhvr>
                                        <p:cTn id="22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-1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076 0.05301 C 0.31979 0.1412 0.31423 0.27754 0.24757 0.35671 C 0.1809 0.43565 0.07899 0.42801 0.01962 0.33912 C -0.03941 0.25116 -0.03403 0.11458 0.03264 0.03565 C 0.09913 -0.04375 0.20139 -0.03565 0.26076 0.05301 Z " pathEditMode="relative" rAng="2897403" ptsTypes="fffff">
                                      <p:cBhvr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66" y="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31" grpId="0" animBg="1"/>
      <p:bldP spid="36" grpId="0" animBg="1"/>
      <p:bldP spid="39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21871" cy="1800200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Повторный </a:t>
            </a:r>
            <a:r>
              <a:rPr lang="ru-RU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допинг-контроль.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Старинные задачи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Admin\Desktop\теорема Пифа\ТП лестница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03381"/>
            <a:ext cx="2076450" cy="20097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esktop\теорема Пифа\ТП мачта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911" y="2420887"/>
            <a:ext cx="2762250" cy="42386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dmin\Desktop\теорема Пифа\ТП тополь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420888"/>
            <a:ext cx="2961231" cy="42386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2947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59" cy="1143000"/>
          </a:xfrm>
        </p:spPr>
        <p:txBody>
          <a:bodyPr/>
          <a:lstStyle/>
          <a:p>
            <a:pPr marL="228600" lvl="0" indent="-182880" algn="ctr">
              <a:spcBef>
                <a:spcPct val="20000"/>
              </a:spcBef>
            </a:pP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/>
                <a:ea typeface="Times New Roman"/>
              </a:rPr>
              <a:t>Задача из учебника "Арифметика" Леонтия </a:t>
            </a: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/>
                <a:ea typeface="Times New Roman"/>
              </a:rPr>
              <a:t>Магницкого</a:t>
            </a: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  <a:effectLst/>
                <a:latin typeface="Times New Roman"/>
                <a:ea typeface="Times New Roman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26381" y="1772816"/>
            <a:ext cx="6400800" cy="3744416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3200" dirty="0">
                <a:latin typeface="Times New Roman"/>
                <a:ea typeface="Times New Roman"/>
              </a:rPr>
              <a:t>«</a:t>
            </a:r>
            <a:r>
              <a:rPr lang="ru-RU" sz="3200" dirty="0" err="1">
                <a:latin typeface="Times New Roman"/>
                <a:ea typeface="Times New Roman"/>
              </a:rPr>
              <a:t>Случися</a:t>
            </a:r>
            <a:r>
              <a:rPr lang="ru-RU" sz="3200" dirty="0">
                <a:latin typeface="Times New Roman"/>
                <a:ea typeface="Times New Roman"/>
              </a:rPr>
              <a:t> некому человеку  к стене лестницу </a:t>
            </a:r>
            <a:r>
              <a:rPr lang="ru-RU" sz="3200" dirty="0" err="1">
                <a:latin typeface="Times New Roman"/>
                <a:ea typeface="Times New Roman"/>
              </a:rPr>
              <a:t>прибрати</a:t>
            </a:r>
            <a:r>
              <a:rPr lang="ru-RU" sz="3200" dirty="0">
                <a:latin typeface="Times New Roman"/>
                <a:ea typeface="Times New Roman"/>
              </a:rPr>
              <a:t>, стены же тоя высота есть </a:t>
            </a:r>
            <a:r>
              <a:rPr lang="ru-RU" sz="3200" dirty="0" smtClean="0">
                <a:latin typeface="Times New Roman"/>
                <a:ea typeface="Times New Roman"/>
              </a:rPr>
              <a:t>117 </a:t>
            </a:r>
            <a:r>
              <a:rPr lang="ru-RU" sz="3200" dirty="0">
                <a:latin typeface="Times New Roman"/>
                <a:ea typeface="Times New Roman"/>
              </a:rPr>
              <a:t>стоп. И обреете лестницу </a:t>
            </a:r>
            <a:r>
              <a:rPr lang="ru-RU" sz="3200" dirty="0" err="1">
                <a:latin typeface="Times New Roman"/>
                <a:ea typeface="Times New Roman"/>
              </a:rPr>
              <a:t>долготью</a:t>
            </a:r>
            <a:r>
              <a:rPr lang="ru-RU" sz="3200" dirty="0">
                <a:latin typeface="Times New Roman"/>
                <a:ea typeface="Times New Roman"/>
              </a:rPr>
              <a:t> 125 стоп. </a:t>
            </a:r>
            <a:r>
              <a:rPr lang="ru-RU" sz="3200" i="1" dirty="0">
                <a:latin typeface="Times New Roman"/>
                <a:ea typeface="Times New Roman"/>
              </a:rPr>
              <a:t>И </a:t>
            </a:r>
            <a:r>
              <a:rPr lang="ru-RU" sz="3200" i="1" dirty="0" err="1">
                <a:latin typeface="Times New Roman"/>
                <a:ea typeface="Times New Roman"/>
              </a:rPr>
              <a:t>ведати</a:t>
            </a:r>
            <a:r>
              <a:rPr lang="ru-RU" sz="3200" i="1" dirty="0">
                <a:latin typeface="Times New Roman"/>
                <a:ea typeface="Times New Roman"/>
              </a:rPr>
              <a:t> хочет, </a:t>
            </a:r>
            <a:r>
              <a:rPr lang="ru-RU" sz="3200" i="1" dirty="0" err="1">
                <a:latin typeface="Times New Roman"/>
                <a:ea typeface="Times New Roman"/>
              </a:rPr>
              <a:t>колико</a:t>
            </a:r>
            <a:r>
              <a:rPr lang="ru-RU" sz="3200" i="1" dirty="0">
                <a:latin typeface="Times New Roman"/>
                <a:ea typeface="Times New Roman"/>
              </a:rPr>
              <a:t> стоп сея лестницы нижний конец от стены </a:t>
            </a:r>
            <a:r>
              <a:rPr lang="ru-RU" sz="3200" i="1" dirty="0" err="1">
                <a:latin typeface="Times New Roman"/>
                <a:ea typeface="Times New Roman"/>
              </a:rPr>
              <a:t>отстояти</a:t>
            </a:r>
            <a:r>
              <a:rPr lang="ru-RU" sz="3200" i="1" dirty="0">
                <a:latin typeface="Times New Roman"/>
                <a:ea typeface="Times New Roman"/>
              </a:rPr>
              <a:t> </a:t>
            </a:r>
            <a:r>
              <a:rPr lang="ru-RU" sz="3200" i="1" dirty="0" err="1">
                <a:latin typeface="Times New Roman"/>
                <a:ea typeface="Times New Roman"/>
              </a:rPr>
              <a:t>имать</a:t>
            </a:r>
            <a:r>
              <a:rPr lang="ru-RU" sz="3200" i="1" dirty="0">
                <a:latin typeface="Times New Roman"/>
                <a:ea typeface="Times New Roman"/>
              </a:rPr>
              <a:t>."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</a:p>
          <a:p>
            <a:pPr marL="45720" indent="0">
              <a:buNone/>
            </a:pPr>
            <a:endParaRPr lang="ru-RU" sz="3200" dirty="0"/>
          </a:p>
        </p:txBody>
      </p:sp>
      <p:pic>
        <p:nvPicPr>
          <p:cNvPr id="4" name="Picture 2" descr="C:\Users\Admin\Desktop\теорема Пифа\ТП лестниц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16832"/>
            <a:ext cx="2529494" cy="244827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8916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712967" cy="1143000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3600" dirty="0" smtClean="0">
                <a:effectLst/>
                <a:latin typeface="Times New Roman"/>
                <a:ea typeface="Times New Roman"/>
              </a:rPr>
              <a:t>Задача индийского математика  </a:t>
            </a:r>
            <a:br>
              <a:rPr lang="ru-RU" sz="3600" dirty="0" smtClean="0">
                <a:effectLst/>
                <a:latin typeface="Times New Roman"/>
                <a:ea typeface="Times New Roman"/>
              </a:rPr>
            </a:br>
            <a:r>
              <a:rPr lang="ru-RU" sz="3600" dirty="0" smtClean="0">
                <a:effectLst/>
                <a:latin typeface="Times New Roman"/>
                <a:ea typeface="Times New Roman"/>
              </a:rPr>
              <a:t>XII века </a:t>
            </a:r>
            <a:r>
              <a:rPr lang="ru-RU" sz="3600" dirty="0" err="1" smtClean="0">
                <a:effectLst/>
                <a:latin typeface="Times New Roman"/>
                <a:ea typeface="Times New Roman"/>
              </a:rPr>
              <a:t>Бхаскары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.</a:t>
            </a:r>
            <a:br>
              <a:rPr lang="ru-RU" sz="3600" dirty="0" smtClean="0">
                <a:effectLst/>
                <a:latin typeface="Times New Roman"/>
                <a:ea typeface="Times New Roman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6400800" cy="3474720"/>
          </a:xfrm>
        </p:spPr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"На берегу реки рос тополь одинокий.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Вдруг ветра порыв его ствол надломал.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Бедный тополь упал. И угол прямой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С теченьем реки его ствол составлял.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Запомни теперь, что в этом месте река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В четыре лишь фута была широка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Верхушка склонилась у края реки.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Осталось три фута всего от ствола,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Прошу тебя, скоро теперь мне скажи:</a:t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r>
              <a:rPr lang="ru-RU" sz="4800" b="1" i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>У тополя как велика высота?"</a:t>
            </a:r>
            <a: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  <a:t/>
            </a:r>
            <a:br>
              <a:rPr lang="ru-RU" sz="4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latin typeface="Times New Roman"/>
                <a:ea typeface="Times New Roman"/>
              </a:rPr>
            </a:b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44824"/>
            <a:ext cx="2397577" cy="3426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6197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260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Навстречу Олимпиаде! (готовимся к ГИА)</vt:lpstr>
      <vt:lpstr>Проста! Красива! Значима!</vt:lpstr>
      <vt:lpstr>Теорема Пифагора</vt:lpstr>
      <vt:lpstr>Девиз олимпийского движения: «Быстрее! Выше! Сильнее!» </vt:lpstr>
      <vt:lpstr>Гимнастика для глаз</vt:lpstr>
      <vt:lpstr>Слайд 6</vt:lpstr>
      <vt:lpstr> Повторный допинг-контроль. Старинные задачи</vt:lpstr>
      <vt:lpstr>Задача из учебника "Арифметика" Леонтия Магницкого </vt:lpstr>
      <vt:lpstr>Задача индийского математика   XII века Бхаскары. </vt:lpstr>
      <vt:lpstr>Советуем запомнить</vt:lpstr>
      <vt:lpstr>Ссылки для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Навстречу Олимпиаде! (готовимся к ГИА)</dc:title>
  <dc:creator>Рулева Т.Г.</dc:creator>
  <cp:lastModifiedBy>Tata</cp:lastModifiedBy>
  <cp:revision>29</cp:revision>
  <dcterms:created xsi:type="dcterms:W3CDTF">2013-10-26T02:21:16Z</dcterms:created>
  <dcterms:modified xsi:type="dcterms:W3CDTF">2014-04-28T23:15:19Z</dcterms:modified>
</cp:coreProperties>
</file>